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6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notesSlides/notesSlide1.xml" ContentType="application/vnd.openxmlformats-officedocument.presentationml.notesSlide+xml"/>
  <Override PartName="/ppt/charts/chart14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15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2.xml" ContentType="application/vnd.openxmlformats-officedocument.presentationml.notesSlide+xml"/>
  <Override PartName="/ppt/charts/chart16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1.xml" ContentType="application/vnd.openxmlformats-officedocument.themeOverride+xml"/>
  <Override PartName="/ppt/charts/chart17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8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65"/>
  </p:notesMasterIdLst>
  <p:sldIdLst>
    <p:sldId id="263" r:id="rId2"/>
    <p:sldId id="322" r:id="rId3"/>
    <p:sldId id="323" r:id="rId4"/>
    <p:sldId id="324" r:id="rId5"/>
    <p:sldId id="325" r:id="rId6"/>
    <p:sldId id="326" r:id="rId7"/>
    <p:sldId id="327" r:id="rId8"/>
    <p:sldId id="328" r:id="rId9"/>
    <p:sldId id="329" r:id="rId10"/>
    <p:sldId id="310" r:id="rId11"/>
    <p:sldId id="311" r:id="rId12"/>
    <p:sldId id="321" r:id="rId13"/>
    <p:sldId id="316" r:id="rId14"/>
    <p:sldId id="312" r:id="rId15"/>
    <p:sldId id="313" r:id="rId16"/>
    <p:sldId id="320" r:id="rId17"/>
    <p:sldId id="318" r:id="rId18"/>
    <p:sldId id="275" r:id="rId19"/>
    <p:sldId id="279" r:id="rId20"/>
    <p:sldId id="280" r:id="rId21"/>
    <p:sldId id="281" r:id="rId22"/>
    <p:sldId id="282" r:id="rId23"/>
    <p:sldId id="278" r:id="rId24"/>
    <p:sldId id="283" r:id="rId25"/>
    <p:sldId id="284" r:id="rId26"/>
    <p:sldId id="285" r:id="rId27"/>
    <p:sldId id="307" r:id="rId28"/>
    <p:sldId id="286" r:id="rId29"/>
    <p:sldId id="287" r:id="rId30"/>
    <p:sldId id="300" r:id="rId31"/>
    <p:sldId id="290" r:id="rId32"/>
    <p:sldId id="288" r:id="rId33"/>
    <p:sldId id="291" r:id="rId34"/>
    <p:sldId id="330" r:id="rId35"/>
    <p:sldId id="298" r:id="rId36"/>
    <p:sldId id="299" r:id="rId37"/>
    <p:sldId id="293" r:id="rId38"/>
    <p:sldId id="306" r:id="rId39"/>
    <p:sldId id="295" r:id="rId40"/>
    <p:sldId id="319" r:id="rId41"/>
    <p:sldId id="294" r:id="rId42"/>
    <p:sldId id="314" r:id="rId43"/>
    <p:sldId id="333" r:id="rId44"/>
    <p:sldId id="334" r:id="rId45"/>
    <p:sldId id="331" r:id="rId46"/>
    <p:sldId id="342" r:id="rId47"/>
    <p:sldId id="343" r:id="rId48"/>
    <p:sldId id="344" r:id="rId49"/>
    <p:sldId id="345" r:id="rId50"/>
    <p:sldId id="346" r:id="rId51"/>
    <p:sldId id="347" r:id="rId52"/>
    <p:sldId id="348" r:id="rId53"/>
    <p:sldId id="349" r:id="rId54"/>
    <p:sldId id="350" r:id="rId55"/>
    <p:sldId id="351" r:id="rId56"/>
    <p:sldId id="352" r:id="rId57"/>
    <p:sldId id="353" r:id="rId58"/>
    <p:sldId id="337" r:id="rId59"/>
    <p:sldId id="336" r:id="rId60"/>
    <p:sldId id="338" r:id="rId61"/>
    <p:sldId id="339" r:id="rId62"/>
    <p:sldId id="340" r:id="rId63"/>
    <p:sldId id="332" r:id="rId64"/>
  </p:sldIdLst>
  <p:sldSz cx="9144000" cy="6858000" type="screen4x3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B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\\Helene\Direction_VA\Finances\Compte%20administratif\CA%202019\Pr&#233;paration%20du%20conseil\Doc%20de%20travail%20pour%20d&#233;lib%202019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\\Helene\Direction_VA\Finances\Compte%20administratif\CA%202019\Pr&#233;paration%20du%20conseil\Doc%20de%20travail%20pour%20d&#233;lib%202019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\\Helene\Direction_VA\Finances\Compte%20administratif\CA%202019\Pr&#233;paration%20du%20conseil\Docu%20de%20travail%20pour%20d&#233;lib%202019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\\Helene\Direction_VA\Finances\Compte%20administratif\CA%202019\Pr&#233;paration%20du%20conseil\Docu%20de%20travail%20pour%20d&#233;lib%202019.xlsx" TargetMode="Externa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\\Helene\Direction_VA\Finances\Compte%20administratif\CA%202019\Pr&#233;paration%20du%20conseil\Docu%20de%20travail%20pour%20d&#233;lib%202019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\\Helene\Direction_VA\Finances\Compte%20administratif\CA%202019\Pr&#233;paration%20du%20conseil\Docu%20de%20travail%20pour%20d&#233;lib%202019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oleObject" Target="file:///\\Helene\Direction_VA\Finances\Compte%20administratif\CA%202019\Pr&#233;paration%20du%20conseil\Docu%20de%20travail%20pour%20d&#233;lib%202019.xlsx" TargetMode="Externa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file:///\\Helene\Direction_VA\Finances\Compte%20administratif\CA%202019\Pr&#233;paration%20du%20conseil\Docu%20de%20travail%20pour%20d&#233;lib%202019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file:///\\Helene\Direction_VA\Finances\Compte%20administratif\CA%202021\CM\FCT%20DIV2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file:///\\Helene\Direction_VA\Finances\Compte%20administratif\CA%202021\CM\Copie%20de%20Doc%20de%20travail%20pour%20d&#233;lib%20CA21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Helene\Direction_VA\Finances\Compte%20administratif\CA%202019\Pr&#233;paration%20du%20conseil\Docu%20de%20travail%20pour%20d&#233;lib%202019.xlsx" TargetMode="Externa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oleObject" Target="file:///\\Helene\Direction_VA\Finances\Compte%20administratif\CA%202021\CM\Copie%20de%20Doc%20de%20travail%20pour%20d&#233;lib%20CA21.xlsx" TargetMode="External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oleObject" Target="file:///\\Helene\Direction_VA\Finances\Compte%20administratif\CA%202021\CM\Copie%20de%20Doc%20de%20travail%20pour%20d&#233;lib%20CA21.xlsx" TargetMode="Externa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../embeddings/oleObject2.bin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Helene\Direction_VA\Finances\Compte%20administratif\CA%202019\Pr&#233;paration%20du%20conseil\Docu%20de%20travail%20pour%20d&#233;lib%202019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Helene\Direction_VA\Finances\Compte%20administratif\CA%202019\Pr&#233;paration%20du%20conseil\Docu%20de%20travail%20pour%20d&#233;lib%202019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Helene\Direction_VA\Finances\Compte%20administratif\CA%202019\Pr&#233;paration%20du%20conseil\Docu%20de%20travail%20pour%20d&#233;lib%202019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\\Helene\Direction_VA\Finances\Compte%20administratif\CA%202019\Pr&#233;paration%20du%20conseil\Doc%20de%20travail%20pour%20d&#233;lib%202019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\\Helene\Direction_VA\Finances\Compte%20administratif\CA%202019\Pr&#233;paration%20du%20conseil\Doc%20de%20travail%20pour%20d&#233;lib%202019.xlsx" TargetMode="Externa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\\Helene\Direction_VA\Finances\Compte%20administratif\CA%202019\Pr&#233;paration%20du%20conseil\Doc%20de%20travail%20pour%20d&#233;lib%202019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Evolution des dépenses d'équipement (en millions d'€)</a:t>
            </a:r>
          </a:p>
        </c:rich>
      </c:tx>
      <c:layout>
        <c:manualLayout>
          <c:xMode val="edge"/>
          <c:yMode val="edge"/>
          <c:x val="0.16118044619422572"/>
          <c:y val="2.77777777777777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Graph!$B$940</c:f>
              <c:strCache>
                <c:ptCount val="1"/>
                <c:pt idx="0">
                  <c:v>Mandaté (€ courants)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Graph!$L$939:$R$939</c:f>
              <c:strCache>
                <c:ptCount val="7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</c:strCache>
            </c:strRef>
          </c:cat>
          <c:val>
            <c:numRef>
              <c:f>Graph!$L$940:$R$940</c:f>
              <c:numCache>
                <c:formatCode>#\ ##0.0\ \ </c:formatCode>
                <c:ptCount val="7"/>
                <c:pt idx="0">
                  <c:v>13174964.119999997</c:v>
                </c:pt>
                <c:pt idx="1">
                  <c:v>11181455.440000001</c:v>
                </c:pt>
                <c:pt idx="2">
                  <c:v>13257856.359999999</c:v>
                </c:pt>
                <c:pt idx="3">
                  <c:v>16166592.069999998</c:v>
                </c:pt>
                <c:pt idx="4">
                  <c:v>17805339.049999997</c:v>
                </c:pt>
                <c:pt idx="5">
                  <c:v>16304609.850000001</c:v>
                </c:pt>
                <c:pt idx="6">
                  <c:v>20414023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81C-4E70-AC4F-42CCB8181060}"/>
            </c:ext>
          </c:extLst>
        </c:ser>
        <c:ser>
          <c:idx val="1"/>
          <c:order val="1"/>
          <c:tx>
            <c:strRef>
              <c:f>Graph!$B$942</c:f>
              <c:strCache>
                <c:ptCount val="1"/>
                <c:pt idx="0">
                  <c:v>Reports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Graph!$L$939:$R$939</c:f>
              <c:strCache>
                <c:ptCount val="7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</c:strCache>
            </c:strRef>
          </c:cat>
          <c:val>
            <c:numRef>
              <c:f>Graph!$L$942:$R$942</c:f>
              <c:numCache>
                <c:formatCode>#\ ##0.0\ \ </c:formatCode>
                <c:ptCount val="7"/>
                <c:pt idx="0">
                  <c:v>7020780.4100000029</c:v>
                </c:pt>
                <c:pt idx="1">
                  <c:v>10281275.200000001</c:v>
                </c:pt>
                <c:pt idx="2">
                  <c:v>12660930.010000002</c:v>
                </c:pt>
                <c:pt idx="3">
                  <c:v>12798014.060000001</c:v>
                </c:pt>
                <c:pt idx="4">
                  <c:v>17207208.480000004</c:v>
                </c:pt>
                <c:pt idx="5">
                  <c:v>20547741.630000003</c:v>
                </c:pt>
                <c:pt idx="6">
                  <c:v>16868360.689999998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81C-4E70-AC4F-42CCB81810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4220783"/>
        <c:axId val="24216623"/>
        <c:extLst>
          <c:ext xmlns:c15="http://schemas.microsoft.com/office/drawing/2012/chart" uri="{02D57815-91ED-43cb-92C2-25804820EDAC}">
            <c15:filteredBarSeries>
              <c15:ser>
                <c:idx val="2"/>
                <c:order val="2"/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Graph!$L$939:$R$939</c15:sqref>
                        </c15:formulaRef>
                      </c:ext>
                    </c:extLst>
                    <c:strCache>
                      <c:ptCount val="7"/>
                      <c:pt idx="0">
                        <c:v>2015</c:v>
                      </c:pt>
                      <c:pt idx="1">
                        <c:v>2016</c:v>
                      </c:pt>
                      <c:pt idx="2">
                        <c:v>2017</c:v>
                      </c:pt>
                      <c:pt idx="3">
                        <c:v>2018</c:v>
                      </c:pt>
                      <c:pt idx="4">
                        <c:v>2019</c:v>
                      </c:pt>
                      <c:pt idx="5">
                        <c:v>2020</c:v>
                      </c:pt>
                      <c:pt idx="6">
                        <c:v>2021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Graph!$L$942:$R$942</c15:sqref>
                        </c15:formulaRef>
                      </c:ext>
                    </c:extLst>
                    <c:numCache>
                      <c:formatCode>#\ ##0.0\ \ </c:formatCode>
                      <c:ptCount val="7"/>
                      <c:pt idx="0">
                        <c:v>7020780.4100000029</c:v>
                      </c:pt>
                      <c:pt idx="1">
                        <c:v>10281275.200000001</c:v>
                      </c:pt>
                      <c:pt idx="2">
                        <c:v>12660930.010000002</c:v>
                      </c:pt>
                      <c:pt idx="3">
                        <c:v>12798014.060000001</c:v>
                      </c:pt>
                      <c:pt idx="4">
                        <c:v>17207208.480000004</c:v>
                      </c:pt>
                      <c:pt idx="5">
                        <c:v>20547741.630000003</c:v>
                      </c:pt>
                      <c:pt idx="6">
                        <c:v>16868360.689999998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281C-4E70-AC4F-42CCB8181060}"/>
                  </c:ext>
                </c:extLst>
              </c15:ser>
            </c15:filteredBarSeries>
            <c15:filteredBarSeries>
              <c15:ser>
                <c:idx val="3"/>
                <c:order val="3"/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Graph!$L$939:$R$939</c15:sqref>
                        </c15:formulaRef>
                      </c:ext>
                    </c:extLst>
                    <c:strCache>
                      <c:ptCount val="7"/>
                      <c:pt idx="0">
                        <c:v>2015</c:v>
                      </c:pt>
                      <c:pt idx="1">
                        <c:v>2016</c:v>
                      </c:pt>
                      <c:pt idx="2">
                        <c:v>2017</c:v>
                      </c:pt>
                      <c:pt idx="3">
                        <c:v>2018</c:v>
                      </c:pt>
                      <c:pt idx="4">
                        <c:v>2019</c:v>
                      </c:pt>
                      <c:pt idx="5">
                        <c:v>2020</c:v>
                      </c:pt>
                      <c:pt idx="6">
                        <c:v>2021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Graph!$L$943:$R$943</c15:sqref>
                        </c15:formulaRef>
                      </c:ext>
                    </c:extLst>
                    <c:numCache>
                      <c:formatCode>#\ ##0.0\ \ </c:formatCode>
                      <c:ptCount val="7"/>
                      <c:pt idx="0">
                        <c:v>20195744.530000001</c:v>
                      </c:pt>
                      <c:pt idx="1">
                        <c:v>21462730.640000001</c:v>
                      </c:pt>
                      <c:pt idx="2">
                        <c:v>25918786.370000001</c:v>
                      </c:pt>
                      <c:pt idx="3">
                        <c:v>28964606.129999999</c:v>
                      </c:pt>
                      <c:pt idx="4">
                        <c:v>35012547.530000001</c:v>
                      </c:pt>
                      <c:pt idx="5">
                        <c:v>36852351.480000004</c:v>
                      </c:pt>
                      <c:pt idx="6">
                        <c:v>37282383.689999998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281C-4E70-AC4F-42CCB8181060}"/>
                  </c:ext>
                </c:extLst>
              </c15:ser>
            </c15:filteredBarSeries>
            <c15:filteredBarSeries>
              <c15:ser>
                <c:idx val="4"/>
                <c:order val="4"/>
                <c:spPr>
                  <a:solidFill>
                    <a:schemeClr val="accent5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Graph!$L$939:$R$939</c15:sqref>
                        </c15:formulaRef>
                      </c:ext>
                    </c:extLst>
                    <c:strCache>
                      <c:ptCount val="7"/>
                      <c:pt idx="0">
                        <c:v>2015</c:v>
                      </c:pt>
                      <c:pt idx="1">
                        <c:v>2016</c:v>
                      </c:pt>
                      <c:pt idx="2">
                        <c:v>2017</c:v>
                      </c:pt>
                      <c:pt idx="3">
                        <c:v>2018</c:v>
                      </c:pt>
                      <c:pt idx="4">
                        <c:v>2019</c:v>
                      </c:pt>
                      <c:pt idx="5">
                        <c:v>2020</c:v>
                      </c:pt>
                      <c:pt idx="6">
                        <c:v>2021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Graph!$L$944:$R$944</c15:sqref>
                        </c15:formulaRef>
                      </c:ext>
                    </c:extLst>
                    <c:numCache>
                      <c:formatCode>#\ ##0.0\ \ </c:formatCode>
                      <c:ptCount val="7"/>
                      <c:pt idx="0">
                        <c:v>20143470.825890493</c:v>
                      </c:pt>
                      <c:pt idx="1">
                        <c:v>21366762.547909379</c:v>
                      </c:pt>
                      <c:pt idx="2">
                        <c:v>25634779.925076999</c:v>
                      </c:pt>
                      <c:pt idx="3">
                        <c:v>28155272.03031629</c:v>
                      </c:pt>
                      <c:pt idx="4">
                        <c:v>33691002.084428541</c:v>
                      </c:pt>
                      <c:pt idx="5">
                        <c:v>35488630.284325257</c:v>
                      </c:pt>
                      <c:pt idx="6">
                        <c:v>35412609.233040377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281C-4E70-AC4F-42CCB8181060}"/>
                  </c:ext>
                </c:extLst>
              </c15:ser>
            </c15:filteredBarSeries>
            <c15:filteredBarSeries>
              <c15:ser>
                <c:idx val="5"/>
                <c:order val="5"/>
                <c:spPr>
                  <a:solidFill>
                    <a:schemeClr val="accent6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Graph!$L$939:$R$939</c15:sqref>
                        </c15:formulaRef>
                      </c:ext>
                    </c:extLst>
                    <c:strCache>
                      <c:ptCount val="7"/>
                      <c:pt idx="0">
                        <c:v>2015</c:v>
                      </c:pt>
                      <c:pt idx="1">
                        <c:v>2016</c:v>
                      </c:pt>
                      <c:pt idx="2">
                        <c:v>2017</c:v>
                      </c:pt>
                      <c:pt idx="3">
                        <c:v>2018</c:v>
                      </c:pt>
                      <c:pt idx="4">
                        <c:v>2019</c:v>
                      </c:pt>
                      <c:pt idx="5">
                        <c:v>2020</c:v>
                      </c:pt>
                      <c:pt idx="6">
                        <c:v>2021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Graph!$L$945:$R$945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100.45</c:v>
                      </c:pt>
                      <c:pt idx="1">
                        <c:v>100.64</c:v>
                      </c:pt>
                      <c:pt idx="2">
                        <c:v>101.3</c:v>
                      </c:pt>
                      <c:pt idx="3">
                        <c:v>103.07</c:v>
                      </c:pt>
                      <c:pt idx="4">
                        <c:v>104.12</c:v>
                      </c:pt>
                      <c:pt idx="5">
                        <c:v>104.04</c:v>
                      </c:pt>
                      <c:pt idx="6">
                        <c:v>105.48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281C-4E70-AC4F-42CCB8181060}"/>
                  </c:ext>
                </c:extLst>
              </c15:ser>
            </c15:filteredBarSeries>
            <c15:filteredBarSeries>
              <c15:ser>
                <c:idx val="6"/>
                <c:order val="6"/>
                <c:spPr>
                  <a:solidFill>
                    <a:schemeClr val="accent1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Graph!$L$939:$R$939</c15:sqref>
                        </c15:formulaRef>
                      </c:ext>
                    </c:extLst>
                    <c:strCache>
                      <c:ptCount val="7"/>
                      <c:pt idx="0">
                        <c:v>2015</c:v>
                      </c:pt>
                      <c:pt idx="1">
                        <c:v>2016</c:v>
                      </c:pt>
                      <c:pt idx="2">
                        <c:v>2017</c:v>
                      </c:pt>
                      <c:pt idx="3">
                        <c:v>2018</c:v>
                      </c:pt>
                      <c:pt idx="4">
                        <c:v>2019</c:v>
                      </c:pt>
                      <c:pt idx="5">
                        <c:v>2020</c:v>
                      </c:pt>
                      <c:pt idx="6">
                        <c:v>2021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Graph!$L$946:$R$946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1.0025950693682004</c:v>
                      </c:pt>
                      <c:pt idx="1">
                        <c:v>1.0044914662141931</c:v>
                      </c:pt>
                      <c:pt idx="2">
                        <c:v>1.0110789499950095</c:v>
                      </c:pt>
                      <c:pt idx="3">
                        <c:v>1.0287453837708354</c:v>
                      </c:pt>
                      <c:pt idx="4">
                        <c:v>1.0392254716039526</c:v>
                      </c:pt>
                      <c:pt idx="5">
                        <c:v>1.0384269887214295</c:v>
                      </c:pt>
                      <c:pt idx="6">
                        <c:v>1.0527996806068471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281C-4E70-AC4F-42CCB8181060}"/>
                  </c:ext>
                </c:extLst>
              </c15:ser>
            </c15:filteredBarSeries>
          </c:ext>
        </c:extLst>
      </c:barChart>
      <c:catAx>
        <c:axId val="242207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4216623"/>
        <c:crosses val="autoZero"/>
        <c:auto val="1"/>
        <c:lblAlgn val="ctr"/>
        <c:lblOffset val="100"/>
        <c:noMultiLvlLbl val="0"/>
      </c:catAx>
      <c:valAx>
        <c:axId val="2421662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,,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422078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solidFill>
        <a:schemeClr val="accent1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30"/>
    </mc:Choice>
    <mc:Fallback>
      <c:style val="30"/>
    </mc:Fallback>
  </mc:AlternateContent>
  <c:chart>
    <c:title>
      <c:tx>
        <c:rich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kern="1200" baseline="0">
                <a:solidFill>
                  <a:srgbClr val="252B5C"/>
                </a:solidFill>
                <a:latin typeface="+mn-lt"/>
                <a:ea typeface="+mn-ea"/>
                <a:cs typeface="+mn-cs"/>
              </a:defRPr>
            </a:pPr>
            <a:r>
              <a:rPr lang="fr-FR" sz="1800" b="1" i="0" baseline="0" dirty="0" smtClean="0">
                <a:effectLst/>
              </a:rPr>
              <a:t>Évolution  des charges de personnel</a:t>
            </a:r>
            <a:endParaRPr lang="fr-FR" dirty="0" smtClean="0">
              <a:effectLst/>
            </a:endParaRPr>
          </a:p>
        </c:rich>
      </c:tx>
      <c:layout>
        <c:manualLayout>
          <c:xMode val="edge"/>
          <c:yMode val="edge"/>
          <c:x val="0.18273526488800551"/>
          <c:y val="1.412613713550117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6.9971176915768971E-2"/>
          <c:y val="0.17450514125385985"/>
          <c:w val="0.90753393555866868"/>
          <c:h val="0.6217227119069140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Graph!$B$145</c:f>
              <c:strCache>
                <c:ptCount val="1"/>
                <c:pt idx="0">
                  <c:v>Euros courants</c:v>
                </c:pt>
              </c:strCache>
            </c:strRef>
          </c:tx>
          <c:invertIfNegative val="0"/>
          <c:dLbls>
            <c:numFmt formatCode="#,##0.0,," sourceLinked="0"/>
            <c:spPr>
              <a:solidFill>
                <a:schemeClr val="bg1"/>
              </a:solidFill>
              <a:ln>
                <a:noFill/>
              </a:ln>
            </c:spPr>
            <c:txPr>
              <a:bodyPr/>
              <a:lstStyle/>
              <a:p>
                <a:pPr>
                  <a:defRPr sz="1050" b="1"/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Graph!$M$144:$R$144</c:f>
              <c:strCach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strCache>
            </c:strRef>
          </c:cat>
          <c:val>
            <c:numRef>
              <c:f>Graph!$M$145:$R$145</c:f>
              <c:numCache>
                <c:formatCode>#\ ##0.0\ \ </c:formatCode>
                <c:ptCount val="6"/>
                <c:pt idx="0">
                  <c:v>53366897.440000005</c:v>
                </c:pt>
                <c:pt idx="1">
                  <c:v>54189131.750000045</c:v>
                </c:pt>
                <c:pt idx="2">
                  <c:v>53697584.20000004</c:v>
                </c:pt>
                <c:pt idx="3">
                  <c:v>54619853.039999999</c:v>
                </c:pt>
                <c:pt idx="4">
                  <c:v>54209997.219999999</c:v>
                </c:pt>
                <c:pt idx="5">
                  <c:v>55126418.689999998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874-4CF5-8222-70946F991B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4"/>
        <c:axId val="378328520"/>
        <c:axId val="378333616"/>
      </c:barChart>
      <c:lineChart>
        <c:grouping val="standard"/>
        <c:varyColors val="0"/>
        <c:ser>
          <c:idx val="1"/>
          <c:order val="1"/>
          <c:tx>
            <c:strRef>
              <c:f>Graph!$B$146</c:f>
              <c:strCache>
                <c:ptCount val="1"/>
                <c:pt idx="0">
                  <c:v>Euros constants (base 100 en 2014)</c:v>
                </c:pt>
              </c:strCache>
            </c:strRef>
          </c:tx>
          <c:marker>
            <c:symbol val="square"/>
            <c:size val="8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874-4CF5-8222-70946F991BF7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874-4CF5-8222-70946F991BF7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874-4CF5-8222-70946F991BF7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874-4CF5-8222-70946F991BF7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874-4CF5-8222-70946F991BF7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874-4CF5-8222-70946F991BF7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874-4CF5-8222-70946F991BF7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874-4CF5-8222-70946F991BF7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874-4CF5-8222-70946F991BF7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6874-4CF5-8222-70946F991BF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Graph!$M$144:$R$144</c:f>
              <c:strCach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strCache>
            </c:strRef>
          </c:cat>
          <c:val>
            <c:numRef>
              <c:f>Graph!$M$146:$R$146</c:f>
              <c:numCache>
                <c:formatCode>#\ ##0.0\ \ </c:formatCode>
                <c:ptCount val="6"/>
                <c:pt idx="0">
                  <c:v>53128273.594133548</c:v>
                </c:pt>
                <c:pt idx="1">
                  <c:v>53595351.53042946</c:v>
                </c:pt>
                <c:pt idx="2">
                  <c:v>52197156.893354073</c:v>
                </c:pt>
                <c:pt idx="3">
                  <c:v>52558231.618109867</c:v>
                </c:pt>
                <c:pt idx="4">
                  <c:v>52203956.377083801</c:v>
                </c:pt>
                <c:pt idx="5">
                  <c:v>52361735.765558392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6874-4CF5-8222-70946F991B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78328520"/>
        <c:axId val="378333616"/>
      </c:lineChart>
      <c:catAx>
        <c:axId val="378328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050" b="1"/>
            </a:pPr>
            <a:endParaRPr lang="fr-FR"/>
          </a:p>
        </c:txPr>
        <c:crossAx val="378333616"/>
        <c:crosses val="autoZero"/>
        <c:auto val="1"/>
        <c:lblAlgn val="ctr"/>
        <c:lblOffset val="100"/>
        <c:noMultiLvlLbl val="0"/>
      </c:catAx>
      <c:valAx>
        <c:axId val="378333616"/>
        <c:scaling>
          <c:orientation val="minMax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fr-FR"/>
                  <a:t>Millions</a:t>
                </a:r>
              </a:p>
              <a:p>
                <a:pPr>
                  <a:defRPr/>
                </a:pPr>
                <a:r>
                  <a:rPr lang="fr-FR"/>
                  <a:t> d'Euros</a:t>
                </a:r>
              </a:p>
            </c:rich>
          </c:tx>
          <c:layout>
            <c:manualLayout>
              <c:xMode val="edge"/>
              <c:yMode val="edge"/>
              <c:x val="2.0449943757030371E-2"/>
              <c:y val="3.0820029849210027E-2"/>
            </c:manualLayout>
          </c:layout>
          <c:overlay val="0"/>
        </c:title>
        <c:numFmt formatCode="#,##0,," sourceLinked="0"/>
        <c:majorTickMark val="none"/>
        <c:minorTickMark val="none"/>
        <c:tickLblPos val="nextTo"/>
        <c:txPr>
          <a:bodyPr/>
          <a:lstStyle/>
          <a:p>
            <a:pPr>
              <a:defRPr b="1"/>
            </a:pPr>
            <a:endParaRPr lang="fr-FR"/>
          </a:p>
        </c:txPr>
        <c:crossAx val="378328520"/>
        <c:crosses val="autoZero"/>
        <c:crossBetween val="between"/>
        <c:majorUnit val="1000000"/>
      </c:valAx>
    </c:plotArea>
    <c:legend>
      <c:legendPos val="b"/>
      <c:layout>
        <c:manualLayout>
          <c:xMode val="edge"/>
          <c:yMode val="edge"/>
          <c:x val="0.17854655923111654"/>
          <c:y val="0.90012289640265564"/>
          <c:w val="0.56249994260921476"/>
          <c:h val="9.7734547887396425E-2"/>
        </c:manualLayout>
      </c:layout>
      <c:overlay val="0"/>
      <c:txPr>
        <a:bodyPr/>
        <a:lstStyle/>
        <a:p>
          <a:pPr>
            <a:defRPr sz="1050" b="1"/>
          </a:pPr>
          <a:endParaRPr lang="fr-FR"/>
        </a:p>
      </c:txPr>
    </c:legend>
    <c:plotVisOnly val="1"/>
    <c:dispBlanksAs val="gap"/>
    <c:showDLblsOverMax val="0"/>
  </c:chart>
  <c:spPr>
    <a:ln>
      <a:solidFill>
        <a:schemeClr val="accent1"/>
      </a:solidFill>
    </a:ln>
  </c:sp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fr-FR" sz="1400" b="1" i="0" u="none" strike="noStrike" baseline="0" dirty="0" smtClean="0">
                <a:effectLst/>
              </a:rPr>
              <a:t>Evolution des effectifs (équivalents temps plein)</a:t>
            </a:r>
            <a:br>
              <a:rPr lang="fr-FR" sz="1400" b="1" i="0" u="none" strike="noStrike" baseline="0" dirty="0" smtClean="0">
                <a:effectLst/>
              </a:rPr>
            </a:br>
            <a:endParaRPr lang="fr-FR" sz="1400" dirty="0"/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Graph!$B$242</c:f>
              <c:strCache>
                <c:ptCount val="1"/>
                <c:pt idx="0">
                  <c:v>ETP titulaires</c:v>
                </c:pt>
              </c:strCache>
            </c:strRef>
          </c:tx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BCA-4C64-9657-DE14F497DC01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BCA-4C64-9657-DE14F497DC01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BCA-4C64-9657-DE14F497DC01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BCA-4C64-9657-DE14F497DC01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BCA-4C64-9657-DE14F497DC01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BCA-4C64-9657-DE14F497DC01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BCA-4C64-9657-DE14F497DC01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BCA-4C64-9657-DE14F497DC01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BCA-4C64-9657-DE14F497DC01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BCA-4C64-9657-DE14F497DC01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BCA-4C64-9657-DE14F497DC01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BCA-4C64-9657-DE14F497DC01}"/>
                </c:ext>
              </c:extLst>
            </c:dLbl>
            <c:spPr>
              <a:solidFill>
                <a:schemeClr val="bg1"/>
              </a:solidFill>
            </c:spPr>
            <c:txPr>
              <a:bodyPr/>
              <a:lstStyle/>
              <a:p>
                <a:pPr>
                  <a:defRPr sz="1100" b="1"/>
                </a:pPr>
                <a:endParaRPr lang="fr-F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Graph!$E$241:$Q$241</c:f>
              <c:strCache>
                <c:ptCount val="13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</c:strCache>
            </c:strRef>
          </c:cat>
          <c:val>
            <c:numRef>
              <c:f>Graph!$E$242:$Q$242</c:f>
              <c:numCache>
                <c:formatCode>General</c:formatCode>
                <c:ptCount val="13"/>
                <c:pt idx="0">
                  <c:v>1186</c:v>
                </c:pt>
                <c:pt idx="1">
                  <c:v>1178</c:v>
                </c:pt>
                <c:pt idx="2">
                  <c:v>1172</c:v>
                </c:pt>
                <c:pt idx="3">
                  <c:v>1183</c:v>
                </c:pt>
                <c:pt idx="4">
                  <c:v>1168</c:v>
                </c:pt>
                <c:pt idx="5">
                  <c:v>1181</c:v>
                </c:pt>
                <c:pt idx="6">
                  <c:v>1167</c:v>
                </c:pt>
                <c:pt idx="7">
                  <c:v>1154</c:v>
                </c:pt>
                <c:pt idx="8">
                  <c:v>1129</c:v>
                </c:pt>
                <c:pt idx="9">
                  <c:v>1140</c:v>
                </c:pt>
                <c:pt idx="10">
                  <c:v>1143</c:v>
                </c:pt>
                <c:pt idx="11">
                  <c:v>1115</c:v>
                </c:pt>
                <c:pt idx="12">
                  <c:v>1156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BBCA-4C64-9657-DE14F497DC01}"/>
            </c:ext>
          </c:extLst>
        </c:ser>
        <c:ser>
          <c:idx val="1"/>
          <c:order val="1"/>
          <c:tx>
            <c:strRef>
              <c:f>Graph!$B$243</c:f>
              <c:strCache>
                <c:ptCount val="1"/>
                <c:pt idx="0">
                  <c:v>ETP total</c:v>
                </c:pt>
              </c:strCache>
            </c:strRef>
          </c:tx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BBCA-4C64-9657-DE14F497DC01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BBCA-4C64-9657-DE14F497DC01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BBCA-4C64-9657-DE14F497DC01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BBCA-4C64-9657-DE14F497DC01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BBCA-4C64-9657-DE14F497DC01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BBCA-4C64-9657-DE14F497DC01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BBCA-4C64-9657-DE14F497DC01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BBCA-4C64-9657-DE14F497DC01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BBCA-4C64-9657-DE14F497DC01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BBCA-4C64-9657-DE14F497DC01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BBCA-4C64-9657-DE14F497DC01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BBCA-4C64-9657-DE14F497DC01}"/>
                </c:ext>
              </c:extLst>
            </c:dLbl>
            <c:spPr>
              <a:solidFill>
                <a:schemeClr val="bg1"/>
              </a:solidFill>
            </c:spPr>
            <c:txPr>
              <a:bodyPr/>
              <a:lstStyle/>
              <a:p>
                <a:pPr>
                  <a:defRPr sz="1100" b="1"/>
                </a:pPr>
                <a:endParaRPr lang="fr-F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Graph!$E$241:$Q$241</c:f>
              <c:strCache>
                <c:ptCount val="13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</c:strCache>
            </c:strRef>
          </c:cat>
          <c:val>
            <c:numRef>
              <c:f>Graph!$E$243:$Q$243</c:f>
              <c:numCache>
                <c:formatCode>General</c:formatCode>
                <c:ptCount val="13"/>
                <c:pt idx="0">
                  <c:v>1458</c:v>
                </c:pt>
                <c:pt idx="1">
                  <c:v>1463</c:v>
                </c:pt>
                <c:pt idx="2">
                  <c:v>1464</c:v>
                </c:pt>
                <c:pt idx="3">
                  <c:v>1460</c:v>
                </c:pt>
                <c:pt idx="4">
                  <c:v>1448</c:v>
                </c:pt>
                <c:pt idx="5">
                  <c:v>1467</c:v>
                </c:pt>
                <c:pt idx="6">
                  <c:v>1461</c:v>
                </c:pt>
                <c:pt idx="7">
                  <c:v>1439</c:v>
                </c:pt>
                <c:pt idx="8">
                  <c:v>1420</c:v>
                </c:pt>
                <c:pt idx="9">
                  <c:v>1425</c:v>
                </c:pt>
                <c:pt idx="10">
                  <c:v>1430</c:v>
                </c:pt>
                <c:pt idx="11">
                  <c:v>1418</c:v>
                </c:pt>
                <c:pt idx="12">
                  <c:v>1458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9-BBCA-4C64-9657-DE14F497DC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80179136"/>
        <c:axId val="380178352"/>
      </c:lineChart>
      <c:catAx>
        <c:axId val="3801791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80178352"/>
        <c:crosses val="autoZero"/>
        <c:auto val="1"/>
        <c:lblAlgn val="ctr"/>
        <c:lblOffset val="100"/>
        <c:noMultiLvlLbl val="0"/>
      </c:catAx>
      <c:valAx>
        <c:axId val="380178352"/>
        <c:scaling>
          <c:orientation val="minMax"/>
          <c:min val="10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80179136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spPr>
    <a:noFill/>
    <a:ln>
      <a:solidFill>
        <a:schemeClr val="accent1"/>
      </a:solidFill>
    </a:ln>
  </c:sp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30"/>
    </mc:Choice>
    <mc:Fallback>
      <c:style val="30"/>
    </mc:Fallback>
  </mc:AlternateContent>
  <c:chart>
    <c:title>
      <c:tx>
        <c:rich>
          <a:bodyPr/>
          <a:lstStyle/>
          <a:p>
            <a:pPr>
              <a:defRPr/>
            </a:pPr>
            <a:r>
              <a:rPr lang="fr-FR" sz="1600" dirty="0" smtClean="0"/>
              <a:t>Évolution</a:t>
            </a:r>
            <a:endParaRPr lang="fr-FR" sz="1600" dirty="0"/>
          </a:p>
        </c:rich>
      </c:tx>
      <c:layout>
        <c:manualLayout>
          <c:xMode val="edge"/>
          <c:yMode val="edge"/>
          <c:x val="0.19957053613912296"/>
          <c:y val="2.4883193948582513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6.9971176915768971E-2"/>
          <c:y val="0.17450514125385985"/>
          <c:w val="0.90753393555866868"/>
          <c:h val="0.6217227119069140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Graph!$B$285</c:f>
              <c:strCache>
                <c:ptCount val="1"/>
                <c:pt idx="0">
                  <c:v>Euros courants</c:v>
                </c:pt>
              </c:strCache>
            </c:strRef>
          </c:tx>
          <c:invertIfNegative val="0"/>
          <c:dLbls>
            <c:numFmt formatCode="#,##0.0,," sourceLinked="0"/>
            <c:spPr>
              <a:solidFill>
                <a:schemeClr val="bg1"/>
              </a:solidFill>
              <a:ln>
                <a:noFill/>
              </a:ln>
            </c:spPr>
            <c:txPr>
              <a:bodyPr/>
              <a:lstStyle/>
              <a:p>
                <a:pPr>
                  <a:defRPr sz="1050" b="1"/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Graph!$M$278:$R$278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Graph!$M$285:$R$285</c:f>
              <c:numCache>
                <c:formatCode>#\ ##0.0\ \ </c:formatCode>
                <c:ptCount val="6"/>
                <c:pt idx="0">
                  <c:v>12326987.51</c:v>
                </c:pt>
                <c:pt idx="1">
                  <c:v>11729390.869999999</c:v>
                </c:pt>
                <c:pt idx="2">
                  <c:v>12157627.09</c:v>
                </c:pt>
                <c:pt idx="3">
                  <c:v>12113087.82</c:v>
                </c:pt>
                <c:pt idx="4">
                  <c:v>12296989.6</c:v>
                </c:pt>
                <c:pt idx="5">
                  <c:v>11919796.58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061-47E7-BE72-D9392858D4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4"/>
        <c:axId val="378330872"/>
        <c:axId val="378328128"/>
      </c:barChart>
      <c:lineChart>
        <c:grouping val="standard"/>
        <c:varyColors val="0"/>
        <c:ser>
          <c:idx val="1"/>
          <c:order val="1"/>
          <c:tx>
            <c:strRef>
              <c:f>Graph!$B$286</c:f>
              <c:strCache>
                <c:ptCount val="1"/>
                <c:pt idx="0">
                  <c:v>Euros constants (base 100 en 2014)</c:v>
                </c:pt>
              </c:strCache>
            </c:strRef>
          </c:tx>
          <c:cat>
            <c:numRef>
              <c:f>Graph!$M$278:$R$278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Graph!$M$286:$R$286</c:f>
              <c:numCache>
                <c:formatCode>#\ ##0.0\ \ </c:formatCode>
                <c:ptCount val="6"/>
                <c:pt idx="0">
                  <c:v>12271868.825783983</c:v>
                </c:pt>
                <c:pt idx="1">
                  <c:v>11600865.46165153</c:v>
                </c:pt>
                <c:pt idx="2">
                  <c:v>11817916.543583002</c:v>
                </c:pt>
                <c:pt idx="3">
                  <c:v>11655880.413809065</c:v>
                </c:pt>
                <c:pt idx="4">
                  <c:v>11841939.523490962</c:v>
                </c:pt>
                <c:pt idx="5">
                  <c:v>11321998.666573757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061-47E7-BE72-D9392858D4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78330872"/>
        <c:axId val="378328128"/>
      </c:lineChart>
      <c:catAx>
        <c:axId val="378330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050" b="1"/>
            </a:pPr>
            <a:endParaRPr lang="fr-FR"/>
          </a:p>
        </c:txPr>
        <c:crossAx val="378328128"/>
        <c:crosses val="autoZero"/>
        <c:auto val="1"/>
        <c:lblAlgn val="ctr"/>
        <c:lblOffset val="100"/>
        <c:noMultiLvlLbl val="0"/>
      </c:catAx>
      <c:valAx>
        <c:axId val="378328128"/>
        <c:scaling>
          <c:orientation val="minMax"/>
          <c:min val="9000000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fr-FR"/>
                  <a:t>Millions</a:t>
                </a:r>
              </a:p>
              <a:p>
                <a:pPr>
                  <a:defRPr/>
                </a:pPr>
                <a:r>
                  <a:rPr lang="fr-FR"/>
                  <a:t> d'Euros</a:t>
                </a:r>
              </a:p>
            </c:rich>
          </c:tx>
          <c:layout>
            <c:manualLayout>
              <c:xMode val="edge"/>
              <c:yMode val="edge"/>
              <c:x val="2.0449877975779344E-2"/>
              <c:y val="3.0820169217978186E-2"/>
            </c:manualLayout>
          </c:layout>
          <c:overlay val="0"/>
        </c:title>
        <c:numFmt formatCode="#,##0.0,," sourceLinked="0"/>
        <c:majorTickMark val="none"/>
        <c:minorTickMark val="none"/>
        <c:tickLblPos val="nextTo"/>
        <c:txPr>
          <a:bodyPr/>
          <a:lstStyle/>
          <a:p>
            <a:pPr>
              <a:defRPr b="1"/>
            </a:pPr>
            <a:endParaRPr lang="fr-FR"/>
          </a:p>
        </c:txPr>
        <c:crossAx val="37833087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1785466071127074"/>
          <c:y val="0.90012291941768152"/>
          <c:w val="0.56414467928351064"/>
          <c:h val="7.7398477364242518E-2"/>
        </c:manualLayout>
      </c:layout>
      <c:overlay val="0"/>
      <c:txPr>
        <a:bodyPr/>
        <a:lstStyle/>
        <a:p>
          <a:pPr>
            <a:defRPr sz="1050" b="1"/>
          </a:pPr>
          <a:endParaRPr lang="fr-F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fr-FR" sz="1600" dirty="0" smtClean="0"/>
              <a:t>Répartition</a:t>
            </a:r>
            <a:endParaRPr lang="fr-FR" sz="1600" dirty="0"/>
          </a:p>
        </c:rich>
      </c:tx>
      <c:layout>
        <c:manualLayout>
          <c:xMode val="edge"/>
          <c:yMode val="edge"/>
          <c:x val="0.15723807072040594"/>
          <c:y val="7.1996218345212054E-2"/>
        </c:manualLayout>
      </c:layout>
      <c:overlay val="0"/>
    </c:title>
    <c:autoTitleDeleted val="0"/>
    <c:view3D>
      <c:rotX val="30"/>
      <c:hPercent val="4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471453165128552"/>
          <c:y val="0.34474628275316577"/>
          <c:w val="0.77203027040974714"/>
          <c:h val="0.61264388158827321"/>
        </c:manualLayout>
      </c:layout>
      <c:pie3DChart>
        <c:varyColors val="1"/>
        <c:ser>
          <c:idx val="0"/>
          <c:order val="0"/>
          <c:explosion val="14"/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A725-480A-85C9-6E4F04B01912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1-A725-480A-85C9-6E4F04B01912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2-A725-480A-85C9-6E4F04B01912}"/>
              </c:ext>
            </c:extLst>
          </c:dPt>
          <c:dPt>
            <c:idx val="3"/>
            <c:bubble3D val="0"/>
            <c:explosion val="9"/>
            <c:extLst>
              <c:ext xmlns:c16="http://schemas.microsoft.com/office/drawing/2014/chart" uri="{C3380CC4-5D6E-409C-BE32-E72D297353CC}">
                <c16:uniqueId val="{00000004-A725-480A-85C9-6E4F04B01912}"/>
              </c:ext>
            </c:extLst>
          </c:dPt>
          <c:dPt>
            <c:idx val="4"/>
            <c:bubble3D val="0"/>
            <c:extLst>
              <c:ext xmlns:c16="http://schemas.microsoft.com/office/drawing/2014/chart" uri="{C3380CC4-5D6E-409C-BE32-E72D297353CC}">
                <c16:uniqueId val="{00000005-A725-480A-85C9-6E4F04B01912}"/>
              </c:ext>
            </c:extLst>
          </c:dPt>
          <c:dLbls>
            <c:dLbl>
              <c:idx val="0"/>
              <c:layout>
                <c:manualLayout>
                  <c:x val="-3.0721966205837174E-2"/>
                  <c:y val="-3.9059016020347594E-2"/>
                </c:manualLayout>
              </c:layout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A725-480A-85C9-6E4F04B01912}"/>
                </c:ext>
              </c:extLst>
            </c:dLbl>
            <c:dLbl>
              <c:idx val="1"/>
              <c:layout>
                <c:manualLayout>
                  <c:x val="0.17409114183307731"/>
                  <c:y val="2.1304917829280505E-2"/>
                </c:manualLayout>
              </c:layout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A725-480A-85C9-6E4F04B01912}"/>
                </c:ext>
              </c:extLst>
            </c:dLbl>
            <c:dLbl>
              <c:idx val="4"/>
              <c:layout>
                <c:manualLayout>
                  <c:x val="-0.1249359959037378"/>
                  <c:y val="-1.4203278552853671E-2"/>
                </c:manualLayout>
              </c:layout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A725-480A-85C9-6E4F04B01912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/>
                </a:pPr>
                <a:endParaRPr lang="fr-FR"/>
              </a:p>
            </c:txPr>
            <c:dLblPos val="outEnd"/>
            <c:showLegendKey val="1"/>
            <c:showVal val="0"/>
            <c:showCatName val="1"/>
            <c:showSerName val="0"/>
            <c:showPercent val="1"/>
            <c:showBubbleSize val="0"/>
            <c:separator> </c:separator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Graph!$G$270:$G$274</c:f>
              <c:strCache>
                <c:ptCount val="5"/>
                <c:pt idx="0">
                  <c:v>Indemnités et autres frais - Elus municipaux</c:v>
                </c:pt>
                <c:pt idx="1">
                  <c:v>Organismes de regroupement</c:v>
                </c:pt>
                <c:pt idx="2">
                  <c:v>CCAS</c:v>
                </c:pt>
                <c:pt idx="3">
                  <c:v>Subventions aux associations et autres établissements</c:v>
                </c:pt>
                <c:pt idx="4">
                  <c:v>Autres</c:v>
                </c:pt>
              </c:strCache>
            </c:strRef>
          </c:cat>
          <c:val>
            <c:numRef>
              <c:f>Graph!$R$270:$R$274</c:f>
              <c:numCache>
                <c:formatCode>#,##0.00</c:formatCode>
                <c:ptCount val="5"/>
                <c:pt idx="0">
                  <c:v>522850.61999999994</c:v>
                </c:pt>
                <c:pt idx="1">
                  <c:v>55841.9</c:v>
                </c:pt>
                <c:pt idx="2">
                  <c:v>3472978</c:v>
                </c:pt>
                <c:pt idx="3">
                  <c:v>7847988.04</c:v>
                </c:pt>
                <c:pt idx="4">
                  <c:v>20138.019999999997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725-480A-85C9-6E4F04B019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gap"/>
    <c:showDLblsOverMax val="0"/>
  </c:chart>
  <c:spPr>
    <a:ln>
      <a:solidFill>
        <a:schemeClr val="accent1"/>
      </a:solidFill>
    </a:ln>
  </c:sp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sz="1400"/>
              <a:t>Résultat de l'exercice </a:t>
            </a:r>
            <a:r>
              <a:rPr lang="fr-FR" sz="1400" baseline="0"/>
              <a:t>- en millions d'€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Graph!$B$771</c:f>
              <c:strCache>
                <c:ptCount val="1"/>
                <c:pt idx="0">
                  <c:v>Recettes totales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Graph!$M$770:$R$770</c:f>
              <c:strCach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strCache>
            </c:strRef>
          </c:cat>
          <c:val>
            <c:numRef>
              <c:f>Graph!$M$771:$R$771</c:f>
              <c:numCache>
                <c:formatCode>#\ ##0.0\ \ </c:formatCode>
                <c:ptCount val="6"/>
                <c:pt idx="0">
                  <c:v>97431116.750000015</c:v>
                </c:pt>
                <c:pt idx="1">
                  <c:v>99291601.690000013</c:v>
                </c:pt>
                <c:pt idx="2">
                  <c:v>99232256.469999999</c:v>
                </c:pt>
                <c:pt idx="3">
                  <c:v>99812955.409999996</c:v>
                </c:pt>
                <c:pt idx="4">
                  <c:v>97351905.600000009</c:v>
                </c:pt>
                <c:pt idx="5">
                  <c:v>102038841.75000001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C58-4791-881F-03602FFC1DBE}"/>
            </c:ext>
          </c:extLst>
        </c:ser>
        <c:ser>
          <c:idx val="1"/>
          <c:order val="1"/>
          <c:tx>
            <c:strRef>
              <c:f>Graph!$B$772</c:f>
              <c:strCache>
                <c:ptCount val="1"/>
                <c:pt idx="0">
                  <c:v>Dépenses totales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Graph!$M$770:$R$770</c:f>
              <c:strCach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strCache>
            </c:strRef>
          </c:cat>
          <c:val>
            <c:numRef>
              <c:f>Graph!$M$772:$R$772</c:f>
              <c:numCache>
                <c:formatCode>#\ ##0.0\ \ </c:formatCode>
                <c:ptCount val="6"/>
                <c:pt idx="0">
                  <c:v>86394403.099999979</c:v>
                </c:pt>
                <c:pt idx="1">
                  <c:v>87482818.970000044</c:v>
                </c:pt>
                <c:pt idx="2">
                  <c:v>87781469.750000045</c:v>
                </c:pt>
                <c:pt idx="3">
                  <c:v>92681176.659999982</c:v>
                </c:pt>
                <c:pt idx="4">
                  <c:v>86303420.839999989</c:v>
                </c:pt>
                <c:pt idx="5">
                  <c:v>88267228.12999998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C58-4791-881F-03602FFC1D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53259536"/>
        <c:axId val="1353245808"/>
      </c:barChart>
      <c:lineChart>
        <c:grouping val="standard"/>
        <c:varyColors val="0"/>
        <c:ser>
          <c:idx val="2"/>
          <c:order val="2"/>
          <c:tx>
            <c:strRef>
              <c:f>Graph!$B$773</c:f>
              <c:strCache>
                <c:ptCount val="1"/>
                <c:pt idx="0">
                  <c:v>Résultat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11,04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4C58-4791-881F-03602FFC1DBE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11,81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4C58-4791-881F-03602FFC1DBE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11,45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4C58-4791-881F-03602FFC1DBE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7,13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4C58-4791-881F-03602FFC1DBE}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/>
                      <a:t>11,05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4C58-4791-881F-03602FFC1DBE}"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/>
                      <a:t>13,8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4C58-4791-881F-03602FFC1DB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Graph!$M$770:$R$770</c:f>
              <c:strCach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strCache>
            </c:strRef>
          </c:cat>
          <c:val>
            <c:numRef>
              <c:f>Graph!$M$773:$R$773</c:f>
              <c:numCache>
                <c:formatCode>#\ ##0.00\ \ </c:formatCode>
                <c:ptCount val="6"/>
                <c:pt idx="0">
                  <c:v>11036713.650000036</c:v>
                </c:pt>
                <c:pt idx="1">
                  <c:v>11808782.719999969</c:v>
                </c:pt>
                <c:pt idx="2">
                  <c:v>11450786.719999954</c:v>
                </c:pt>
                <c:pt idx="3">
                  <c:v>7131778.7500000149</c:v>
                </c:pt>
                <c:pt idx="4">
                  <c:v>11048484.76000002</c:v>
                </c:pt>
                <c:pt idx="5">
                  <c:v>13771613.620000035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4C58-4791-881F-03602FFC1D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63838016"/>
        <c:axId val="1568834960"/>
      </c:lineChart>
      <c:catAx>
        <c:axId val="1353259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353245808"/>
        <c:crosses val="autoZero"/>
        <c:auto val="1"/>
        <c:lblAlgn val="ctr"/>
        <c:lblOffset val="100"/>
        <c:noMultiLvlLbl val="0"/>
      </c:catAx>
      <c:valAx>
        <c:axId val="1353245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,,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353259536"/>
        <c:crosses val="autoZero"/>
        <c:crossBetween val="between"/>
      </c:valAx>
      <c:valAx>
        <c:axId val="1568834960"/>
        <c:scaling>
          <c:orientation val="minMax"/>
        </c:scaling>
        <c:delete val="0"/>
        <c:axPos val="r"/>
        <c:numFmt formatCode="#,##0,,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463838016"/>
        <c:crosses val="max"/>
        <c:crossBetween val="between"/>
      </c:valAx>
      <c:catAx>
        <c:axId val="146383801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56883496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solidFill>
        <a:schemeClr val="accent1"/>
      </a:solidFill>
    </a:ln>
    <a:effectLst/>
  </c:spPr>
  <c:txPr>
    <a:bodyPr rot="5400000" vert="horz"/>
    <a:lstStyle/>
    <a:p>
      <a:pPr>
        <a:defRPr/>
      </a:pPr>
      <a:endParaRPr lang="fr-FR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fr-FR" sz="1400" dirty="0"/>
              <a:t>Evolution  du résultat de clôture de la section de fonctionnement</a:t>
            </a:r>
          </a:p>
        </c:rich>
      </c:tx>
      <c:layout>
        <c:manualLayout>
          <c:xMode val="edge"/>
          <c:yMode val="edge"/>
          <c:x val="0.10686046472979396"/>
          <c:y val="3.176285804187594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6.9971176915768971E-2"/>
          <c:y val="0.17450514125385985"/>
          <c:w val="0.90753393555866868"/>
          <c:h val="0.6217227119069140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Graph!$B$799</c:f>
              <c:strCache>
                <c:ptCount val="1"/>
                <c:pt idx="0">
                  <c:v>Euros courants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hade val="51000"/>
                    <a:satMod val="130000"/>
                  </a:schemeClr>
                </a:gs>
                <a:gs pos="80000">
                  <a:schemeClr val="accent4">
                    <a:shade val="93000"/>
                    <a:satMod val="130000"/>
                  </a:schemeClr>
                </a:gs>
                <a:gs pos="100000">
                  <a:schemeClr val="accent4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dLbl>
              <c:idx val="5"/>
              <c:numFmt formatCode="#,##0.0,,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605D-46FF-B8D6-59F1BBF99201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r>
                      <a:rPr lang="en-US"/>
                      <a:t>14,4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FEC-44D7-AFDD-9D1BA6269AC4}"/>
                </c:ext>
              </c:extLst>
            </c:dLbl>
            <c:numFmt formatCode="#,##0.0,,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Graph!$M$798:$R$798</c:f>
              <c:strCach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strCache>
            </c:strRef>
          </c:cat>
          <c:val>
            <c:numRef>
              <c:f>Graph!$M$799:$R$799</c:f>
              <c:numCache>
                <c:formatCode>#\ ##0.000000\ \ </c:formatCode>
                <c:ptCount val="6"/>
                <c:pt idx="0">
                  <c:v>14433076.480000032</c:v>
                </c:pt>
                <c:pt idx="1">
                  <c:v>15305649.759999946</c:v>
                </c:pt>
                <c:pt idx="2">
                  <c:v>15053871.130000032</c:v>
                </c:pt>
                <c:pt idx="3">
                  <c:v>11010473.650000047</c:v>
                </c:pt>
                <c:pt idx="4" formatCode="#\ ##0.00\ \ ">
                  <c:v>15125145.360000022</c:v>
                </c:pt>
                <c:pt idx="5" formatCode="#\ ##0.00\ \ ">
                  <c:v>18934766.260000035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FEC-44D7-AFDD-9D1BA6269A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0"/>
        <c:axId val="379014944"/>
        <c:axId val="379019648"/>
      </c:barChart>
      <c:catAx>
        <c:axId val="379014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79019648"/>
        <c:crosses val="autoZero"/>
        <c:auto val="1"/>
        <c:lblAlgn val="ctr"/>
        <c:lblOffset val="100"/>
        <c:noMultiLvlLbl val="0"/>
      </c:catAx>
      <c:valAx>
        <c:axId val="3790196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/>
                  <a:t>Millions</a:t>
                </a:r>
              </a:p>
              <a:p>
                <a:pPr>
                  <a:defRPr/>
                </a:pPr>
                <a:r>
                  <a:rPr lang="fr-FR"/>
                  <a:t> d'Euros</a:t>
                </a:r>
              </a:p>
            </c:rich>
          </c:tx>
          <c:layout>
            <c:manualLayout>
              <c:xMode val="edge"/>
              <c:yMode val="edge"/>
              <c:x val="2.0449877975779344E-2"/>
              <c:y val="3.0820169217978186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#,##0.0,,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790149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solidFill>
        <a:schemeClr val="accent1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fr-FR" sz="1200" b="1"/>
              <a:t>Évolution de l'épargne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Graph!$B$883</c:f>
              <c:strCache>
                <c:ptCount val="1"/>
                <c:pt idx="0">
                  <c:v>CAF Brute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numFmt formatCode="#\ ##0.0\ \ 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Graph!$I$882:$P$882</c:f>
              <c:strCache>
                <c:ptCount val="8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</c:strCache>
            </c:strRef>
          </c:cat>
          <c:val>
            <c:numRef>
              <c:f>Graph!$I$883:$P$883</c:f>
              <c:numCache>
                <c:formatCode>#\ ##0.0\ \ </c:formatCode>
                <c:ptCount val="8"/>
                <c:pt idx="0">
                  <c:v>10336004.510000026</c:v>
                </c:pt>
                <c:pt idx="1">
                  <c:v>13742985.390000015</c:v>
                </c:pt>
                <c:pt idx="2">
                  <c:v>12330417.990000051</c:v>
                </c:pt>
                <c:pt idx="3">
                  <c:v>13039368.339999968</c:v>
                </c:pt>
                <c:pt idx="4">
                  <c:v>12947849.879999954</c:v>
                </c:pt>
                <c:pt idx="5">
                  <c:v>10668501.60999997</c:v>
                </c:pt>
                <c:pt idx="6">
                  <c:v>12923868.309999989</c:v>
                </c:pt>
                <c:pt idx="7">
                  <c:v>13148953.43999999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DEE-4DA1-A476-D7869ED4BCD4}"/>
            </c:ext>
          </c:extLst>
        </c:ser>
        <c:ser>
          <c:idx val="1"/>
          <c:order val="1"/>
          <c:tx>
            <c:strRef>
              <c:f>Graph!$B$884</c:f>
              <c:strCache>
                <c:ptCount val="1"/>
                <c:pt idx="0">
                  <c:v>CAF Nette</c:v>
                </c:pt>
              </c:strCache>
            </c:strRef>
          </c:tx>
          <c:spPr>
            <a:gradFill>
              <a:gsLst>
                <a:gs pos="0">
                  <a:schemeClr val="accent2"/>
                </a:gs>
                <a:gs pos="100000">
                  <a:schemeClr val="accent2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numFmt formatCode="#\ ##0.0\ \ 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Graph!$I$882:$P$882</c:f>
              <c:strCache>
                <c:ptCount val="8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</c:strCache>
            </c:strRef>
          </c:cat>
          <c:val>
            <c:numRef>
              <c:f>Graph!$I$884:$P$884</c:f>
              <c:numCache>
                <c:formatCode>#\ ##0.0\ \ </c:formatCode>
                <c:ptCount val="8"/>
                <c:pt idx="0">
                  <c:v>6330486.9800000256</c:v>
                </c:pt>
                <c:pt idx="1">
                  <c:v>9419134.4700000156</c:v>
                </c:pt>
                <c:pt idx="2">
                  <c:v>8090614.0500000501</c:v>
                </c:pt>
                <c:pt idx="3">
                  <c:v>8399220.4999999683</c:v>
                </c:pt>
                <c:pt idx="4">
                  <c:v>8717566.179999955</c:v>
                </c:pt>
                <c:pt idx="5">
                  <c:v>6140880.5599999698</c:v>
                </c:pt>
                <c:pt idx="6">
                  <c:v>8779644.3799999896</c:v>
                </c:pt>
                <c:pt idx="7">
                  <c:v>7795411.02999999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DEE-4DA1-A476-D7869ED4BCD4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380903280"/>
        <c:axId val="380903672"/>
      </c:barChart>
      <c:catAx>
        <c:axId val="380903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fr-FR"/>
          </a:p>
        </c:txPr>
        <c:crossAx val="380903672"/>
        <c:crosses val="autoZero"/>
        <c:auto val="1"/>
        <c:lblAlgn val="ctr"/>
        <c:lblOffset val="100"/>
        <c:noMultiLvlLbl val="0"/>
      </c:catAx>
      <c:valAx>
        <c:axId val="380903672"/>
        <c:scaling>
          <c:orientation val="minMax"/>
        </c:scaling>
        <c:delete val="1"/>
        <c:axPos val="l"/>
        <c:numFmt formatCode="#\ ##0.0\ \ " sourceLinked="0"/>
        <c:majorTickMark val="none"/>
        <c:minorTickMark val="none"/>
        <c:tickLblPos val="nextTo"/>
        <c:crossAx val="380903280"/>
        <c:crosses val="autoZero"/>
        <c:crossBetween val="between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1699757233238725"/>
          <c:y val="0.8881959036645346"/>
          <c:w val="0.82855361903061575"/>
          <c:h val="8.247858313898445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rgbClr val="C29B13"/>
      </a:solidFill>
      <a:round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Evolution des dépenses d'équipement (cumul)</a:t>
            </a:r>
          </a:p>
        </c:rich>
      </c:tx>
      <c:layout>
        <c:manualLayout>
          <c:xMode val="edge"/>
          <c:yMode val="edge"/>
          <c:x val="0.24884468388819819"/>
          <c:y val="1.660162044961770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8.8734188290523916E-2"/>
          <c:y val="0.17450514125385985"/>
          <c:w val="0.88877086073712275"/>
          <c:h val="0.6217227119069140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Graph!$B$940</c:f>
              <c:strCache>
                <c:ptCount val="1"/>
                <c:pt idx="0">
                  <c:v>Mandaté (€ courants)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Graph!$K$939:$R$939</c:f>
              <c:strCache>
                <c:ptCount val="8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</c:strCache>
            </c:strRef>
          </c:cat>
          <c:val>
            <c:numRef>
              <c:f>Graph!$K$940:$R$940</c:f>
              <c:numCache>
                <c:formatCode>#\ ##0.0\ \ </c:formatCode>
                <c:ptCount val="8"/>
                <c:pt idx="0">
                  <c:v>19604413.080000006</c:v>
                </c:pt>
                <c:pt idx="1">
                  <c:v>13174964.119999997</c:v>
                </c:pt>
                <c:pt idx="2">
                  <c:v>11181455.440000001</c:v>
                </c:pt>
                <c:pt idx="3">
                  <c:v>13257856.359999999</c:v>
                </c:pt>
                <c:pt idx="4">
                  <c:v>16166592.069999998</c:v>
                </c:pt>
                <c:pt idx="5">
                  <c:v>17805339.049999997</c:v>
                </c:pt>
                <c:pt idx="6">
                  <c:v>16304609.850000001</c:v>
                </c:pt>
                <c:pt idx="7">
                  <c:v>20414023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172-48D3-9192-054256408C60}"/>
            </c:ext>
          </c:extLst>
        </c:ser>
        <c:ser>
          <c:idx val="2"/>
          <c:order val="1"/>
          <c:tx>
            <c:strRef>
              <c:f>Graph!$B$943</c:f>
              <c:strCache>
                <c:ptCount val="1"/>
                <c:pt idx="0">
                  <c:v>Mandaté + restes à réaliser (€ courants)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hade val="51000"/>
                    <a:satMod val="130000"/>
                  </a:schemeClr>
                </a:gs>
                <a:gs pos="80000">
                  <a:schemeClr val="accent4">
                    <a:shade val="93000"/>
                    <a:satMod val="130000"/>
                  </a:schemeClr>
                </a:gs>
                <a:gs pos="100000">
                  <a:schemeClr val="accent4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Graph!$K$939:$R$939</c:f>
              <c:strCache>
                <c:ptCount val="8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</c:strCache>
            </c:strRef>
          </c:cat>
          <c:val>
            <c:numRef>
              <c:f>Graph!$K$943:$R$943</c:f>
              <c:numCache>
                <c:formatCode>#\ ##0.0\ \ </c:formatCode>
                <c:ptCount val="8"/>
                <c:pt idx="0">
                  <c:v>26252896.710000001</c:v>
                </c:pt>
                <c:pt idx="1">
                  <c:v>20195744.530000001</c:v>
                </c:pt>
                <c:pt idx="2">
                  <c:v>21462730.640000001</c:v>
                </c:pt>
                <c:pt idx="3">
                  <c:v>25918786.370000001</c:v>
                </c:pt>
                <c:pt idx="4">
                  <c:v>28964606.129999999</c:v>
                </c:pt>
                <c:pt idx="5">
                  <c:v>35012547.530000001</c:v>
                </c:pt>
                <c:pt idx="6">
                  <c:v>36852351.480000004</c:v>
                </c:pt>
                <c:pt idx="7">
                  <c:v>37282383.689999998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172-48D3-9192-054256408C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20"/>
        <c:axId val="380437424"/>
        <c:axId val="380441736"/>
      </c:barChart>
      <c:catAx>
        <c:axId val="380437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80441736"/>
        <c:crosses val="autoZero"/>
        <c:auto val="1"/>
        <c:lblAlgn val="ctr"/>
        <c:lblOffset val="100"/>
        <c:noMultiLvlLbl val="0"/>
      </c:catAx>
      <c:valAx>
        <c:axId val="3804417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80437424"/>
        <c:crosses val="autoZero"/>
        <c:crossBetween val="between"/>
        <c:dispUnits>
          <c:builtInUnit val="millions"/>
          <c:dispUnitsLbl>
            <c:layout/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solidFill>
        <a:schemeClr val="accent1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/>
              <a:t>Types</a:t>
            </a:r>
            <a:r>
              <a:rPr lang="en-US" sz="1600" baseline="0" dirty="0"/>
              <a:t> </a:t>
            </a:r>
            <a:r>
              <a:rPr lang="en-US" sz="1600" baseline="0" dirty="0" err="1"/>
              <a:t>d'investissements</a:t>
            </a:r>
            <a:r>
              <a:rPr lang="en-US" sz="1600" baseline="0" dirty="0"/>
              <a:t> (</a:t>
            </a:r>
            <a:r>
              <a:rPr lang="en-US" sz="1600" baseline="0" dirty="0" err="1"/>
              <a:t>m</a:t>
            </a:r>
            <a:r>
              <a:rPr lang="en-US" sz="1600" dirty="0" err="1"/>
              <a:t>andaté</a:t>
            </a:r>
            <a:r>
              <a:rPr lang="en-US" sz="1600" dirty="0"/>
              <a:t> + reports)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Feuil5!$D$1</c:f>
              <c:strCache>
                <c:ptCount val="1"/>
                <c:pt idx="0">
                  <c:v>Mandaté + reports</c:v>
                </c:pt>
              </c:strCache>
            </c:strRef>
          </c:tx>
          <c:explosion val="14"/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A41-4613-83EC-032F96563E37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A41-4613-83EC-032F96563E37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A41-4613-83EC-032F96563E37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A41-4613-83EC-032F96563E37}"/>
              </c:ext>
            </c:extLst>
          </c:dPt>
          <c:dPt>
            <c:idx val="4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1A41-4613-83EC-032F96563E37}"/>
              </c:ext>
            </c:extLst>
          </c:dPt>
          <c:dPt>
            <c:idx val="5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1A41-4613-83EC-032F96563E37}"/>
              </c:ext>
            </c:extLst>
          </c:dPt>
          <c:dPt>
            <c:idx val="6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1A41-4613-83EC-032F96563E37}"/>
              </c:ext>
            </c:extLst>
          </c:dPt>
          <c:dLbls>
            <c:dLbl>
              <c:idx val="0"/>
              <c:layout>
                <c:manualLayout>
                  <c:x val="0.13154997812773414"/>
                  <c:y val="-0.128889253426655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A41-4613-83EC-032F96563E37}"/>
                </c:ext>
              </c:extLst>
            </c:dLbl>
            <c:dLbl>
              <c:idx val="1"/>
              <c:layout>
                <c:manualLayout>
                  <c:x val="0.1236757639337636"/>
                  <c:y val="-7.654568670354532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A41-4613-83EC-032F96563E37}"/>
                </c:ext>
              </c:extLst>
            </c:dLbl>
            <c:dLbl>
              <c:idx val="2"/>
              <c:layout>
                <c:manualLayout>
                  <c:x val="0.11046686351706037"/>
                  <c:y val="-2.4242125984251968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A41-4613-83EC-032F96563E37}"/>
                </c:ext>
              </c:extLst>
            </c:dLbl>
            <c:dLbl>
              <c:idx val="3"/>
              <c:layout>
                <c:manualLayout>
                  <c:x val="0.10297375328083999"/>
                  <c:y val="-7.3611111111111108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A41-4613-83EC-032F96563E37}"/>
                </c:ext>
              </c:extLst>
            </c:dLbl>
            <c:dLbl>
              <c:idx val="4"/>
              <c:layout>
                <c:manualLayout>
                  <c:x val="0.10892607174103237"/>
                  <c:y val="6.6899970836978712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A41-4613-83EC-032F96563E37}"/>
                </c:ext>
              </c:extLst>
            </c:dLbl>
            <c:dLbl>
              <c:idx val="5"/>
              <c:layout>
                <c:manualLayout>
                  <c:x val="0.10515857392825896"/>
                  <c:y val="0.1404319772528433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1A41-4613-83EC-032F96563E37}"/>
                </c:ext>
              </c:extLst>
            </c:dLbl>
            <c:dLbl>
              <c:idx val="6"/>
              <c:layout>
                <c:manualLayout>
                  <c:x val="-0.18559700349956257"/>
                  <c:y val="-0.20935331000291638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1A41-4613-83EC-032F96563E3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bestFit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Feuil5!$A$2:$A$8</c:f>
              <c:strCache>
                <c:ptCount val="7"/>
                <c:pt idx="0">
                  <c:v>Subventions</c:v>
                </c:pt>
                <c:pt idx="1">
                  <c:v>Acquisitions</c:v>
                </c:pt>
                <c:pt idx="2">
                  <c:v>Insertions</c:v>
                </c:pt>
                <c:pt idx="3">
                  <c:v>Informatique</c:v>
                </c:pt>
                <c:pt idx="4">
                  <c:v>Véhicules</c:v>
                </c:pt>
                <c:pt idx="5">
                  <c:v>Matériel, mobilier, outillage</c:v>
                </c:pt>
                <c:pt idx="6">
                  <c:v>Travaux</c:v>
                </c:pt>
              </c:strCache>
            </c:strRef>
          </c:cat>
          <c:val>
            <c:numRef>
              <c:f>Feuil5!$D$2:$D$8</c:f>
              <c:numCache>
                <c:formatCode>General</c:formatCode>
                <c:ptCount val="7"/>
                <c:pt idx="0">
                  <c:v>262.5</c:v>
                </c:pt>
                <c:pt idx="1">
                  <c:v>1051</c:v>
                </c:pt>
                <c:pt idx="2">
                  <c:v>34.699999999999996</c:v>
                </c:pt>
                <c:pt idx="3">
                  <c:v>1671.7</c:v>
                </c:pt>
                <c:pt idx="4">
                  <c:v>642.40000000000009</c:v>
                </c:pt>
                <c:pt idx="5">
                  <c:v>1151.8</c:v>
                </c:pt>
                <c:pt idx="6">
                  <c:v>32471.3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1A41-4613-83EC-032F96563E37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64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accent1"/>
      </a:solidFill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30"/>
    </mc:Choice>
    <mc:Fallback>
      <c:style val="30"/>
    </mc:Fallback>
  </mc:AlternateContent>
  <c:chart>
    <c:autoTitleDeleted val="1"/>
    <c:plotArea>
      <c:layout>
        <c:manualLayout>
          <c:layoutTarget val="inner"/>
          <c:xMode val="edge"/>
          <c:yMode val="edge"/>
          <c:x val="6.9971176915768971E-2"/>
          <c:y val="0.17450514125385985"/>
          <c:w val="0.90753393555866868"/>
          <c:h val="0.683834629366981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'Graph dette'!$A$4</c:f>
              <c:strCache>
                <c:ptCount val="1"/>
                <c:pt idx="0">
                  <c:v>encours au 31/12</c:v>
                </c:pt>
              </c:strCache>
            </c:strRef>
          </c:tx>
          <c:invertIfNegative val="0"/>
          <c:dLbls>
            <c:numFmt formatCode="#,##0.0,," sourceLinked="0"/>
            <c:spPr>
              <a:solidFill>
                <a:schemeClr val="bg1"/>
              </a:solidFill>
            </c:spPr>
            <c:txPr>
              <a:bodyPr/>
              <a:lstStyle/>
              <a:p>
                <a:pPr>
                  <a:defRPr sz="1100" b="1"/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'Graph dette'!$M$3:$W$3</c:f>
              <c:strCach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</c:strCache>
            </c:strRef>
          </c:cat>
          <c:val>
            <c:numRef>
              <c:f>'Graph dette'!$M$4:$W$4</c:f>
              <c:numCache>
                <c:formatCode>#\ ##0.0\ \ </c:formatCode>
                <c:ptCount val="11"/>
                <c:pt idx="0">
                  <c:v>39117970.700000003</c:v>
                </c:pt>
                <c:pt idx="1">
                  <c:v>43874082</c:v>
                </c:pt>
                <c:pt idx="2">
                  <c:v>44769722.68</c:v>
                </c:pt>
                <c:pt idx="3">
                  <c:v>46407566</c:v>
                </c:pt>
                <c:pt idx="4">
                  <c:v>46283716</c:v>
                </c:pt>
                <c:pt idx="5">
                  <c:v>44344742</c:v>
                </c:pt>
                <c:pt idx="6">
                  <c:v>42703894</c:v>
                </c:pt>
                <c:pt idx="7">
                  <c:v>42473609</c:v>
                </c:pt>
                <c:pt idx="8">
                  <c:v>37945988</c:v>
                </c:pt>
                <c:pt idx="9">
                  <c:v>41801764</c:v>
                </c:pt>
                <c:pt idx="10">
                  <c:v>42474628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E4A-4EE5-BBBB-CE5A1E00AB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4"/>
        <c:axId val="380906808"/>
        <c:axId val="380908768"/>
      </c:barChart>
      <c:catAx>
        <c:axId val="380906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050" b="1"/>
            </a:pPr>
            <a:endParaRPr lang="fr-FR"/>
          </a:p>
        </c:txPr>
        <c:crossAx val="380908768"/>
        <c:crosses val="autoZero"/>
        <c:auto val="1"/>
        <c:lblAlgn val="ctr"/>
        <c:lblOffset val="100"/>
        <c:noMultiLvlLbl val="0"/>
      </c:catAx>
      <c:valAx>
        <c:axId val="380908768"/>
        <c:scaling>
          <c:orientation val="minMax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fr-FR"/>
                  <a:t>Millions</a:t>
                </a:r>
              </a:p>
              <a:p>
                <a:pPr>
                  <a:defRPr/>
                </a:pPr>
                <a:r>
                  <a:rPr lang="fr-FR"/>
                  <a:t> d'Euros</a:t>
                </a:r>
              </a:p>
            </c:rich>
          </c:tx>
          <c:layout>
            <c:manualLayout>
              <c:xMode val="edge"/>
              <c:yMode val="edge"/>
              <c:x val="2.0449966689943574E-2"/>
              <c:y val="3.0820169217978186E-2"/>
            </c:manualLayout>
          </c:layout>
          <c:overlay val="0"/>
        </c:title>
        <c:numFmt formatCode="#,##0.0,," sourceLinked="0"/>
        <c:majorTickMark val="none"/>
        <c:minorTickMark val="none"/>
        <c:tickLblPos val="nextTo"/>
        <c:txPr>
          <a:bodyPr/>
          <a:lstStyle/>
          <a:p>
            <a:pPr>
              <a:defRPr b="1"/>
            </a:pPr>
            <a:endParaRPr lang="fr-FR"/>
          </a:p>
        </c:txPr>
        <c:crossAx val="380906808"/>
        <c:crosses val="autoZero"/>
        <c:crossBetween val="between"/>
      </c:valAx>
    </c:plotArea>
    <c:plotVisOnly val="1"/>
    <c:dispBlanksAs val="gap"/>
    <c:showDLblsOverMax val="0"/>
  </c:chart>
  <c:spPr>
    <a:ln>
      <a:solidFill>
        <a:schemeClr val="accent1"/>
      </a:solidFill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30"/>
    </mc:Choice>
    <mc:Fallback>
      <c:style val="30"/>
    </mc:Fallback>
  </mc:AlternateContent>
  <c:chart>
    <c:title>
      <c:tx>
        <c:rich>
          <a:bodyPr/>
          <a:lstStyle/>
          <a:p>
            <a:pPr>
              <a:defRPr/>
            </a:pPr>
            <a:r>
              <a:rPr lang="fr-FR" sz="1400" dirty="0"/>
              <a:t>Evolution  des recettes réelles de fonctionnement</a:t>
            </a:r>
          </a:p>
        </c:rich>
      </c:tx>
      <c:layout>
        <c:manualLayout>
          <c:xMode val="edge"/>
          <c:yMode val="edge"/>
          <c:x val="0.16091003975380272"/>
          <c:y val="2.4883193948582513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6.9971176915768971E-2"/>
          <c:y val="0.17450514125385985"/>
          <c:w val="0.90753393555866868"/>
          <c:h val="0.6217227119069140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Graph!$B$382</c:f>
              <c:strCache>
                <c:ptCount val="1"/>
                <c:pt idx="0">
                  <c:v>Euros courants</c:v>
                </c:pt>
              </c:strCache>
            </c:strRef>
          </c:tx>
          <c:invertIfNegative val="0"/>
          <c:dLbls>
            <c:numFmt formatCode="#,##0.0,," sourceLinked="0"/>
            <c:spPr>
              <a:solidFill>
                <a:schemeClr val="bg1"/>
              </a:solidFill>
              <a:ln>
                <a:noFill/>
              </a:ln>
            </c:spPr>
            <c:txPr>
              <a:bodyPr/>
              <a:lstStyle/>
              <a:p>
                <a:pPr>
                  <a:defRPr sz="1050" b="1"/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Graph!$M$381:$R$381</c:f>
              <c:strCach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strCache>
            </c:strRef>
          </c:cat>
          <c:val>
            <c:numRef>
              <c:f>Graph!$M$382:$R$382</c:f>
              <c:numCache>
                <c:formatCode>#\ ##0.0\ \ </c:formatCode>
                <c:ptCount val="6"/>
                <c:pt idx="0">
                  <c:v>97250223.360000014</c:v>
                </c:pt>
                <c:pt idx="1">
                  <c:v>99166274.040000007</c:v>
                </c:pt>
                <c:pt idx="2">
                  <c:v>99099560.539999992</c:v>
                </c:pt>
                <c:pt idx="3">
                  <c:v>99711670.239999995</c:v>
                </c:pt>
                <c:pt idx="4">
                  <c:v>97320947.5</c:v>
                </c:pt>
                <c:pt idx="5">
                  <c:v>101970002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1C-4DEF-B9DE-C4CDF12735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4"/>
        <c:axId val="378332048"/>
        <c:axId val="378332832"/>
      </c:barChart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78332048"/>
        <c:axId val="378332832"/>
        <c:extLst>
          <c:ext xmlns:c15="http://schemas.microsoft.com/office/drawing/2012/chart" uri="{02D57815-91ED-43cb-92C2-25804820EDAC}">
            <c15:filteredLine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Graph!$B$383</c15:sqref>
                        </c15:formulaRef>
                      </c:ext>
                    </c:extLst>
                    <c:strCache>
                      <c:ptCount val="1"/>
                      <c:pt idx="0">
                        <c:v>Euros constants (base 100 en 2014)</c:v>
                      </c:pt>
                    </c:strCache>
                  </c:strRef>
                </c:tx>
                <c:cat>
                  <c:strRef>
                    <c:extLst>
                      <c:ext uri="{02D57815-91ED-43cb-92C2-25804820EDAC}">
                        <c15:formulaRef>
                          <c15:sqref>Graph!$M$381:$R$381</c15:sqref>
                        </c15:formulaRef>
                      </c:ext>
                    </c:extLst>
                    <c:strCache>
                      <c:ptCount val="6"/>
                      <c:pt idx="0">
                        <c:v>2016</c:v>
                      </c:pt>
                      <c:pt idx="1">
                        <c:v>2017</c:v>
                      </c:pt>
                      <c:pt idx="2">
                        <c:v>2018</c:v>
                      </c:pt>
                      <c:pt idx="3">
                        <c:v>2019</c:v>
                      </c:pt>
                      <c:pt idx="4">
                        <c:v>2020</c:v>
                      </c:pt>
                      <c:pt idx="5">
                        <c:v>2021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Graph!$M$383:$R$383</c15:sqref>
                        </c15:formulaRef>
                      </c:ext>
                    </c:extLst>
                    <c:numCache>
                      <c:formatCode>#\ ##0.0\ \ </c:formatCode>
                      <c:ptCount val="6"/>
                      <c:pt idx="0">
                        <c:v>96815380.35014309</c:v>
                      </c:pt>
                      <c:pt idx="1">
                        <c:v>98079654.452789739</c:v>
                      </c:pt>
                      <c:pt idx="2">
                        <c:v>96330503.255094588</c:v>
                      </c:pt>
                      <c:pt idx="3">
                        <c:v>95948062.24880521</c:v>
                      </c:pt>
                      <c:pt idx="4">
                        <c:v>93719586.024846196</c:v>
                      </c:pt>
                      <c:pt idx="5">
                        <c:v>96856034.322904795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1-521C-4DEF-B9DE-C4CDF1273582}"/>
                  </c:ext>
                </c:extLst>
              </c15:ser>
            </c15:filteredLineSeries>
          </c:ext>
        </c:extLst>
      </c:lineChart>
      <c:catAx>
        <c:axId val="378332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050" b="1"/>
            </a:pPr>
            <a:endParaRPr lang="fr-FR"/>
          </a:p>
        </c:txPr>
        <c:crossAx val="378332832"/>
        <c:crosses val="autoZero"/>
        <c:auto val="1"/>
        <c:lblAlgn val="ctr"/>
        <c:lblOffset val="100"/>
        <c:noMultiLvlLbl val="0"/>
      </c:catAx>
      <c:valAx>
        <c:axId val="378332832"/>
        <c:scaling>
          <c:orientation val="minMax"/>
          <c:min val="70000000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fr-FR"/>
                  <a:t>Millions</a:t>
                </a:r>
              </a:p>
              <a:p>
                <a:pPr>
                  <a:defRPr/>
                </a:pPr>
                <a:r>
                  <a:rPr lang="fr-FR"/>
                  <a:t> d'Euros</a:t>
                </a:r>
              </a:p>
            </c:rich>
          </c:tx>
          <c:layout>
            <c:manualLayout>
              <c:xMode val="edge"/>
              <c:yMode val="edge"/>
              <c:x val="2.0449877975779344E-2"/>
              <c:y val="3.0820169217978186E-2"/>
            </c:manualLayout>
          </c:layout>
          <c:overlay val="0"/>
        </c:title>
        <c:numFmt formatCode="#,##0.0,," sourceLinked="0"/>
        <c:majorTickMark val="none"/>
        <c:minorTickMark val="none"/>
        <c:tickLblPos val="nextTo"/>
        <c:txPr>
          <a:bodyPr/>
          <a:lstStyle/>
          <a:p>
            <a:pPr>
              <a:defRPr b="1"/>
            </a:pPr>
            <a:endParaRPr lang="fr-FR"/>
          </a:p>
        </c:txPr>
        <c:crossAx val="378332048"/>
        <c:crosses val="autoZero"/>
        <c:crossBetween val="between"/>
      </c:valAx>
    </c:plotArea>
    <c:plotVisOnly val="1"/>
    <c:dispBlanksAs val="gap"/>
    <c:showDLblsOverMax val="0"/>
  </c:chart>
  <c:spPr>
    <a:ln>
      <a:solidFill>
        <a:schemeClr val="tx1">
          <a:lumMod val="60000"/>
          <a:lumOff val="40000"/>
        </a:schemeClr>
      </a:solidFill>
    </a:ln>
  </c:sp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/>
            </a:pPr>
            <a:r>
              <a:rPr lang="fr-FR" sz="1200"/>
              <a:t>Encours de dette / Recettes de fonctionnement (en %)</a:t>
            </a: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'Graph dette'!$A$104</c:f>
              <c:strCache>
                <c:ptCount val="1"/>
                <c:pt idx="0">
                  <c:v>Villeneuve d'Ascq</c:v>
                </c:pt>
              </c:strCache>
            </c:strRef>
          </c:tx>
          <c:dLbls>
            <c:numFmt formatCode="#,##0.0" sourceLinked="0"/>
            <c:spPr>
              <a:solidFill>
                <a:schemeClr val="bg1"/>
              </a:solidFill>
            </c:spPr>
            <c:txPr>
              <a:bodyPr/>
              <a:lstStyle/>
              <a:p>
                <a:pPr>
                  <a:defRPr b="1"/>
                </a:pPr>
                <a:endParaRPr lang="fr-F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'Graph dette'!$D$99:$N$99</c:f>
              <c:strCach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2 021</c:v>
                </c:pt>
              </c:strCache>
            </c:strRef>
          </c:cat>
          <c:val>
            <c:numRef>
              <c:f>'Graph dette'!$D$104:$N$104</c:f>
              <c:numCache>
                <c:formatCode>""#\ ##0.00</c:formatCode>
                <c:ptCount val="11"/>
                <c:pt idx="0">
                  <c:v>43.883357041251777</c:v>
                </c:pt>
                <c:pt idx="1">
                  <c:v>46.836313617606599</c:v>
                </c:pt>
                <c:pt idx="2">
                  <c:v>46.697798532354902</c:v>
                </c:pt>
                <c:pt idx="3">
                  <c:v>49.428379287155344</c:v>
                </c:pt>
                <c:pt idx="4">
                  <c:v>47.236842105263158</c:v>
                </c:pt>
                <c:pt idx="5">
                  <c:v>45.772787318361956</c:v>
                </c:pt>
                <c:pt idx="6">
                  <c:v>43.59141184124919</c:v>
                </c:pt>
                <c:pt idx="7">
                  <c:v>42.859533148843965</c:v>
                </c:pt>
                <c:pt idx="8">
                  <c:v>38.05571394869456</c:v>
                </c:pt>
                <c:pt idx="9">
                  <c:v>42.952483585304179</c:v>
                </c:pt>
                <c:pt idx="10">
                  <c:v>43.643870195571203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6F2-4FBF-9523-E13438B822D3}"/>
            </c:ext>
          </c:extLst>
        </c:ser>
        <c:ser>
          <c:idx val="1"/>
          <c:order val="1"/>
          <c:tx>
            <c:strRef>
              <c:f>'Graph dette'!$A$105</c:f>
              <c:strCache>
                <c:ptCount val="1"/>
                <c:pt idx="0">
                  <c:v>Strate</c:v>
                </c:pt>
              </c:strCache>
            </c:strRef>
          </c:tx>
          <c:dLbls>
            <c:numFmt formatCode="#,##0.0" sourceLinked="0"/>
            <c:spPr>
              <a:solidFill>
                <a:schemeClr val="bg1"/>
              </a:solidFill>
            </c:spPr>
            <c:txPr>
              <a:bodyPr/>
              <a:lstStyle/>
              <a:p>
                <a:pPr>
                  <a:defRPr b="1"/>
                </a:pPr>
                <a:endParaRPr lang="fr-F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'Graph dette'!$D$99:$N$99</c:f>
              <c:strCach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2 021</c:v>
                </c:pt>
              </c:strCache>
            </c:strRef>
          </c:cat>
          <c:val>
            <c:numRef>
              <c:f>'Graph dette'!$D$105:$N$105</c:f>
              <c:numCache>
                <c:formatCode>""#\ ##0.00</c:formatCode>
                <c:ptCount val="11"/>
                <c:pt idx="0">
                  <c:v>82.685753237900471</c:v>
                </c:pt>
                <c:pt idx="1">
                  <c:v>83.031522468142185</c:v>
                </c:pt>
                <c:pt idx="2">
                  <c:v>84.900662251655632</c:v>
                </c:pt>
                <c:pt idx="3">
                  <c:v>85.070785070785064</c:v>
                </c:pt>
                <c:pt idx="4">
                  <c:v>84.493670886075947</c:v>
                </c:pt>
                <c:pt idx="5">
                  <c:v>83.528037383177562</c:v>
                </c:pt>
                <c:pt idx="6">
                  <c:v>82.781065088757401</c:v>
                </c:pt>
                <c:pt idx="7">
                  <c:v>86.028949024543735</c:v>
                </c:pt>
                <c:pt idx="8">
                  <c:v>89</c:v>
                </c:pt>
                <c:pt idx="9">
                  <c:v>89.6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6F2-4FBF-9523-E13438B822D3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82194256"/>
        <c:axId val="382195040"/>
      </c:lineChart>
      <c:catAx>
        <c:axId val="3821942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82195040"/>
        <c:crosses val="autoZero"/>
        <c:auto val="1"/>
        <c:lblAlgn val="ctr"/>
        <c:lblOffset val="100"/>
        <c:noMultiLvlLbl val="0"/>
      </c:catAx>
      <c:valAx>
        <c:axId val="382195040"/>
        <c:scaling>
          <c:orientation val="minMax"/>
          <c:max val="100"/>
          <c:min val="20"/>
        </c:scaling>
        <c:delete val="0"/>
        <c:axPos val="l"/>
        <c:majorGridlines/>
        <c:numFmt formatCode="#,##0" sourceLinked="0"/>
        <c:majorTickMark val="out"/>
        <c:minorTickMark val="none"/>
        <c:tickLblPos val="nextTo"/>
        <c:crossAx val="382194256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spPr>
    <a:ln>
      <a:solidFill>
        <a:schemeClr val="accent1"/>
      </a:solidFill>
    </a:ln>
  </c:sp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/>
            </a:pPr>
            <a:r>
              <a:rPr lang="fr-FR" sz="1200"/>
              <a:t>Encours de dette en euros / habitant</a:t>
            </a: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'Graph dette'!$A$108</c:f>
              <c:strCache>
                <c:ptCount val="1"/>
                <c:pt idx="0">
                  <c:v>Villeneuve d'Ascq</c:v>
                </c:pt>
              </c:strCache>
            </c:strRef>
          </c:tx>
          <c:dLbls>
            <c:spPr>
              <a:solidFill>
                <a:schemeClr val="bg1"/>
              </a:solidFill>
            </c:spPr>
            <c:txPr>
              <a:bodyPr/>
              <a:lstStyle/>
              <a:p>
                <a:pPr>
                  <a:defRPr b="1"/>
                </a:pPr>
                <a:endParaRPr lang="fr-F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'Graph dette'!$D$99:$N$99</c:f>
              <c:strCach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2 021</c:v>
                </c:pt>
              </c:strCache>
            </c:strRef>
          </c:cat>
          <c:val>
            <c:numRef>
              <c:f>'Graph dette'!$D$108:$N$108</c:f>
              <c:numCache>
                <c:formatCode>#\ ##0\ "€"</c:formatCode>
                <c:ptCount val="11"/>
                <c:pt idx="0">
                  <c:v>617</c:v>
                </c:pt>
                <c:pt idx="1">
                  <c:v>681</c:v>
                </c:pt>
                <c:pt idx="2">
                  <c:v>700</c:v>
                </c:pt>
                <c:pt idx="3">
                  <c:v>735</c:v>
                </c:pt>
                <c:pt idx="4">
                  <c:v>718</c:v>
                </c:pt>
                <c:pt idx="5">
                  <c:v>693</c:v>
                </c:pt>
                <c:pt idx="6">
                  <c:v>670</c:v>
                </c:pt>
                <c:pt idx="7">
                  <c:v>677.42083605799132</c:v>
                </c:pt>
                <c:pt idx="8">
                  <c:v>601.50571451216615</c:v>
                </c:pt>
                <c:pt idx="9">
                  <c:v>646.83580657640232</c:v>
                </c:pt>
                <c:pt idx="10">
                  <c:v>657.2476286266924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6C6-417B-8DE3-0EBE81BFB9AA}"/>
            </c:ext>
          </c:extLst>
        </c:ser>
        <c:ser>
          <c:idx val="1"/>
          <c:order val="1"/>
          <c:tx>
            <c:strRef>
              <c:f>'Graph dette'!$A$109</c:f>
              <c:strCache>
                <c:ptCount val="1"/>
                <c:pt idx="0">
                  <c:v>Strate</c:v>
                </c:pt>
              </c:strCache>
            </c:strRef>
          </c:tx>
          <c:dLbls>
            <c:spPr>
              <a:solidFill>
                <a:schemeClr val="bg1"/>
              </a:solidFill>
            </c:spPr>
            <c:txPr>
              <a:bodyPr/>
              <a:lstStyle/>
              <a:p>
                <a:pPr>
                  <a:defRPr b="1"/>
                </a:pPr>
                <a:endParaRPr lang="fr-F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'Graph dette'!$D$99:$N$99</c:f>
              <c:strCach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2 021</c:v>
                </c:pt>
              </c:strCache>
            </c:strRef>
          </c:cat>
          <c:val>
            <c:numRef>
              <c:f>'Graph dette'!$D$109:$N$109</c:f>
              <c:numCache>
                <c:formatCode>#\ ##0\ "€"</c:formatCode>
                <c:ptCount val="11"/>
                <c:pt idx="0">
                  <c:v>1213</c:v>
                </c:pt>
                <c:pt idx="1">
                  <c:v>1238</c:v>
                </c:pt>
                <c:pt idx="2">
                  <c:v>1282</c:v>
                </c:pt>
                <c:pt idx="3">
                  <c:v>1322</c:v>
                </c:pt>
                <c:pt idx="4">
                  <c:v>1335</c:v>
                </c:pt>
                <c:pt idx="5">
                  <c:v>1430</c:v>
                </c:pt>
                <c:pt idx="6">
                  <c:v>1399</c:v>
                </c:pt>
                <c:pt idx="7">
                  <c:v>1367</c:v>
                </c:pt>
                <c:pt idx="8">
                  <c:v>1381</c:v>
                </c:pt>
                <c:pt idx="9">
                  <c:v>1367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6C6-417B-8DE3-0EBE81BFB9AA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82189552"/>
        <c:axId val="382193864"/>
      </c:lineChart>
      <c:catAx>
        <c:axId val="3821895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82193864"/>
        <c:crosses val="autoZero"/>
        <c:auto val="1"/>
        <c:lblAlgn val="ctr"/>
        <c:lblOffset val="100"/>
        <c:noMultiLvlLbl val="0"/>
      </c:catAx>
      <c:valAx>
        <c:axId val="382193864"/>
        <c:scaling>
          <c:orientation val="minMax"/>
          <c:max val="1500"/>
          <c:min val="0"/>
        </c:scaling>
        <c:delete val="0"/>
        <c:axPos val="l"/>
        <c:majorGridlines/>
        <c:numFmt formatCode="#,##0" sourceLinked="0"/>
        <c:majorTickMark val="out"/>
        <c:minorTickMark val="none"/>
        <c:tickLblPos val="nextTo"/>
        <c:crossAx val="382189552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spPr>
    <a:ln>
      <a:solidFill>
        <a:schemeClr val="accent1"/>
      </a:solidFill>
    </a:ln>
  </c:sp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Résultat de l'exercice </a:t>
            </a:r>
            <a:r>
              <a:rPr lang="fr-FR" sz="1100" baseline="0"/>
              <a:t>- en millions d'€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Graph!$B$771</c:f>
              <c:strCache>
                <c:ptCount val="1"/>
                <c:pt idx="0">
                  <c:v>Recettes totales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Graph!$M$770:$R$770</c:f>
              <c:strCach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strCache>
            </c:strRef>
          </c:cat>
          <c:val>
            <c:numRef>
              <c:f>Graph!$M$771:$R$771</c:f>
              <c:numCache>
                <c:formatCode>#\ ##0.0\ \ </c:formatCode>
                <c:ptCount val="6"/>
                <c:pt idx="0">
                  <c:v>97431116.750000015</c:v>
                </c:pt>
                <c:pt idx="1">
                  <c:v>99291601.690000013</c:v>
                </c:pt>
                <c:pt idx="2">
                  <c:v>99232256.469999999</c:v>
                </c:pt>
                <c:pt idx="3">
                  <c:v>99812955.409999996</c:v>
                </c:pt>
                <c:pt idx="4">
                  <c:v>97351905.600000009</c:v>
                </c:pt>
                <c:pt idx="5">
                  <c:v>102038841.75000001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222-449F-8F45-3AA1214A138D}"/>
            </c:ext>
          </c:extLst>
        </c:ser>
        <c:ser>
          <c:idx val="1"/>
          <c:order val="1"/>
          <c:tx>
            <c:strRef>
              <c:f>Graph!$B$772</c:f>
              <c:strCache>
                <c:ptCount val="1"/>
                <c:pt idx="0">
                  <c:v>Dépenses totales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Graph!$M$770:$R$770</c:f>
              <c:strCach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strCache>
            </c:strRef>
          </c:cat>
          <c:val>
            <c:numRef>
              <c:f>Graph!$M$772:$R$772</c:f>
              <c:numCache>
                <c:formatCode>#\ ##0.0\ \ </c:formatCode>
                <c:ptCount val="6"/>
                <c:pt idx="0">
                  <c:v>86394403.099999979</c:v>
                </c:pt>
                <c:pt idx="1">
                  <c:v>87482818.970000044</c:v>
                </c:pt>
                <c:pt idx="2">
                  <c:v>87781469.750000045</c:v>
                </c:pt>
                <c:pt idx="3">
                  <c:v>92681176.659999982</c:v>
                </c:pt>
                <c:pt idx="4">
                  <c:v>86303420.839999989</c:v>
                </c:pt>
                <c:pt idx="5">
                  <c:v>88267228.12999998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222-449F-8F45-3AA1214A13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53259536"/>
        <c:axId val="1353245808"/>
      </c:barChart>
      <c:lineChart>
        <c:grouping val="standard"/>
        <c:varyColors val="0"/>
        <c:ser>
          <c:idx val="2"/>
          <c:order val="2"/>
          <c:tx>
            <c:strRef>
              <c:f>Graph!$B$773</c:f>
              <c:strCache>
                <c:ptCount val="1"/>
                <c:pt idx="0">
                  <c:v>Résultat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11,04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222-449F-8F45-3AA1214A138D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11,81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222-449F-8F45-3AA1214A138D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11,45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222-449F-8F45-3AA1214A138D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7,13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222-449F-8F45-3AA1214A138D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11,05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222-449F-8F45-3AA1214A138D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13,8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222-449F-8F45-3AA1214A138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Graph!$M$770:$R$770</c:f>
              <c:strCach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strCache>
            </c:strRef>
          </c:cat>
          <c:val>
            <c:numRef>
              <c:f>Graph!$M$773:$R$773</c:f>
              <c:numCache>
                <c:formatCode>#\ ##0.00\ \ </c:formatCode>
                <c:ptCount val="6"/>
                <c:pt idx="0">
                  <c:v>11036713.650000036</c:v>
                </c:pt>
                <c:pt idx="1">
                  <c:v>11808782.719999969</c:v>
                </c:pt>
                <c:pt idx="2">
                  <c:v>11450786.719999954</c:v>
                </c:pt>
                <c:pt idx="3">
                  <c:v>7131778.7500000149</c:v>
                </c:pt>
                <c:pt idx="4">
                  <c:v>11048484.76000002</c:v>
                </c:pt>
                <c:pt idx="5">
                  <c:v>13771613.620000035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7222-449F-8F45-3AA1214A13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63838016"/>
        <c:axId val="1568834960"/>
      </c:lineChart>
      <c:catAx>
        <c:axId val="1353259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353245808"/>
        <c:crosses val="autoZero"/>
        <c:auto val="1"/>
        <c:lblAlgn val="ctr"/>
        <c:lblOffset val="100"/>
        <c:noMultiLvlLbl val="0"/>
      </c:catAx>
      <c:valAx>
        <c:axId val="1353245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,,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353259536"/>
        <c:crosses val="autoZero"/>
        <c:crossBetween val="between"/>
      </c:valAx>
      <c:valAx>
        <c:axId val="1568834960"/>
        <c:scaling>
          <c:orientation val="minMax"/>
        </c:scaling>
        <c:delete val="0"/>
        <c:axPos val="r"/>
        <c:numFmt formatCode="#,##0,,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463838016"/>
        <c:crosses val="max"/>
        <c:crossBetween val="between"/>
      </c:valAx>
      <c:catAx>
        <c:axId val="146383801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56883496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solidFill>
        <a:schemeClr val="accent1"/>
      </a:solidFill>
    </a:ln>
    <a:effectLst/>
  </c:spPr>
  <c:txPr>
    <a:bodyPr rot="5400000" vert="horz"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fr-FR" sz="1400" dirty="0" smtClean="0"/>
              <a:t>Origine des évolutions 2020-2021</a:t>
            </a:r>
            <a:endParaRPr lang="fr-FR" sz="1400" dirty="0"/>
          </a:p>
        </c:rich>
      </c:tx>
      <c:layout>
        <c:manualLayout>
          <c:xMode val="edge"/>
          <c:yMode val="edge"/>
          <c:x val="0.31098344575217901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0944996353156933"/>
          <c:y val="0.1371761162339987"/>
          <c:w val="0.87197679634608394"/>
          <c:h val="0.62769800269105913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Graph!$B$473:$B$480</c:f>
              <c:strCache>
                <c:ptCount val="8"/>
                <c:pt idx="0">
                  <c:v>Atténuations de recettes</c:v>
                </c:pt>
                <c:pt idx="1">
                  <c:v>Produits service et domaines</c:v>
                </c:pt>
                <c:pt idx="2">
                  <c:v>Produits fiscaux</c:v>
                </c:pt>
                <c:pt idx="3">
                  <c:v>Dotations</c:v>
                </c:pt>
                <c:pt idx="4">
                  <c:v>Produits de gestion courante</c:v>
                </c:pt>
                <c:pt idx="5">
                  <c:v>Produits exceptionnels</c:v>
                </c:pt>
                <c:pt idx="6">
                  <c:v>Provisions</c:v>
                </c:pt>
                <c:pt idx="7">
                  <c:v>Cessions</c:v>
                </c:pt>
              </c:strCache>
            </c:strRef>
          </c:cat>
          <c:val>
            <c:numRef>
              <c:f>Graph!$C$473:$C$480</c:f>
              <c:numCache>
                <c:formatCode>#\ ##0.00\ \ </c:formatCode>
                <c:ptCount val="8"/>
                <c:pt idx="0">
                  <c:v>109570.44</c:v>
                </c:pt>
                <c:pt idx="1">
                  <c:v>753875.56000000052</c:v>
                </c:pt>
                <c:pt idx="2">
                  <c:v>2435723.3500000015</c:v>
                </c:pt>
                <c:pt idx="3">
                  <c:v>-972638.31000000238</c:v>
                </c:pt>
                <c:pt idx="4">
                  <c:v>-14547.670000000013</c:v>
                </c:pt>
                <c:pt idx="5">
                  <c:v>-41307.900000000023</c:v>
                </c:pt>
                <c:pt idx="6">
                  <c:v>2200000</c:v>
                </c:pt>
                <c:pt idx="7">
                  <c:v>177370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5E6-4967-9581-D8FABD9FA2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80440168"/>
        <c:axId val="380439384"/>
      </c:barChart>
      <c:catAx>
        <c:axId val="3804401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crossAx val="380439384"/>
        <c:crossesAt val="0"/>
        <c:auto val="1"/>
        <c:lblAlgn val="ctr"/>
        <c:lblOffset val="100"/>
        <c:noMultiLvlLbl val="0"/>
      </c:catAx>
      <c:valAx>
        <c:axId val="380439384"/>
        <c:scaling>
          <c:orientation val="minMax"/>
        </c:scaling>
        <c:delete val="0"/>
        <c:axPos val="l"/>
        <c:majorGridlines/>
        <c:numFmt formatCode="#\ ##0.00\ \ " sourceLinked="1"/>
        <c:majorTickMark val="out"/>
        <c:minorTickMark val="none"/>
        <c:tickLblPos val="nextTo"/>
        <c:crossAx val="380440168"/>
        <c:crosses val="autoZero"/>
        <c:crossBetween val="between"/>
        <c:dispUnits>
          <c:builtInUnit val="millions"/>
          <c:dispUnitsLbl/>
        </c:dispUnits>
      </c:valAx>
    </c:plotArea>
    <c:plotVisOnly val="1"/>
    <c:dispBlanksAs val="gap"/>
    <c:showDLblsOverMax val="0"/>
  </c:chart>
  <c:spPr>
    <a:ln>
      <a:solidFill>
        <a:schemeClr val="tx1">
          <a:lumMod val="60000"/>
          <a:lumOff val="40000"/>
        </a:schemeClr>
      </a:solidFill>
    </a:ln>
  </c:sp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30"/>
    </mc:Choice>
    <mc:Fallback>
      <c:style val="30"/>
    </mc:Fallback>
  </mc:AlternateContent>
  <c:chart>
    <c:title>
      <c:tx>
        <c:rich>
          <a:bodyPr/>
          <a:lstStyle/>
          <a:p>
            <a:pPr>
              <a:defRPr/>
            </a:pPr>
            <a:r>
              <a:rPr lang="fr-FR"/>
              <a:t>Evolution  des recettes des services</a:t>
            </a:r>
            <a:r>
              <a:rPr lang="fr-FR" baseline="0"/>
              <a:t> et du domaine</a:t>
            </a:r>
            <a:endParaRPr lang="fr-FR"/>
          </a:p>
        </c:rich>
      </c:tx>
      <c:layout>
        <c:manualLayout>
          <c:xMode val="edge"/>
          <c:yMode val="edge"/>
          <c:x val="0.15682015625239829"/>
          <c:y val="1.6601620449617709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6.9971176915768971E-2"/>
          <c:y val="0.17450514125385985"/>
          <c:w val="0.90753393555866868"/>
          <c:h val="0.6217227119069140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Graph!$B$493</c:f>
              <c:strCache>
                <c:ptCount val="1"/>
                <c:pt idx="0">
                  <c:v>Euros courants</c:v>
                </c:pt>
              </c:strCache>
            </c:strRef>
          </c:tx>
          <c:invertIfNegative val="0"/>
          <c:dLbls>
            <c:numFmt formatCode="#,##0.0,," sourceLinked="0"/>
            <c:spPr>
              <a:solidFill>
                <a:schemeClr val="bg1"/>
              </a:solidFill>
              <a:ln>
                <a:noFill/>
              </a:ln>
            </c:spPr>
            <c:txPr>
              <a:bodyPr/>
              <a:lstStyle/>
              <a:p>
                <a:pPr>
                  <a:defRPr sz="1050" b="1"/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Graph!$M$492:$R$492</c:f>
              <c:strCach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strCache>
            </c:strRef>
          </c:cat>
          <c:val>
            <c:numRef>
              <c:f>Graph!$M$493:$R$493</c:f>
              <c:numCache>
                <c:formatCode>#\ ##0.0\ \ </c:formatCode>
                <c:ptCount val="6"/>
                <c:pt idx="0">
                  <c:v>5386383.8999999994</c:v>
                </c:pt>
                <c:pt idx="1">
                  <c:v>5706685.580000001</c:v>
                </c:pt>
                <c:pt idx="2">
                  <c:v>5835666.7800000003</c:v>
                </c:pt>
                <c:pt idx="3">
                  <c:v>5815271.5099999998</c:v>
                </c:pt>
                <c:pt idx="4">
                  <c:v>3959430.76</c:v>
                </c:pt>
                <c:pt idx="5">
                  <c:v>4713306.32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254-4659-91B9-CF2EF66DA3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4"/>
        <c:axId val="378207760"/>
        <c:axId val="378210504"/>
      </c:barChart>
      <c:lineChart>
        <c:grouping val="standard"/>
        <c:varyColors val="0"/>
        <c:ser>
          <c:idx val="1"/>
          <c:order val="1"/>
          <c:tx>
            <c:strRef>
              <c:f>Graph!$B$494</c:f>
              <c:strCache>
                <c:ptCount val="1"/>
                <c:pt idx="0">
                  <c:v>Euros constants (base 100 en 2014)</c:v>
                </c:pt>
              </c:strCache>
            </c:strRef>
          </c:tx>
          <c:cat>
            <c:strRef>
              <c:f>Graph!$M$492:$R$492</c:f>
              <c:strCach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strCache>
            </c:strRef>
          </c:cat>
          <c:val>
            <c:numRef>
              <c:f>Graph!$M$494:$R$494</c:f>
              <c:numCache>
                <c:formatCode>#\ ##0.0\ \ </c:formatCode>
                <c:ptCount val="6"/>
                <c:pt idx="0">
                  <c:v>5362299.3138016686</c:v>
                </c:pt>
                <c:pt idx="1">
                  <c:v>5644154.2770009879</c:v>
                </c:pt>
                <c:pt idx="2">
                  <c:v>5672605.5563034834</c:v>
                </c:pt>
                <c:pt idx="3">
                  <c:v>5595774.6118603526</c:v>
                </c:pt>
                <c:pt idx="4">
                  <c:v>3812912.0323375617</c:v>
                </c:pt>
                <c:pt idx="5">
                  <c:v>4476926.0542358737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254-4659-91B9-CF2EF66DA3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78207760"/>
        <c:axId val="378210504"/>
      </c:lineChart>
      <c:catAx>
        <c:axId val="378207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050" b="1"/>
            </a:pPr>
            <a:endParaRPr lang="fr-FR"/>
          </a:p>
        </c:txPr>
        <c:crossAx val="378210504"/>
        <c:crosses val="autoZero"/>
        <c:auto val="1"/>
        <c:lblAlgn val="ctr"/>
        <c:lblOffset val="100"/>
        <c:noMultiLvlLbl val="0"/>
      </c:catAx>
      <c:valAx>
        <c:axId val="378210504"/>
        <c:scaling>
          <c:orientation val="minMax"/>
          <c:min val="2000000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fr-FR"/>
                  <a:t>Millions</a:t>
                </a:r>
              </a:p>
              <a:p>
                <a:pPr>
                  <a:defRPr/>
                </a:pPr>
                <a:r>
                  <a:rPr lang="fr-FR"/>
                  <a:t> d'Euros</a:t>
                </a:r>
              </a:p>
            </c:rich>
          </c:tx>
          <c:layout>
            <c:manualLayout>
              <c:xMode val="edge"/>
              <c:yMode val="edge"/>
              <c:x val="2.0449920100681421E-2"/>
              <c:y val="3.0820244618313945E-2"/>
            </c:manualLayout>
          </c:layout>
          <c:overlay val="0"/>
        </c:title>
        <c:numFmt formatCode="#,##0.0,," sourceLinked="0"/>
        <c:majorTickMark val="none"/>
        <c:minorTickMark val="none"/>
        <c:tickLblPos val="nextTo"/>
        <c:txPr>
          <a:bodyPr/>
          <a:lstStyle/>
          <a:p>
            <a:pPr>
              <a:defRPr b="1"/>
            </a:pPr>
            <a:endParaRPr lang="fr-FR"/>
          </a:p>
        </c:txPr>
        <c:crossAx val="37820776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1785466071127074"/>
          <c:y val="0.90012291941768152"/>
          <c:w val="0.56414467928351064"/>
          <c:h val="7.7398477364242518E-2"/>
        </c:manualLayout>
      </c:layout>
      <c:overlay val="0"/>
      <c:txPr>
        <a:bodyPr/>
        <a:lstStyle/>
        <a:p>
          <a:pPr>
            <a:defRPr sz="1050" b="1"/>
          </a:pPr>
          <a:endParaRPr lang="fr-F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Évolution des impôts et taxes</a:t>
            </a:r>
          </a:p>
        </c:rich>
      </c:tx>
      <c:layout>
        <c:manualLayout>
          <c:xMode val="edge"/>
          <c:yMode val="edge"/>
          <c:x val="0.31019431781553625"/>
          <c:y val="2.902398069806491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6.9971176915768971E-2"/>
          <c:y val="0.17450514125385985"/>
          <c:w val="0.90753393555866868"/>
          <c:h val="0.6217227119069140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Graph!$B$524</c:f>
              <c:strCache>
                <c:ptCount val="1"/>
                <c:pt idx="0">
                  <c:v>Euros courants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hade val="76000"/>
                    <a:shade val="51000"/>
                    <a:satMod val="130000"/>
                  </a:schemeClr>
                </a:gs>
                <a:gs pos="80000">
                  <a:schemeClr val="accent4">
                    <a:shade val="76000"/>
                    <a:shade val="93000"/>
                    <a:satMod val="130000"/>
                  </a:schemeClr>
                </a:gs>
                <a:gs pos="100000">
                  <a:schemeClr val="accent4">
                    <a:shade val="76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numFmt formatCode="#,##0.0,,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Graph!$M$523:$R$523</c:f>
              <c:strCach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strCache>
            </c:strRef>
          </c:cat>
          <c:val>
            <c:numRef>
              <c:f>Graph!$M$524:$R$524</c:f>
              <c:numCache>
                <c:formatCode>#\ ##0.0\ \ </c:formatCode>
                <c:ptCount val="6"/>
                <c:pt idx="0">
                  <c:v>64211791.730000004</c:v>
                </c:pt>
                <c:pt idx="1">
                  <c:v>65139382.920000002</c:v>
                </c:pt>
                <c:pt idx="2">
                  <c:v>65408815.920000002</c:v>
                </c:pt>
                <c:pt idx="3">
                  <c:v>65598946.780000001</c:v>
                </c:pt>
                <c:pt idx="4">
                  <c:v>66291964.82</c:v>
                </c:pt>
                <c:pt idx="5">
                  <c:v>68727688.170000002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85-4071-97F3-C48D35FFF6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0"/>
        <c:axId val="378210896"/>
        <c:axId val="378211680"/>
      </c:barChart>
      <c:lineChart>
        <c:grouping val="standard"/>
        <c:varyColors val="0"/>
        <c:ser>
          <c:idx val="1"/>
          <c:order val="1"/>
          <c:tx>
            <c:strRef>
              <c:f>Graph!$B$525</c:f>
              <c:strCache>
                <c:ptCount val="1"/>
                <c:pt idx="0">
                  <c:v>Euros constants (base 100 en 2014)</c:v>
                </c:pt>
              </c:strCache>
            </c:strRef>
          </c:tx>
          <c:spPr>
            <a:ln w="31750" cap="rnd">
              <a:solidFill>
                <a:schemeClr val="accent4">
                  <a:tint val="77000"/>
                </a:schemeClr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4">
                      <a:tint val="77000"/>
                      <a:shade val="51000"/>
                      <a:satMod val="130000"/>
                    </a:schemeClr>
                  </a:gs>
                  <a:gs pos="80000">
                    <a:schemeClr val="accent4">
                      <a:tint val="77000"/>
                      <a:shade val="93000"/>
                      <a:satMod val="130000"/>
                    </a:schemeClr>
                  </a:gs>
                  <a:gs pos="100000">
                    <a:schemeClr val="accent4">
                      <a:tint val="77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12700">
                <a:solidFill>
                  <a:schemeClr val="lt2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marker>
          <c:cat>
            <c:strRef>
              <c:f>Graph!$M$523:$R$523</c:f>
              <c:strCach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strCache>
            </c:strRef>
          </c:cat>
          <c:val>
            <c:numRef>
              <c:f>Graph!$M$525:$R$525</c:f>
              <c:numCache>
                <c:formatCode>#\ ##0.0\ \ </c:formatCode>
                <c:ptCount val="6"/>
                <c:pt idx="0">
                  <c:v>63924676.206564985</c:v>
                </c:pt>
                <c:pt idx="1">
                  <c:v>64425614.755723596</c:v>
                </c:pt>
                <c:pt idx="2">
                  <c:v>63581151.324583299</c:v>
                </c:pt>
                <c:pt idx="3">
                  <c:v>63122920.456091039</c:v>
                </c:pt>
                <c:pt idx="4">
                  <c:v>63838830.789271422</c:v>
                </c:pt>
                <c:pt idx="5">
                  <c:v>65280878.62867178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285-4071-97F3-C48D35FFF6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78210896"/>
        <c:axId val="378211680"/>
      </c:lineChart>
      <c:catAx>
        <c:axId val="378210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78211680"/>
        <c:crosses val="autoZero"/>
        <c:auto val="1"/>
        <c:lblAlgn val="ctr"/>
        <c:lblOffset val="100"/>
        <c:noMultiLvlLbl val="0"/>
      </c:catAx>
      <c:valAx>
        <c:axId val="378211680"/>
        <c:scaling>
          <c:orientation val="minMax"/>
          <c:min val="48000000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/>
                  <a:t>Millions</a:t>
                </a:r>
              </a:p>
              <a:p>
                <a:pPr>
                  <a:defRPr/>
                </a:pPr>
                <a:r>
                  <a:rPr lang="fr-FR"/>
                  <a:t> d'Euros</a:t>
                </a:r>
              </a:p>
            </c:rich>
          </c:tx>
          <c:layout>
            <c:manualLayout>
              <c:xMode val="edge"/>
              <c:yMode val="edge"/>
              <c:x val="2.0449877975779344E-2"/>
              <c:y val="3.0820169217978186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#,##0.0,,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782108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Evolution  des dotations, subventions et participations</a:t>
            </a:r>
          </a:p>
        </c:rich>
      </c:tx>
      <c:layout>
        <c:manualLayout>
          <c:xMode val="edge"/>
          <c:yMode val="edge"/>
          <c:x val="0.17102254762014399"/>
          <c:y val="3.730555419702972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6.9971176915768971E-2"/>
          <c:y val="0.17450514125385985"/>
          <c:w val="0.90753393555866868"/>
          <c:h val="0.5814177055328594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Graph!$B$594</c:f>
              <c:strCache>
                <c:ptCount val="1"/>
                <c:pt idx="0">
                  <c:v>Euros courants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hade val="76000"/>
                    <a:shade val="51000"/>
                    <a:satMod val="130000"/>
                  </a:schemeClr>
                </a:gs>
                <a:gs pos="80000">
                  <a:schemeClr val="accent4">
                    <a:shade val="76000"/>
                    <a:shade val="93000"/>
                    <a:satMod val="130000"/>
                  </a:schemeClr>
                </a:gs>
                <a:gs pos="100000">
                  <a:schemeClr val="accent4">
                    <a:shade val="76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numFmt formatCode="#,##0.0,,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Graph!$M$589:$R$589</c:f>
              <c:strCach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strCache>
            </c:strRef>
          </c:cat>
          <c:val>
            <c:numRef>
              <c:f>Graph!$M$594:$R$594</c:f>
              <c:numCache>
                <c:formatCode>#\ ##0.0\ \ </c:formatCode>
                <c:ptCount val="6"/>
                <c:pt idx="0">
                  <c:v>24968447.460000001</c:v>
                </c:pt>
                <c:pt idx="1">
                  <c:v>24899690.779999997</c:v>
                </c:pt>
                <c:pt idx="2">
                  <c:v>24556659.420000002</c:v>
                </c:pt>
                <c:pt idx="3">
                  <c:v>24463867.390000001</c:v>
                </c:pt>
                <c:pt idx="4">
                  <c:v>25691296.52</c:v>
                </c:pt>
                <c:pt idx="5">
                  <c:v>24718658.309999999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D6-48AE-A7C3-69571D4ACD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0"/>
        <c:axId val="378213248"/>
        <c:axId val="378209720"/>
      </c:barChart>
      <c:lineChart>
        <c:grouping val="standard"/>
        <c:varyColors val="0"/>
        <c:ser>
          <c:idx val="1"/>
          <c:order val="1"/>
          <c:tx>
            <c:strRef>
              <c:f>Graph!$B$595</c:f>
              <c:strCache>
                <c:ptCount val="1"/>
                <c:pt idx="0">
                  <c:v>Euros constants (base 100 en 2014)</c:v>
                </c:pt>
              </c:strCache>
            </c:strRef>
          </c:tx>
          <c:spPr>
            <a:ln w="31750" cap="rnd">
              <a:solidFill>
                <a:schemeClr val="accent4">
                  <a:tint val="77000"/>
                </a:schemeClr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4">
                      <a:tint val="77000"/>
                      <a:shade val="51000"/>
                      <a:satMod val="130000"/>
                    </a:schemeClr>
                  </a:gs>
                  <a:gs pos="80000">
                    <a:schemeClr val="accent4">
                      <a:tint val="77000"/>
                      <a:shade val="93000"/>
                      <a:satMod val="130000"/>
                    </a:schemeClr>
                  </a:gs>
                  <a:gs pos="100000">
                    <a:schemeClr val="accent4">
                      <a:tint val="77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12700">
                <a:solidFill>
                  <a:schemeClr val="lt2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marker>
          <c:cat>
            <c:strRef>
              <c:f>Graph!$M$589:$R$589</c:f>
              <c:strCach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strCache>
            </c:strRef>
          </c:cat>
          <c:val>
            <c:numRef>
              <c:f>Graph!$M$595:$R$595</c:f>
              <c:numCache>
                <c:formatCode>#\ ##0.0\ \ </c:formatCode>
                <c:ptCount val="6"/>
                <c:pt idx="0">
                  <c:v>24856803.964799285</c:v>
                </c:pt>
                <c:pt idx="1">
                  <c:v>24626851.127820332</c:v>
                </c:pt>
                <c:pt idx="2">
                  <c:v>23870492.939650726</c:v>
                </c:pt>
                <c:pt idx="3">
                  <c:v>23540480.923973296</c:v>
                </c:pt>
                <c:pt idx="4">
                  <c:v>24740590.14166474</c:v>
                </c:pt>
                <c:pt idx="5">
                  <c:v>23478975.882431734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8D6-48AE-A7C3-69571D4ACD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78213248"/>
        <c:axId val="378209720"/>
      </c:lineChart>
      <c:catAx>
        <c:axId val="378213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78209720"/>
        <c:crosses val="autoZero"/>
        <c:auto val="1"/>
        <c:lblAlgn val="ctr"/>
        <c:lblOffset val="100"/>
        <c:noMultiLvlLbl val="0"/>
      </c:catAx>
      <c:valAx>
        <c:axId val="3782097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/>
                  <a:t>Millions</a:t>
                </a:r>
              </a:p>
              <a:p>
                <a:pPr>
                  <a:defRPr/>
                </a:pPr>
                <a:r>
                  <a:rPr lang="fr-FR"/>
                  <a:t> d'Euros</a:t>
                </a:r>
              </a:p>
            </c:rich>
          </c:tx>
          <c:layout>
            <c:manualLayout>
              <c:xMode val="edge"/>
              <c:yMode val="edge"/>
              <c:x val="1.8410000443304847E-2"/>
              <c:y val="0.8466571252678598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#,##0.0,,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782132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4022968973158215"/>
          <c:y val="0.90851782399425629"/>
          <c:w val="0.8256123870937897"/>
          <c:h val="6.74869750459356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solidFill>
        <a:schemeClr val="accent1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30"/>
    </mc:Choice>
    <mc:Fallback>
      <c:style val="30"/>
    </mc:Fallback>
  </mc:AlternateContent>
  <c:chart>
    <c:title>
      <c:tx>
        <c:rich>
          <a:bodyPr/>
          <a:lstStyle/>
          <a:p>
            <a:pPr>
              <a:defRPr/>
            </a:pPr>
            <a:r>
              <a:rPr lang="fr-FR" sz="1400" dirty="0"/>
              <a:t>Évolution  des dépenses réelles de fonctionnement</a:t>
            </a:r>
          </a:p>
        </c:rich>
      </c:tx>
      <c:layout>
        <c:manualLayout>
          <c:xMode val="edge"/>
          <c:yMode val="edge"/>
          <c:x val="0.14231078571318936"/>
          <c:y val="2.4883154665907726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6.9971176915768971E-2"/>
          <c:y val="0.17450514125385985"/>
          <c:w val="0.90753393555866868"/>
          <c:h val="0.6217227119069140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Graph!$B$6</c:f>
              <c:strCache>
                <c:ptCount val="1"/>
                <c:pt idx="0">
                  <c:v>Euros courants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3506994693680656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36C-4CEC-8B91-658932702282}"/>
                </c:ext>
              </c:extLst>
            </c:dLbl>
            <c:numFmt formatCode="#,##0.0,," sourceLinked="0"/>
            <c:spPr>
              <a:solidFill>
                <a:schemeClr val="bg1"/>
              </a:solidFill>
              <a:ln>
                <a:noFill/>
              </a:ln>
            </c:spPr>
            <c:txPr>
              <a:bodyPr/>
              <a:lstStyle/>
              <a:p>
                <a:pPr>
                  <a:defRPr sz="1050" b="1"/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Graph!$M$5:$R$5</c:f>
              <c:strCach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strCache>
            </c:strRef>
          </c:cat>
          <c:val>
            <c:numRef>
              <c:f>Graph!$M$6:$R$6</c:f>
              <c:numCache>
                <c:formatCode>#\ ##0.0\ \ </c:formatCode>
                <c:ptCount val="6"/>
                <c:pt idx="0">
                  <c:v>82969387.469999984</c:v>
                </c:pt>
                <c:pt idx="1">
                  <c:v>84447837.210000038</c:v>
                </c:pt>
                <c:pt idx="2">
                  <c:v>84816084.330000043</c:v>
                </c:pt>
                <c:pt idx="3">
                  <c:v>88061228.299999982</c:v>
                </c:pt>
                <c:pt idx="4">
                  <c:v>83367496.799999982</c:v>
                </c:pt>
                <c:pt idx="5">
                  <c:v>85225606.999999985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36C-4CEC-8B91-6589327022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4"/>
        <c:axId val="335452128"/>
        <c:axId val="334508784"/>
      </c:barChart>
      <c:lineChart>
        <c:grouping val="standard"/>
        <c:varyColors val="0"/>
        <c:ser>
          <c:idx val="1"/>
          <c:order val="1"/>
          <c:tx>
            <c:strRef>
              <c:f>Graph!$B$7</c:f>
              <c:strCache>
                <c:ptCount val="1"/>
                <c:pt idx="0">
                  <c:v>Euros constants (base 100 en 2014)</c:v>
                </c:pt>
              </c:strCache>
            </c:strRef>
          </c:tx>
          <c:spPr>
            <a:ln w="38100"/>
          </c:spPr>
          <c:marker>
            <c:symbol val="square"/>
            <c:size val="8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36C-4CEC-8B91-658932702282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36C-4CEC-8B91-658932702282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36C-4CEC-8B91-658932702282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36C-4CEC-8B91-658932702282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36C-4CEC-8B91-658932702282}"/>
                </c:ext>
              </c:extLst>
            </c:dLbl>
            <c:numFmt formatCode="#,##0.0,," sourceLinked="0"/>
            <c:spPr>
              <a:solidFill>
                <a:schemeClr val="accent4"/>
              </a:solidFill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Graph!$M$5:$R$5</c:f>
              <c:strCach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strCache>
            </c:strRef>
          </c:cat>
          <c:val>
            <c:numRef>
              <c:f>Graph!$M$7:$R$7</c:f>
              <c:numCache>
                <c:formatCode>#\ ##0.0\ \ </c:formatCode>
                <c:ptCount val="6"/>
                <c:pt idx="0">
                  <c:v>82598399.549078882</c:v>
                </c:pt>
                <c:pt idx="1">
                  <c:v>83522495.657156006</c:v>
                </c:pt>
                <c:pt idx="2">
                  <c:v>82446138.440115497</c:v>
                </c:pt>
                <c:pt idx="3">
                  <c:v>84737365.188023403</c:v>
                </c:pt>
                <c:pt idx="4">
                  <c:v>80282482.741176441</c:v>
                </c:pt>
                <c:pt idx="5">
                  <c:v>80951398.988718212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436C-4CEC-8B91-6589327022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35452128"/>
        <c:axId val="334508784"/>
      </c:lineChart>
      <c:catAx>
        <c:axId val="3354521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50" b="1"/>
            </a:pPr>
            <a:endParaRPr lang="fr-FR"/>
          </a:p>
        </c:txPr>
        <c:crossAx val="334508784"/>
        <c:crosses val="autoZero"/>
        <c:auto val="1"/>
        <c:lblAlgn val="ctr"/>
        <c:lblOffset val="100"/>
        <c:noMultiLvlLbl val="0"/>
      </c:catAx>
      <c:valAx>
        <c:axId val="334508784"/>
        <c:scaling>
          <c:orientation val="minMax"/>
          <c:min val="75000000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fr-FR"/>
                  <a:t>Millions</a:t>
                </a:r>
              </a:p>
              <a:p>
                <a:pPr>
                  <a:defRPr/>
                </a:pPr>
                <a:r>
                  <a:rPr lang="fr-FR"/>
                  <a:t> d'Euros</a:t>
                </a:r>
              </a:p>
            </c:rich>
          </c:tx>
          <c:layout>
            <c:manualLayout>
              <c:xMode val="edge"/>
              <c:yMode val="edge"/>
              <c:x val="2.0449877975779344E-2"/>
              <c:y val="3.082018362162561E-2"/>
            </c:manualLayout>
          </c:layout>
          <c:overlay val="0"/>
        </c:title>
        <c:numFmt formatCode="#,##0,,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fr-FR"/>
          </a:p>
        </c:txPr>
        <c:crossAx val="33545212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7.1093637373192728E-2"/>
          <c:y val="0.8947677323467097"/>
          <c:w val="0.90494619853520952"/>
          <c:h val="0.10008959723408067"/>
        </c:manualLayout>
      </c:layout>
      <c:overlay val="0"/>
      <c:txPr>
        <a:bodyPr/>
        <a:lstStyle/>
        <a:p>
          <a:pPr>
            <a:defRPr sz="1050" b="1"/>
          </a:pPr>
          <a:endParaRPr lang="fr-F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fr-FR" sz="1400" dirty="0" smtClean="0"/>
              <a:t>Evolutions</a:t>
            </a:r>
            <a:r>
              <a:rPr lang="fr-FR" sz="1400" baseline="0" dirty="0" smtClean="0"/>
              <a:t> 2020-2021</a:t>
            </a:r>
            <a:endParaRPr lang="fr-FR" sz="1400" dirty="0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Graph!$B$95:$B$101</c:f>
              <c:strCache>
                <c:ptCount val="7"/>
                <c:pt idx="0">
                  <c:v>Charges à caractère général</c:v>
                </c:pt>
                <c:pt idx="1">
                  <c:v>Charges de personnel</c:v>
                </c:pt>
                <c:pt idx="2">
                  <c:v>Atténuations de produits</c:v>
                </c:pt>
                <c:pt idx="3">
                  <c:v>Charges de gestion courante</c:v>
                </c:pt>
                <c:pt idx="4">
                  <c:v>Charges financières</c:v>
                </c:pt>
                <c:pt idx="5">
                  <c:v>Charges exceptionnelles</c:v>
                </c:pt>
                <c:pt idx="6">
                  <c:v>Dotations aux provisions</c:v>
                </c:pt>
              </c:strCache>
            </c:strRef>
          </c:cat>
          <c:val>
            <c:numRef>
              <c:f>Graph!$C$95:$C$101</c:f>
              <c:numCache>
                <c:formatCode>#\ ##0.00\ \ </c:formatCode>
                <c:ptCount val="7"/>
                <c:pt idx="0">
                  <c:v>1545456.7700000014</c:v>
                </c:pt>
                <c:pt idx="1">
                  <c:v>916439.46999999881</c:v>
                </c:pt>
                <c:pt idx="2">
                  <c:v>46161.869999999995</c:v>
                </c:pt>
                <c:pt idx="3">
                  <c:v>-377193.01999999955</c:v>
                </c:pt>
                <c:pt idx="4">
                  <c:v>-73616.520000000019</c:v>
                </c:pt>
                <c:pt idx="5">
                  <c:v>-129733.83000000002</c:v>
                </c:pt>
                <c:pt idx="6">
                  <c:v>-69404.539999999994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2AE-4D57-A5E4-F8EE4D74CB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80901712"/>
        <c:axId val="380902888"/>
      </c:barChart>
      <c:catAx>
        <c:axId val="3809017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txPr>
          <a:bodyPr rot="0"/>
          <a:lstStyle/>
          <a:p>
            <a:pPr>
              <a:defRPr/>
            </a:pPr>
            <a:endParaRPr lang="fr-FR"/>
          </a:p>
        </c:txPr>
        <c:crossAx val="380902888"/>
        <c:crossesAt val="0"/>
        <c:auto val="1"/>
        <c:lblAlgn val="ctr"/>
        <c:lblOffset val="100"/>
        <c:noMultiLvlLbl val="0"/>
      </c:catAx>
      <c:valAx>
        <c:axId val="380902888"/>
        <c:scaling>
          <c:orientation val="minMax"/>
        </c:scaling>
        <c:delete val="0"/>
        <c:axPos val="l"/>
        <c:majorGridlines/>
        <c:numFmt formatCode="#\ ##0.00\ \ " sourceLinked="1"/>
        <c:majorTickMark val="out"/>
        <c:minorTickMark val="none"/>
        <c:tickLblPos val="nextTo"/>
        <c:crossAx val="380901712"/>
        <c:crosses val="autoZero"/>
        <c:crossBetween val="between"/>
        <c:dispUnits>
          <c:builtInUnit val="millions"/>
          <c:dispUnitsLbl/>
        </c:dispUnits>
      </c:valAx>
    </c:plotArea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Évolution  </a:t>
            </a:r>
          </a:p>
        </c:rich>
      </c:tx>
      <c:layout>
        <c:manualLayout>
          <c:xMode val="edge"/>
          <c:yMode val="edge"/>
          <c:x val="0"/>
          <c:y val="3.0253431435824621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6.9971176915768971E-2"/>
          <c:y val="0.17450514125385985"/>
          <c:w val="0.90753393555866868"/>
          <c:h val="0.6217227119069140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Graph!$B$116</c:f>
              <c:strCache>
                <c:ptCount val="1"/>
                <c:pt idx="0">
                  <c:v>Euros courants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hade val="76000"/>
                    <a:shade val="51000"/>
                    <a:satMod val="130000"/>
                  </a:schemeClr>
                </a:gs>
                <a:gs pos="80000">
                  <a:schemeClr val="accent4">
                    <a:shade val="76000"/>
                    <a:shade val="93000"/>
                    <a:satMod val="130000"/>
                  </a:schemeClr>
                </a:gs>
                <a:gs pos="100000">
                  <a:schemeClr val="accent4">
                    <a:shade val="76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numFmt formatCode="#,##0.0,,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Graph!$M$115:$R$115</c:f>
              <c:strCach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strCache>
            </c:strRef>
          </c:cat>
          <c:val>
            <c:numRef>
              <c:f>Graph!$M$116:$R$116</c:f>
              <c:numCache>
                <c:formatCode>#\ ##0.0\ \ </c:formatCode>
                <c:ptCount val="6"/>
                <c:pt idx="0">
                  <c:v>15029884.090000004</c:v>
                </c:pt>
                <c:pt idx="1">
                  <c:v>16312515.859999988</c:v>
                </c:pt>
                <c:pt idx="2">
                  <c:v>16929468.680000003</c:v>
                </c:pt>
                <c:pt idx="3">
                  <c:v>17121594.690000001</c:v>
                </c:pt>
                <c:pt idx="4">
                  <c:v>14924031.359999999</c:v>
                </c:pt>
                <c:pt idx="5">
                  <c:v>16469488.130000001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56D-40D7-8C6E-9663500FD8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61"/>
        <c:overlap val="-24"/>
        <c:axId val="334507608"/>
        <c:axId val="378327736"/>
      </c:barChart>
      <c:lineChart>
        <c:grouping val="standard"/>
        <c:varyColors val="0"/>
        <c:ser>
          <c:idx val="1"/>
          <c:order val="1"/>
          <c:tx>
            <c:strRef>
              <c:f>Graph!$B$117</c:f>
              <c:strCache>
                <c:ptCount val="1"/>
                <c:pt idx="0">
                  <c:v>Euros constants (base 100 en 2014)</c:v>
                </c:pt>
              </c:strCache>
            </c:strRef>
          </c:tx>
          <c:spPr>
            <a:ln w="31750" cap="rnd">
              <a:solidFill>
                <a:schemeClr val="accent4">
                  <a:tint val="77000"/>
                </a:schemeClr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4">
                      <a:tint val="77000"/>
                      <a:shade val="51000"/>
                      <a:satMod val="130000"/>
                    </a:schemeClr>
                  </a:gs>
                  <a:gs pos="80000">
                    <a:schemeClr val="accent4">
                      <a:tint val="77000"/>
                      <a:shade val="93000"/>
                      <a:satMod val="130000"/>
                    </a:schemeClr>
                  </a:gs>
                  <a:gs pos="100000">
                    <a:schemeClr val="accent4">
                      <a:tint val="77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12700">
                <a:solidFill>
                  <a:schemeClr val="lt2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56D-40D7-8C6E-9663500FD8EF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56D-40D7-8C6E-9663500FD8EF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56D-40D7-8C6E-9663500FD8EF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56D-40D7-8C6E-9663500FD8EF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56D-40D7-8C6E-9663500FD8EF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56D-40D7-8C6E-9663500FD8EF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56D-40D7-8C6E-9663500FD8EF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56D-40D7-8C6E-9663500FD8EF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56D-40D7-8C6E-9663500FD8EF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956D-40D7-8C6E-9663500FD8E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Graph!$M$115:$R$115</c:f>
              <c:strCach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strCache>
            </c:strRef>
          </c:cat>
          <c:val>
            <c:numRef>
              <c:f>Graph!$M$117:$R$117</c:f>
              <c:numCache>
                <c:formatCode>#\ ##0.0\ \ </c:formatCode>
                <c:ptCount val="6"/>
                <c:pt idx="0">
                  <c:v>14962679.719565783</c:v>
                </c:pt>
                <c:pt idx="1">
                  <c:v>16133770.622047372</c:v>
                </c:pt>
                <c:pt idx="2">
                  <c:v>16456422.499749688</c:v>
                </c:pt>
                <c:pt idx="3">
                  <c:v>16475341.644171149</c:v>
                </c:pt>
                <c:pt idx="4">
                  <c:v>14371767.608212223</c:v>
                </c:pt>
                <c:pt idx="5">
                  <c:v>15643515.507628933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956D-40D7-8C6E-9663500FD8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34507608"/>
        <c:axId val="378327736"/>
      </c:lineChart>
      <c:catAx>
        <c:axId val="334507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78327736"/>
        <c:crosses val="autoZero"/>
        <c:auto val="1"/>
        <c:lblAlgn val="ctr"/>
        <c:lblOffset val="100"/>
        <c:noMultiLvlLbl val="0"/>
      </c:catAx>
      <c:valAx>
        <c:axId val="378327736"/>
        <c:scaling>
          <c:orientation val="minMax"/>
          <c:min val="13000000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/>
                  <a:t>Millions</a:t>
                </a:r>
              </a:p>
              <a:p>
                <a:pPr>
                  <a:defRPr/>
                </a:pPr>
                <a:r>
                  <a:rPr lang="fr-FR"/>
                  <a:t> d'Euros</a:t>
                </a:r>
              </a:p>
            </c:rich>
          </c:tx>
          <c:layout>
            <c:manualLayout>
              <c:xMode val="edge"/>
              <c:yMode val="edge"/>
              <c:x val="2.0449920100681421E-2"/>
              <c:y val="0.861421109246590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#,##0,,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34507608"/>
        <c:crosses val="autoZero"/>
        <c:crossBetween val="between"/>
        <c:majorUnit val="100000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7578512465121669E-2"/>
          <c:y val="0.8999994836710985"/>
          <c:w val="0.90377025427026658"/>
          <c:h val="7.377100813218019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solidFill>
        <a:schemeClr val="accent1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3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4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26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dk1">
            <a:lumMod val="75000"/>
            <a:lumOff val="2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dk1">
            <a:lumMod val="75000"/>
            <a:lumOff val="25000"/>
          </a:schemeClr>
        </a:solidFill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26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dk1">
            <a:lumMod val="75000"/>
            <a:lumOff val="2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dk1">
            <a:lumMod val="75000"/>
            <a:lumOff val="25000"/>
          </a:schemeClr>
        </a:solidFill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26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dk1">
            <a:lumMod val="75000"/>
            <a:lumOff val="2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dk1">
            <a:lumMod val="75000"/>
            <a:lumOff val="25000"/>
          </a:schemeClr>
        </a:solidFill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33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50000"/>
            <a:lumOff val="50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4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0.49779</cdr:x>
      <cdr:y>0.11111</cdr:y>
    </cdr:from>
    <cdr:to>
      <cdr:x>0.49779</cdr:x>
      <cdr:y>0.41667</cdr:y>
    </cdr:to>
    <cdr:cxnSp macro="">
      <cdr:nvCxnSpPr>
        <cdr:cNvPr id="2" name="Connecteur droit avec flèche 1"/>
        <cdr:cNvCxnSpPr/>
      </cdr:nvCxnSpPr>
      <cdr:spPr>
        <a:xfrm xmlns:a="http://schemas.openxmlformats.org/drawingml/2006/main">
          <a:off x="3744190" y="288032"/>
          <a:ext cx="0" cy="792088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accent4"/>
        </a:lnRef>
        <a:fillRef xmlns:a="http://schemas.openxmlformats.org/drawingml/2006/main" idx="0">
          <a:schemeClr val="accent4"/>
        </a:fillRef>
        <a:effectRef xmlns:a="http://schemas.openxmlformats.org/drawingml/2006/main" idx="0">
          <a:schemeClr val="accent4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</cdr:x>
      <cdr:y>0.11111</cdr:y>
    </cdr:from>
    <cdr:to>
      <cdr:x>0.73786</cdr:x>
      <cdr:y>0.22222</cdr:y>
    </cdr:to>
    <cdr:cxnSp macro="">
      <cdr:nvCxnSpPr>
        <cdr:cNvPr id="3" name="Connecteur droit avec flèche 2"/>
        <cdr:cNvCxnSpPr/>
      </cdr:nvCxnSpPr>
      <cdr:spPr>
        <a:xfrm xmlns:a="http://schemas.openxmlformats.org/drawingml/2006/main">
          <a:off x="3760787" y="288032"/>
          <a:ext cx="1789088" cy="288032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accent4"/>
        </a:lnRef>
        <a:fillRef xmlns:a="http://schemas.openxmlformats.org/drawingml/2006/main" idx="0">
          <a:schemeClr val="accent4"/>
        </a:fillRef>
        <a:effectRef xmlns:a="http://schemas.openxmlformats.org/drawingml/2006/main" idx="0">
          <a:schemeClr val="accent4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C7EF93-08E2-407A-B095-3DCE5EFF4235}" type="datetimeFigureOut">
              <a:rPr lang="fr-FR" smtClean="0"/>
              <a:t>24/06/2022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270764-D5E3-42ED-A630-159FDAEF79A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47060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70764-D5E3-42ED-A630-159FDAEF79AD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74477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70764-D5E3-42ED-A630-159FDAEF79AD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7064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71340" y="-518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3848" y="3428537"/>
            <a:ext cx="5648623" cy="1204306"/>
          </a:xfrm>
        </p:spPr>
        <p:txBody>
          <a:bodyPr bIns="9144" anchor="b"/>
          <a:lstStyle>
            <a:lvl1pPr algn="r"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83768" y="4683917"/>
            <a:ext cx="6377587" cy="329259"/>
          </a:xfrm>
        </p:spPr>
        <p:txBody>
          <a:bodyPr tIns="9144">
            <a:normAutofit/>
          </a:bodyPr>
          <a:lstStyle>
            <a:lvl1pPr marL="0" indent="0" algn="r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9179097">
            <a:off x="201814" y="5837762"/>
            <a:ext cx="2176272" cy="2011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21/10/2020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titre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C80579-48C8-48C2-BAF2-C39A33B9F73B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85" y="74224"/>
            <a:ext cx="3023291" cy="117604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0579-48C8-48C2-BAF2-C39A33B9F73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0579-48C8-48C2-BAF2-C39A33B9F73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 2">
    <p:bg>
      <p:bgPr>
        <a:solidFill>
          <a:schemeClr val="accent3"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 userDrawn="1"/>
        </p:nvSpPr>
        <p:spPr>
          <a:xfrm>
            <a:off x="71340" y="-518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9179097">
            <a:off x="201814" y="5837762"/>
            <a:ext cx="2176272" cy="2011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21/10/2020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titre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C80579-48C8-48C2-BAF2-C39A33B9F73B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323528" y="1412776"/>
            <a:ext cx="8528943" cy="1324737"/>
          </a:xfrm>
        </p:spPr>
        <p:txBody>
          <a:bodyPr bIns="9144" anchor="b"/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en-US" dirty="0"/>
          </a:p>
        </p:txBody>
      </p:sp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9040"/>
            <a:ext cx="9144000" cy="1095815"/>
          </a:xfrm>
          <a:prstGeom prst="rect">
            <a:avLst/>
          </a:prstGeom>
        </p:spPr>
      </p:pic>
      <p:sp>
        <p:nvSpPr>
          <p:cNvPr id="15" name="Espace réservé du texte 13"/>
          <p:cNvSpPr>
            <a:spLocks noGrp="1"/>
          </p:cNvSpPr>
          <p:nvPr>
            <p:ph type="body" sz="quarter" idx="14" hasCustomPrompt="1"/>
          </p:nvPr>
        </p:nvSpPr>
        <p:spPr>
          <a:xfrm>
            <a:off x="323850" y="2763678"/>
            <a:ext cx="8496300" cy="737330"/>
          </a:xfrm>
        </p:spPr>
        <p:txBody>
          <a:bodyPr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smtClean="0"/>
              <a:t>AJOUTEZ UN SOUS-TITRE</a:t>
            </a:r>
            <a:endParaRPr lang="fr-FR" dirty="0"/>
          </a:p>
        </p:txBody>
      </p:sp>
      <p:pic>
        <p:nvPicPr>
          <p:cNvPr id="16" name="Imag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-6634"/>
            <a:ext cx="4032448" cy="1419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377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0579-48C8-48C2-BAF2-C39A33B9F73B}" type="slidenum">
              <a:rPr lang="fr-FR" smtClean="0"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 baseline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0579-48C8-48C2-BAF2-C39A33B9F73B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0579-48C8-48C2-BAF2-C39A33B9F73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0579-48C8-48C2-BAF2-C39A33B9F73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0579-48C8-48C2-BAF2-C39A33B9F73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texte</a:t>
            </a: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8C80579-48C8-48C2-BAF2-C39A33B9F73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Texte</a:t>
            </a:r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0579-48C8-48C2-BAF2-C39A33B9F73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660374"/>
            <a:ext cx="3574257" cy="1197627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660812"/>
            <a:ext cx="9146380" cy="1197190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18C80579-48C8-48C2-BAF2-C39A33B9F73B}" type="slidenum">
              <a:rPr lang="fr-FR" smtClean="0"/>
              <a:t>‹N°›</a:t>
            </a:fld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5661248"/>
            <a:ext cx="8534821" cy="102281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28" r:id="rId2"/>
    <p:sldLayoutId id="2147483818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s://www.villeneuvedascq.fr/aires-de-jeux-O" TargetMode="Externa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jpg"/><Relationship Id="rId4" Type="http://schemas.openxmlformats.org/officeDocument/2006/relationships/image" Target="../media/image49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COMPTE ADMINISTRATIF 2021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Conseil municipal du 28 juin 2022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Nom service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0579-48C8-48C2-BAF2-C39A33B9F73B}" type="slidenum">
              <a:rPr lang="fr-FR" smtClean="0"/>
              <a:pPr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96117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r>
              <a:rPr lang="fr-FR" dirty="0" smtClean="0"/>
              <a:t>Les points forts du ca 2021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0579-48C8-48C2-BAF2-C39A33B9F73B}" type="slidenum">
              <a:rPr lang="fr-FR" smtClean="0"/>
              <a:t>10</a:t>
            </a:fld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842683" y="1196753"/>
            <a:ext cx="7520940" cy="432048"/>
          </a:xfrm>
        </p:spPr>
        <p:txBody>
          <a:bodyPr/>
          <a:lstStyle/>
          <a:p>
            <a:pPr lvl="2"/>
            <a:r>
              <a:rPr lang="fr-FR" dirty="0" smtClean="0"/>
              <a:t>Groupe scolaire Jean Jaurès : 7,4M€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1154"/>
            <a:ext cx="4536000" cy="3402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000" y="1911154"/>
            <a:ext cx="4536000" cy="340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2643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r>
              <a:rPr lang="fr-FR" dirty="0" smtClean="0"/>
              <a:t>Les points forts du ca 2021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0579-48C8-48C2-BAF2-C39A33B9F73B}" type="slidenum">
              <a:rPr lang="fr-FR" smtClean="0"/>
              <a:t>11</a:t>
            </a:fld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842683" y="1196753"/>
            <a:ext cx="7520940" cy="504056"/>
          </a:xfrm>
        </p:spPr>
        <p:txBody>
          <a:bodyPr/>
          <a:lstStyle/>
          <a:p>
            <a:pPr lvl="2"/>
            <a:r>
              <a:rPr lang="fr-FR" dirty="0" smtClean="0"/>
              <a:t>Requalification du centre ville : 2,3M€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" y="1628800"/>
            <a:ext cx="6558571" cy="374441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5436096" y="1196753"/>
            <a:ext cx="1522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Bd Van Gogh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911205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r>
              <a:rPr lang="fr-FR" dirty="0" smtClean="0"/>
              <a:t>Les points forts du ca 2021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0579-48C8-48C2-BAF2-C39A33B9F73B}" type="slidenum">
              <a:rPr lang="fr-FR" smtClean="0"/>
              <a:t>12</a:t>
            </a:fld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842683" y="1196753"/>
            <a:ext cx="3945342" cy="504056"/>
          </a:xfrm>
        </p:spPr>
        <p:txBody>
          <a:bodyPr>
            <a:noAutofit/>
          </a:bodyPr>
          <a:lstStyle/>
          <a:p>
            <a:pPr lvl="2"/>
            <a:r>
              <a:rPr lang="fr-FR" sz="1800" dirty="0" smtClean="0"/>
              <a:t>Requalification du centre ville : 2,3M€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1929851"/>
            <a:ext cx="4248471" cy="278701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929851"/>
            <a:ext cx="4608512" cy="2787012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5436096" y="1196753"/>
            <a:ext cx="2748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Square des Verts-Tilleuls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311226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r>
              <a:rPr lang="fr-FR" dirty="0" smtClean="0"/>
              <a:t>Les points forts du ca 2021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0579-48C8-48C2-BAF2-C39A33B9F73B}" type="slidenum">
              <a:rPr lang="fr-FR" smtClean="0"/>
              <a:t>13</a:t>
            </a:fld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822960" y="980728"/>
            <a:ext cx="7520940" cy="432048"/>
          </a:xfrm>
        </p:spPr>
        <p:txBody>
          <a:bodyPr/>
          <a:lstStyle/>
          <a:p>
            <a:pPr lvl="2"/>
            <a:r>
              <a:rPr lang="fr-FR" dirty="0" smtClean="0"/>
              <a:t>Eglise Saint Pierre du Bourg : 1,1M€</a:t>
            </a:r>
          </a:p>
          <a:p>
            <a:pPr lvl="2"/>
            <a:endParaRPr lang="fr-FR" dirty="0" smtClean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196753"/>
            <a:ext cx="3795886" cy="439248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" y="1433914"/>
            <a:ext cx="4037072" cy="415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8870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r>
              <a:rPr lang="fr-FR" dirty="0" smtClean="0"/>
              <a:t>Les points forts du ca 2021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0579-48C8-48C2-BAF2-C39A33B9F73B}" type="slidenum">
              <a:rPr lang="fr-FR" smtClean="0"/>
              <a:t>14</a:t>
            </a:fld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842683" y="1196753"/>
            <a:ext cx="7520940" cy="792086"/>
          </a:xfrm>
        </p:spPr>
        <p:txBody>
          <a:bodyPr/>
          <a:lstStyle/>
          <a:p>
            <a:pPr lvl="2"/>
            <a:r>
              <a:rPr lang="fr-FR" dirty="0" err="1" smtClean="0"/>
              <a:t>Palacium</a:t>
            </a:r>
            <a:r>
              <a:rPr lang="fr-FR" dirty="0" smtClean="0"/>
              <a:t> : 2,2M€</a:t>
            </a:r>
            <a:endParaRPr lang="fr-FR" dirty="0"/>
          </a:p>
          <a:p>
            <a:pPr lvl="2"/>
            <a:endParaRPr lang="fr-FR" dirty="0" smtClean="0"/>
          </a:p>
          <a:p>
            <a:pPr lvl="2"/>
            <a:endParaRPr lang="fr-FR" dirty="0" smtClean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142" y="1988840"/>
            <a:ext cx="4536000" cy="347024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8838"/>
            <a:ext cx="4536000" cy="347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2493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r>
              <a:rPr lang="fr-FR" dirty="0" smtClean="0"/>
              <a:t>Les points forts du ca 2021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0579-48C8-48C2-BAF2-C39A33B9F73B}" type="slidenum">
              <a:rPr lang="fr-FR" smtClean="0"/>
              <a:t>15</a:t>
            </a:fld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822960" y="933516"/>
            <a:ext cx="7520940" cy="479260"/>
          </a:xfrm>
        </p:spPr>
        <p:txBody>
          <a:bodyPr/>
          <a:lstStyle/>
          <a:p>
            <a:pPr lvl="2"/>
            <a:r>
              <a:rPr lang="fr-FR" dirty="0" smtClean="0"/>
              <a:t>Rose des vents</a:t>
            </a:r>
            <a:r>
              <a:rPr lang="fr-FR" dirty="0"/>
              <a:t> </a:t>
            </a:r>
            <a:r>
              <a:rPr lang="fr-FR" dirty="0" smtClean="0"/>
              <a:t>: 1,6M€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412776"/>
            <a:ext cx="5700110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227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r>
              <a:rPr lang="fr-FR" dirty="0" smtClean="0"/>
              <a:t>Les points forts du ca 2021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0579-48C8-48C2-BAF2-C39A33B9F73B}" type="slidenum">
              <a:rPr lang="fr-FR" smtClean="0"/>
              <a:t>16</a:t>
            </a:fld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822960" y="933516"/>
            <a:ext cx="7520940" cy="479260"/>
          </a:xfrm>
        </p:spPr>
        <p:txBody>
          <a:bodyPr/>
          <a:lstStyle/>
          <a:p>
            <a:pPr lvl="2"/>
            <a:r>
              <a:rPr lang="fr-FR" dirty="0" smtClean="0"/>
              <a:t>Rose des vents</a:t>
            </a:r>
            <a:r>
              <a:rPr lang="fr-FR" dirty="0"/>
              <a:t> </a:t>
            </a:r>
            <a:r>
              <a:rPr lang="fr-FR" dirty="0" smtClean="0"/>
              <a:t>: déconstruction du mât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7" y="1268761"/>
            <a:ext cx="3188448" cy="425126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268760"/>
            <a:ext cx="3188449" cy="425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2128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Présentation détaillée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22960" y="1700808"/>
            <a:ext cx="7520940" cy="2979669"/>
          </a:xfrm>
        </p:spPr>
        <p:txBody>
          <a:bodyPr/>
          <a:lstStyle/>
          <a:p>
            <a:pPr lvl="1"/>
            <a:r>
              <a:rPr lang="fr-FR" dirty="0" smtClean="0"/>
              <a:t>1- section de fonctionnement</a:t>
            </a:r>
          </a:p>
          <a:p>
            <a:pPr lvl="1"/>
            <a:endParaRPr lang="fr-FR" dirty="0" smtClean="0"/>
          </a:p>
          <a:p>
            <a:pPr lvl="1"/>
            <a:r>
              <a:rPr lang="fr-FR" dirty="0" smtClean="0"/>
              <a:t>2- section d’investissement</a:t>
            </a:r>
          </a:p>
          <a:p>
            <a:pPr lvl="1"/>
            <a:endParaRPr lang="fr-FR" dirty="0" smtClean="0"/>
          </a:p>
          <a:p>
            <a:pPr lvl="1"/>
            <a:r>
              <a:rPr lang="fr-FR" dirty="0" smtClean="0"/>
              <a:t>3- équilibre du compte administratif</a:t>
            </a:r>
          </a:p>
          <a:p>
            <a:pPr lvl="1"/>
            <a:endParaRPr lang="fr-FR" dirty="0" smtClean="0"/>
          </a:p>
          <a:p>
            <a:pPr lvl="1"/>
            <a:r>
              <a:rPr lang="fr-FR" dirty="0" smtClean="0"/>
              <a:t>4- évolution de la dette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0579-48C8-48C2-BAF2-C39A33B9F73B}" type="slidenum">
              <a:rPr lang="fr-FR" smtClean="0"/>
              <a:t>17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357105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r>
              <a:rPr lang="fr-FR" dirty="0" smtClean="0"/>
              <a:t>fonctionnement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0579-48C8-48C2-BAF2-C39A33B9F73B}" type="slidenum">
              <a:rPr lang="fr-FR" smtClean="0"/>
              <a:t>18</a:t>
            </a:fld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2520039" y="1628800"/>
            <a:ext cx="5788124" cy="3579849"/>
          </a:xfrm>
        </p:spPr>
        <p:txBody>
          <a:bodyPr>
            <a:normAutofit/>
          </a:bodyPr>
          <a:lstStyle/>
          <a:p>
            <a:r>
              <a:rPr lang="fr-FR" sz="2400" b="0" dirty="0" smtClean="0"/>
              <a:t>RECETTES</a:t>
            </a:r>
            <a:endParaRPr lang="fr-FR" sz="2400" b="0" dirty="0"/>
          </a:p>
        </p:txBody>
      </p:sp>
      <p:sp>
        <p:nvSpPr>
          <p:cNvPr id="5" name="Flèche droite 4"/>
          <p:cNvSpPr/>
          <p:nvPr/>
        </p:nvSpPr>
        <p:spPr>
          <a:xfrm>
            <a:off x="1619672" y="1772816"/>
            <a:ext cx="648072" cy="216024"/>
          </a:xfrm>
          <a:prstGeom prst="rightArrow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b="1">
              <a:solidFill>
                <a:schemeClr val="accent6">
                  <a:lumMod val="90000"/>
                  <a:lumOff val="1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8532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r>
              <a:rPr lang="fr-FR" dirty="0" smtClean="0"/>
              <a:t>Fonctionnement </a:t>
            </a:r>
            <a:r>
              <a:rPr lang="fr-FR" sz="2000" dirty="0"/>
              <a:t>é</a:t>
            </a:r>
            <a:r>
              <a:rPr lang="fr-FR" sz="2000" dirty="0" smtClean="0"/>
              <a:t>volution des recettes réelles</a:t>
            </a:r>
            <a:endParaRPr lang="fr-FR" sz="20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0579-48C8-48C2-BAF2-C39A33B9F73B}" type="slidenum">
              <a:rPr lang="fr-FR" smtClean="0"/>
              <a:t>19</a:t>
            </a:fld>
            <a:endParaRPr lang="fr-FR" dirty="0"/>
          </a:p>
        </p:txBody>
      </p:sp>
      <p:graphicFrame>
        <p:nvGraphicFramePr>
          <p:cNvPr id="7" name="Espace réservé du contenu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2482027"/>
              </p:ext>
            </p:extLst>
          </p:nvPr>
        </p:nvGraphicFramePr>
        <p:xfrm>
          <a:off x="822325" y="1052736"/>
          <a:ext cx="7521575" cy="18594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Graphique 7"/>
          <p:cNvGraphicFramePr/>
          <p:nvPr>
            <p:extLst>
              <p:ext uri="{D42A27DB-BD31-4B8C-83A1-F6EECF244321}">
                <p14:modId xmlns:p14="http://schemas.microsoft.com/office/powerpoint/2010/main" val="2836018499"/>
              </p:ext>
            </p:extLst>
          </p:nvPr>
        </p:nvGraphicFramePr>
        <p:xfrm>
          <a:off x="822325" y="3068960"/>
          <a:ext cx="7521574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9" name="Connecteur droit avec flèche 8"/>
          <p:cNvCxnSpPr/>
          <p:nvPr/>
        </p:nvCxnSpPr>
        <p:spPr>
          <a:xfrm flipH="1">
            <a:off x="4067944" y="3356992"/>
            <a:ext cx="515168" cy="2880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9962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r>
              <a:rPr lang="fr-FR" dirty="0" smtClean="0"/>
              <a:t>Les points forts du ca 2021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0579-48C8-48C2-BAF2-C39A33B9F73B}" type="slidenum">
              <a:rPr lang="fr-FR" smtClean="0"/>
              <a:t>2</a:t>
            </a:fld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fr-FR" b="0" dirty="0" smtClean="0"/>
              <a:t>Un exercice 2021 encore marqué par la </a:t>
            </a:r>
            <a:r>
              <a:rPr lang="fr-FR" b="0" dirty="0"/>
              <a:t>crise sanitaire </a:t>
            </a:r>
            <a:r>
              <a:rPr lang="fr-FR" b="0" dirty="0" smtClean="0"/>
              <a:t>:</a:t>
            </a:r>
          </a:p>
          <a:p>
            <a:pPr algn="just">
              <a:buClr>
                <a:srgbClr val="00B050"/>
              </a:buClr>
              <a:buFont typeface="Wingdings" panose="05000000000000000000" pitchFamily="2" charset="2"/>
              <a:buChar char="§"/>
            </a:pPr>
            <a:endParaRPr lang="fr-FR" b="0" dirty="0"/>
          </a:p>
          <a:p>
            <a:pPr algn="just">
              <a:buFontTx/>
              <a:buChar char="-"/>
            </a:pPr>
            <a:r>
              <a:rPr lang="fr-FR" b="0" dirty="0" smtClean="0"/>
              <a:t>12 </a:t>
            </a:r>
            <a:r>
              <a:rPr lang="fr-FR" b="0" dirty="0"/>
              <a:t>000 € pour la plate-forme téléphonique et le matériel informatique</a:t>
            </a:r>
            <a:r>
              <a:rPr lang="fr-FR" b="0" dirty="0" smtClean="0"/>
              <a:t>.</a:t>
            </a:r>
          </a:p>
          <a:p>
            <a:pPr algn="just">
              <a:buFontTx/>
              <a:buChar char="-"/>
            </a:pPr>
            <a:endParaRPr lang="fr-FR" b="0" dirty="0" smtClean="0"/>
          </a:p>
          <a:p>
            <a:pPr algn="just">
              <a:buFontTx/>
              <a:buChar char="-"/>
            </a:pPr>
            <a:r>
              <a:rPr lang="fr-FR" b="0" dirty="0" smtClean="0"/>
              <a:t>290 000 € consacrés à la poursuite du déploiement du télétravail.</a:t>
            </a:r>
          </a:p>
          <a:p>
            <a:pPr algn="just">
              <a:buFontTx/>
              <a:buChar char="-"/>
            </a:pPr>
            <a:endParaRPr lang="fr-FR" b="0" dirty="0" smtClean="0">
              <a:solidFill>
                <a:srgbClr val="FF0000"/>
              </a:solidFill>
            </a:endParaRPr>
          </a:p>
          <a:p>
            <a:pPr algn="just">
              <a:buFontTx/>
              <a:buChar char="-"/>
            </a:pPr>
            <a:r>
              <a:rPr lang="fr-FR" b="0" dirty="0" smtClean="0"/>
              <a:t>90 000 € d’achats de produits sanitaires et de protection.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42299623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r>
              <a:rPr lang="fr-FR" dirty="0" smtClean="0"/>
              <a:t>Fonctionnement </a:t>
            </a:r>
            <a:r>
              <a:rPr lang="fr-FR" sz="2000" dirty="0" smtClean="0"/>
              <a:t>recettes des services et du domaine</a:t>
            </a:r>
            <a:endParaRPr lang="fr-FR" sz="20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0579-48C8-48C2-BAF2-C39A33B9F73B}" type="slidenum">
              <a:rPr lang="fr-FR" smtClean="0"/>
              <a:t>20</a:t>
            </a:fld>
            <a:endParaRPr lang="fr-FR" dirty="0"/>
          </a:p>
        </p:txBody>
      </p:sp>
      <p:graphicFrame>
        <p:nvGraphicFramePr>
          <p:cNvPr id="7" name="Espace réservé du contenu 6"/>
          <p:cNvGraphicFramePr>
            <a:graphicFrameLocks noGrp="1"/>
          </p:cNvGraphicFramePr>
          <p:nvPr>
            <p:ph idx="1"/>
          </p:nvPr>
        </p:nvGraphicFramePr>
        <p:xfrm>
          <a:off x="822325" y="1100138"/>
          <a:ext cx="7521575" cy="39131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884253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r>
              <a:rPr lang="fr-FR" dirty="0" smtClean="0"/>
              <a:t>Fonctionnement </a:t>
            </a:r>
            <a:r>
              <a:rPr lang="fr-FR" sz="2000" dirty="0" smtClean="0"/>
              <a:t>impôts et taxes</a:t>
            </a:r>
            <a:endParaRPr lang="fr-FR" sz="20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0579-48C8-48C2-BAF2-C39A33B9F73B}" type="slidenum">
              <a:rPr lang="fr-FR" smtClean="0"/>
              <a:t>21</a:t>
            </a:fld>
            <a:endParaRPr lang="fr-FR" dirty="0"/>
          </a:p>
        </p:txBody>
      </p:sp>
      <p:graphicFrame>
        <p:nvGraphicFramePr>
          <p:cNvPr id="6" name="Espace réservé du contenu 5"/>
          <p:cNvGraphicFramePr>
            <a:graphicFrameLocks noGrp="1"/>
          </p:cNvGraphicFramePr>
          <p:nvPr>
            <p:ph idx="1"/>
          </p:nvPr>
        </p:nvGraphicFramePr>
        <p:xfrm>
          <a:off x="822325" y="1100138"/>
          <a:ext cx="7521575" cy="4057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89949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r>
              <a:rPr lang="fr-FR" dirty="0" smtClean="0"/>
              <a:t>Fonctionnement </a:t>
            </a:r>
            <a:r>
              <a:rPr lang="fr-FR" sz="2000" dirty="0" smtClean="0"/>
              <a:t>dotations</a:t>
            </a:r>
            <a:endParaRPr lang="fr-FR" sz="20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0579-48C8-48C2-BAF2-C39A33B9F73B}" type="slidenum">
              <a:rPr lang="fr-FR" smtClean="0"/>
              <a:t>22</a:t>
            </a:fld>
            <a:endParaRPr lang="fr-FR" dirty="0"/>
          </a:p>
        </p:txBody>
      </p:sp>
      <p:graphicFrame>
        <p:nvGraphicFramePr>
          <p:cNvPr id="5" name="Espace réservé du contenu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8192140"/>
              </p:ext>
            </p:extLst>
          </p:nvPr>
        </p:nvGraphicFramePr>
        <p:xfrm>
          <a:off x="822325" y="1556792"/>
          <a:ext cx="7521575" cy="25448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473962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r>
              <a:rPr lang="fr-FR" dirty="0" smtClean="0"/>
              <a:t>fonctionnement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0579-48C8-48C2-BAF2-C39A33B9F73B}" type="slidenum">
              <a:rPr lang="fr-FR" smtClean="0"/>
              <a:t>23</a:t>
            </a:fld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2520039" y="1628800"/>
            <a:ext cx="5788124" cy="3579849"/>
          </a:xfrm>
        </p:spPr>
        <p:txBody>
          <a:bodyPr>
            <a:normAutofit/>
          </a:bodyPr>
          <a:lstStyle/>
          <a:p>
            <a:r>
              <a:rPr lang="fr-FR" sz="2400" b="0" dirty="0" smtClean="0"/>
              <a:t>DEPENSES</a:t>
            </a:r>
            <a:endParaRPr lang="fr-FR" sz="2400" b="0" dirty="0"/>
          </a:p>
        </p:txBody>
      </p:sp>
      <p:sp>
        <p:nvSpPr>
          <p:cNvPr id="5" name="Flèche droite 4"/>
          <p:cNvSpPr/>
          <p:nvPr/>
        </p:nvSpPr>
        <p:spPr>
          <a:xfrm>
            <a:off x="1619672" y="1772816"/>
            <a:ext cx="648072" cy="216024"/>
          </a:xfrm>
          <a:prstGeom prst="rightArrow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b="1">
              <a:solidFill>
                <a:schemeClr val="accent6">
                  <a:lumMod val="90000"/>
                  <a:lumOff val="1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0641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r>
              <a:rPr lang="fr-FR" dirty="0" smtClean="0"/>
              <a:t>Fonctionnement </a:t>
            </a:r>
            <a:r>
              <a:rPr lang="fr-FR" sz="2000" dirty="0" smtClean="0"/>
              <a:t>évolution des dépenses</a:t>
            </a:r>
            <a:endParaRPr lang="fr-FR" sz="20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0579-48C8-48C2-BAF2-C39A33B9F73B}" type="slidenum">
              <a:rPr lang="fr-FR" smtClean="0"/>
              <a:t>24</a:t>
            </a:fld>
            <a:endParaRPr lang="fr-FR" dirty="0"/>
          </a:p>
        </p:txBody>
      </p:sp>
      <p:graphicFrame>
        <p:nvGraphicFramePr>
          <p:cNvPr id="5" name="Espace réservé du contenu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9386137"/>
              </p:ext>
            </p:extLst>
          </p:nvPr>
        </p:nvGraphicFramePr>
        <p:xfrm>
          <a:off x="822325" y="1100138"/>
          <a:ext cx="7521575" cy="21128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Graphique 5"/>
          <p:cNvGraphicFramePr/>
          <p:nvPr>
            <p:extLst>
              <p:ext uri="{D42A27DB-BD31-4B8C-83A1-F6EECF244321}">
                <p14:modId xmlns:p14="http://schemas.microsoft.com/office/powerpoint/2010/main" val="54049833"/>
              </p:ext>
            </p:extLst>
          </p:nvPr>
        </p:nvGraphicFramePr>
        <p:xfrm>
          <a:off x="822325" y="3398714"/>
          <a:ext cx="7100887" cy="21905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932305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r>
              <a:rPr lang="fr-FR" dirty="0" smtClean="0"/>
              <a:t>Fonctionnement </a:t>
            </a:r>
            <a:r>
              <a:rPr lang="fr-FR" sz="2000" dirty="0" smtClean="0"/>
              <a:t>charges à caractère général</a:t>
            </a:r>
            <a:endParaRPr lang="fr-FR" sz="20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0579-48C8-48C2-BAF2-C39A33B9F73B}" type="slidenum">
              <a:rPr lang="fr-FR" smtClean="0"/>
              <a:t>25</a:t>
            </a:fld>
            <a:endParaRPr lang="fr-FR" dirty="0"/>
          </a:p>
        </p:txBody>
      </p:sp>
      <p:graphicFrame>
        <p:nvGraphicFramePr>
          <p:cNvPr id="5" name="Espace réservé du contenu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99295459"/>
              </p:ext>
            </p:extLst>
          </p:nvPr>
        </p:nvGraphicFramePr>
        <p:xfrm>
          <a:off x="822325" y="1100138"/>
          <a:ext cx="7521575" cy="3192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5"/>
          <p:cNvSpPr/>
          <p:nvPr/>
        </p:nvSpPr>
        <p:spPr>
          <a:xfrm>
            <a:off x="822325" y="4513292"/>
            <a:ext cx="75215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total des dépenses mandatées progresse de 1 545 456 €, soit + 10,4 %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124780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r>
              <a:rPr lang="fr-FR" dirty="0" smtClean="0"/>
              <a:t>Fonctionnement </a:t>
            </a:r>
            <a:r>
              <a:rPr lang="fr-FR" sz="2000" dirty="0" smtClean="0"/>
              <a:t>charges de personnel</a:t>
            </a:r>
            <a:endParaRPr lang="fr-FR" sz="20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0579-48C8-48C2-BAF2-C39A33B9F73B}" type="slidenum">
              <a:rPr lang="fr-FR" smtClean="0"/>
              <a:t>26</a:t>
            </a:fld>
            <a:endParaRPr lang="fr-FR" dirty="0"/>
          </a:p>
        </p:txBody>
      </p:sp>
      <p:graphicFrame>
        <p:nvGraphicFramePr>
          <p:cNvPr id="5" name="Espace réservé du contenu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9256265"/>
              </p:ext>
            </p:extLst>
          </p:nvPr>
        </p:nvGraphicFramePr>
        <p:xfrm>
          <a:off x="822325" y="1484784"/>
          <a:ext cx="7521575" cy="3345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670882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r>
              <a:rPr lang="fr-FR" dirty="0" smtClean="0"/>
              <a:t>Fonctionnement </a:t>
            </a:r>
            <a:r>
              <a:rPr lang="fr-FR" sz="2000" dirty="0" smtClean="0"/>
              <a:t>charges de personnel</a:t>
            </a:r>
            <a:endParaRPr lang="fr-FR" sz="20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0579-48C8-48C2-BAF2-C39A33B9F73B}" type="slidenum">
              <a:rPr lang="fr-FR" smtClean="0"/>
              <a:t>27</a:t>
            </a:fld>
            <a:endParaRPr lang="fr-FR" dirty="0"/>
          </a:p>
        </p:txBody>
      </p:sp>
      <p:graphicFrame>
        <p:nvGraphicFramePr>
          <p:cNvPr id="7" name="Graphique 6"/>
          <p:cNvGraphicFramePr/>
          <p:nvPr>
            <p:extLst>
              <p:ext uri="{D42A27DB-BD31-4B8C-83A1-F6EECF244321}">
                <p14:modId xmlns:p14="http://schemas.microsoft.com/office/powerpoint/2010/main" val="657027590"/>
              </p:ext>
            </p:extLst>
          </p:nvPr>
        </p:nvGraphicFramePr>
        <p:xfrm>
          <a:off x="804945" y="1052736"/>
          <a:ext cx="7503753" cy="22655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87758" y="3600639"/>
            <a:ext cx="7520940" cy="1680018"/>
          </a:xfrm>
        </p:spPr>
        <p:txBody>
          <a:bodyPr/>
          <a:lstStyle/>
          <a:p>
            <a:pPr algn="just"/>
            <a:r>
              <a:rPr lang="fr-FR" b="0" dirty="0" smtClean="0"/>
              <a:t>	→ Les </a:t>
            </a:r>
            <a:r>
              <a:rPr lang="fr-FR" b="0" dirty="0"/>
              <a:t>postes créés en fin d’année 2021 : 8 postes de policiers municipaux, 3 postes d’ASVP et 9 postes dans le service des affaires scolaires, auront un impact sur la masse salariale en année pleine dès 2022.</a:t>
            </a:r>
          </a:p>
        </p:txBody>
      </p:sp>
    </p:spTree>
    <p:extLst>
      <p:ext uri="{BB962C8B-B14F-4D97-AF65-F5344CB8AC3E}">
        <p14:creationId xmlns:p14="http://schemas.microsoft.com/office/powerpoint/2010/main" val="5732186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r>
              <a:rPr lang="fr-FR" dirty="0" smtClean="0"/>
              <a:t>Fonctionnement </a:t>
            </a:r>
            <a:r>
              <a:rPr lang="fr-FR" sz="2000" dirty="0" smtClean="0"/>
              <a:t>charges de gestion courante</a:t>
            </a:r>
            <a:endParaRPr lang="fr-FR" sz="20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0579-48C8-48C2-BAF2-C39A33B9F73B}" type="slidenum">
              <a:rPr lang="fr-FR" smtClean="0"/>
              <a:t>28</a:t>
            </a:fld>
            <a:endParaRPr lang="fr-FR" dirty="0"/>
          </a:p>
        </p:txBody>
      </p:sp>
      <p:graphicFrame>
        <p:nvGraphicFramePr>
          <p:cNvPr id="5" name="Espace réservé du contenu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9897265"/>
              </p:ext>
            </p:extLst>
          </p:nvPr>
        </p:nvGraphicFramePr>
        <p:xfrm>
          <a:off x="822325" y="1100139"/>
          <a:ext cx="7521575" cy="18968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Graphique 5"/>
          <p:cNvGraphicFramePr/>
          <p:nvPr>
            <p:extLst>
              <p:ext uri="{D42A27DB-BD31-4B8C-83A1-F6EECF244321}">
                <p14:modId xmlns:p14="http://schemas.microsoft.com/office/powerpoint/2010/main" val="1662056124"/>
              </p:ext>
            </p:extLst>
          </p:nvPr>
        </p:nvGraphicFramePr>
        <p:xfrm>
          <a:off x="822324" y="3182692"/>
          <a:ext cx="7521575" cy="2293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444162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r>
              <a:rPr lang="fr-FR" sz="2400" dirty="0" smtClean="0"/>
              <a:t>Fonctionnement</a:t>
            </a:r>
            <a:r>
              <a:rPr lang="fr-FR" dirty="0" smtClean="0"/>
              <a:t> </a:t>
            </a:r>
            <a:r>
              <a:rPr lang="fr-FR" sz="2000" dirty="0"/>
              <a:t>Dépenses, </a:t>
            </a:r>
            <a:r>
              <a:rPr lang="fr-FR" sz="2000" dirty="0" smtClean="0"/>
              <a:t>recettes, résultat </a:t>
            </a:r>
            <a:r>
              <a:rPr lang="fr-FR" sz="2000" dirty="0"/>
              <a:t>de </a:t>
            </a:r>
            <a:r>
              <a:rPr lang="fr-FR" sz="2000" dirty="0" smtClean="0"/>
              <a:t>l’exercice</a:t>
            </a:r>
            <a:endParaRPr lang="fr-FR" sz="20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0579-48C8-48C2-BAF2-C39A33B9F73B}" type="slidenum">
              <a:rPr lang="fr-FR" smtClean="0"/>
              <a:t>29</a:t>
            </a:fld>
            <a:endParaRPr lang="fr-FR" dirty="0"/>
          </a:p>
        </p:txBody>
      </p:sp>
      <p:graphicFrame>
        <p:nvGraphicFramePr>
          <p:cNvPr id="5" name="Espace réservé du contenu 4" descr="en millions d'€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6403930"/>
              </p:ext>
            </p:extLst>
          </p:nvPr>
        </p:nvGraphicFramePr>
        <p:xfrm>
          <a:off x="822325" y="1021281"/>
          <a:ext cx="7521575" cy="22172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Graphique 5"/>
          <p:cNvGraphicFramePr/>
          <p:nvPr>
            <p:extLst>
              <p:ext uri="{D42A27DB-BD31-4B8C-83A1-F6EECF244321}">
                <p14:modId xmlns:p14="http://schemas.microsoft.com/office/powerpoint/2010/main" val="559125708"/>
              </p:ext>
            </p:extLst>
          </p:nvPr>
        </p:nvGraphicFramePr>
        <p:xfrm>
          <a:off x="822325" y="3284984"/>
          <a:ext cx="7521575" cy="22913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6614760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r>
              <a:rPr lang="fr-FR" dirty="0" smtClean="0"/>
              <a:t>Les points forts du ca 2021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0579-48C8-48C2-BAF2-C39A33B9F73B}" type="slidenum">
              <a:rPr lang="fr-FR" smtClean="0"/>
              <a:t>3</a:t>
            </a:fld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 algn="just"/>
            <a:r>
              <a:rPr lang="fr-FR" dirty="0" smtClean="0"/>
              <a:t>2021 </a:t>
            </a:r>
            <a:r>
              <a:rPr lang="fr-FR" dirty="0"/>
              <a:t>montre une </a:t>
            </a:r>
            <a:r>
              <a:rPr lang="fr-FR" dirty="0" smtClean="0"/>
              <a:t>reprise </a:t>
            </a:r>
            <a:r>
              <a:rPr lang="fr-FR" dirty="0"/>
              <a:t>des </a:t>
            </a:r>
            <a:r>
              <a:rPr lang="fr-FR" dirty="0" smtClean="0"/>
              <a:t>activités:</a:t>
            </a:r>
          </a:p>
          <a:p>
            <a:pPr lvl="2" algn="just"/>
            <a:endParaRPr lang="fr-FR" dirty="0" smtClean="0"/>
          </a:p>
          <a:p>
            <a:pPr algn="just">
              <a:buFontTx/>
              <a:buChar char="-"/>
            </a:pPr>
            <a:r>
              <a:rPr lang="fr-FR" b="0" dirty="0"/>
              <a:t>R</a:t>
            </a:r>
            <a:r>
              <a:rPr lang="fr-FR" b="0" dirty="0" smtClean="0"/>
              <a:t>eprise de la production des repas </a:t>
            </a:r>
            <a:r>
              <a:rPr lang="fr-FR" b="0" dirty="0"/>
              <a:t>dans le </a:t>
            </a:r>
            <a:r>
              <a:rPr lang="fr-FR" b="0" dirty="0" smtClean="0"/>
              <a:t>cadre du marché </a:t>
            </a:r>
            <a:r>
              <a:rPr lang="fr-FR" b="0" dirty="0"/>
              <a:t>de </a:t>
            </a:r>
            <a:r>
              <a:rPr lang="fr-FR" b="0" dirty="0" smtClean="0"/>
              <a:t>restauration: +537 </a:t>
            </a:r>
            <a:r>
              <a:rPr lang="fr-FR" b="0" dirty="0"/>
              <a:t>463 </a:t>
            </a:r>
            <a:r>
              <a:rPr lang="fr-FR" b="0" dirty="0" smtClean="0"/>
              <a:t>€</a:t>
            </a:r>
          </a:p>
          <a:p>
            <a:pPr algn="just">
              <a:buFontTx/>
              <a:buChar char="-"/>
            </a:pPr>
            <a:endParaRPr lang="fr-FR" b="0" dirty="0"/>
          </a:p>
          <a:p>
            <a:pPr algn="just">
              <a:buFontTx/>
              <a:buChar char="-"/>
            </a:pPr>
            <a:r>
              <a:rPr lang="fr-FR" b="0" dirty="0" smtClean="0"/>
              <a:t>Interventions </a:t>
            </a:r>
            <a:r>
              <a:rPr lang="fr-FR" b="0" dirty="0"/>
              <a:t>plus </a:t>
            </a:r>
            <a:r>
              <a:rPr lang="fr-FR" b="0" dirty="0" smtClean="0"/>
              <a:t>nombreuses pour l’entretien des bâtiments : +220 641€</a:t>
            </a:r>
          </a:p>
          <a:p>
            <a:pPr algn="just">
              <a:buFontTx/>
              <a:buChar char="-"/>
            </a:pPr>
            <a:endParaRPr lang="fr-FR" b="0" dirty="0"/>
          </a:p>
          <a:p>
            <a:pPr algn="just">
              <a:buFontTx/>
              <a:buChar char="-"/>
            </a:pPr>
            <a:r>
              <a:rPr lang="fr-FR" b="0" dirty="0"/>
              <a:t>F</a:t>
            </a:r>
            <a:r>
              <a:rPr lang="fr-FR" b="0" dirty="0" smtClean="0"/>
              <a:t>rais de transports </a:t>
            </a:r>
            <a:r>
              <a:rPr lang="fr-FR" b="0" dirty="0"/>
              <a:t>plus importants : </a:t>
            </a:r>
            <a:r>
              <a:rPr lang="fr-FR" b="0" dirty="0" smtClean="0"/>
              <a:t>+247 </a:t>
            </a:r>
            <a:r>
              <a:rPr lang="fr-FR" b="0" dirty="0"/>
              <a:t>616 €, en raison de la reprise des activités et des sorties.</a:t>
            </a:r>
          </a:p>
          <a:p>
            <a:pPr lvl="2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282570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r>
              <a:rPr lang="fr-FR" sz="2400" dirty="0" smtClean="0"/>
              <a:t>Fonctionnement</a:t>
            </a:r>
            <a:r>
              <a:rPr lang="fr-FR" dirty="0" smtClean="0"/>
              <a:t> </a:t>
            </a:r>
            <a:r>
              <a:rPr lang="fr-FR" sz="2000" dirty="0"/>
              <a:t>Dépenses, </a:t>
            </a:r>
            <a:r>
              <a:rPr lang="fr-FR" sz="2000" dirty="0" smtClean="0"/>
              <a:t>recettes, résultat </a:t>
            </a:r>
            <a:r>
              <a:rPr lang="fr-FR" sz="2000" dirty="0"/>
              <a:t>de </a:t>
            </a:r>
            <a:r>
              <a:rPr lang="fr-FR" sz="2000" dirty="0" smtClean="0"/>
              <a:t>l’exercice</a:t>
            </a:r>
            <a:endParaRPr lang="fr-FR" sz="20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0579-48C8-48C2-BAF2-C39A33B9F73B}" type="slidenum">
              <a:rPr lang="fr-FR" smtClean="0"/>
              <a:t>30</a:t>
            </a:fld>
            <a:endParaRPr lang="fr-FR" dirty="0"/>
          </a:p>
        </p:txBody>
      </p:sp>
      <p:graphicFrame>
        <p:nvGraphicFramePr>
          <p:cNvPr id="7" name="Graphique 6"/>
          <p:cNvGraphicFramePr/>
          <p:nvPr>
            <p:extLst>
              <p:ext uri="{D42A27DB-BD31-4B8C-83A1-F6EECF244321}">
                <p14:modId xmlns:p14="http://schemas.microsoft.com/office/powerpoint/2010/main" val="884500712"/>
              </p:ext>
            </p:extLst>
          </p:nvPr>
        </p:nvGraphicFramePr>
        <p:xfrm>
          <a:off x="850032" y="1112134"/>
          <a:ext cx="7493867" cy="35410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051578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r>
              <a:rPr lang="fr-FR" dirty="0" smtClean="0"/>
              <a:t>investissement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0579-48C8-48C2-BAF2-C39A33B9F73B}" type="slidenum">
              <a:rPr lang="fr-FR" smtClean="0"/>
              <a:t>31</a:t>
            </a:fld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2520039" y="1628800"/>
            <a:ext cx="5788124" cy="3579849"/>
          </a:xfrm>
        </p:spPr>
        <p:txBody>
          <a:bodyPr>
            <a:normAutofit/>
          </a:bodyPr>
          <a:lstStyle/>
          <a:p>
            <a:r>
              <a:rPr lang="fr-FR" sz="2400" b="0" dirty="0" smtClean="0"/>
              <a:t>DEPENSES</a:t>
            </a:r>
            <a:endParaRPr lang="fr-FR" sz="2400" b="0" dirty="0"/>
          </a:p>
        </p:txBody>
      </p:sp>
      <p:sp>
        <p:nvSpPr>
          <p:cNvPr id="5" name="Flèche droite 4"/>
          <p:cNvSpPr/>
          <p:nvPr/>
        </p:nvSpPr>
        <p:spPr>
          <a:xfrm>
            <a:off x="1619672" y="1772816"/>
            <a:ext cx="648072" cy="216024"/>
          </a:xfrm>
          <a:prstGeom prst="rightArrow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b="1">
              <a:solidFill>
                <a:schemeClr val="accent6">
                  <a:lumMod val="90000"/>
                  <a:lumOff val="1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3188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r>
              <a:rPr lang="fr-FR" dirty="0" smtClean="0"/>
              <a:t>investissement </a:t>
            </a:r>
            <a:r>
              <a:rPr lang="fr-FR" sz="2000" dirty="0" smtClean="0"/>
              <a:t>dépenses d’équipement</a:t>
            </a:r>
            <a:endParaRPr lang="fr-FR" sz="20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0579-48C8-48C2-BAF2-C39A33B9F73B}" type="slidenum">
              <a:rPr lang="fr-FR" smtClean="0"/>
              <a:t>32</a:t>
            </a:fld>
            <a:endParaRPr lang="fr-FR" dirty="0"/>
          </a:p>
        </p:txBody>
      </p:sp>
      <p:graphicFrame>
        <p:nvGraphicFramePr>
          <p:cNvPr id="5" name="Espace réservé du contenu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13305199"/>
              </p:ext>
            </p:extLst>
          </p:nvPr>
        </p:nvGraphicFramePr>
        <p:xfrm>
          <a:off x="822325" y="1484784"/>
          <a:ext cx="7521575" cy="25454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15310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r>
              <a:rPr lang="fr-FR" dirty="0"/>
              <a:t>investissement </a:t>
            </a:r>
            <a:r>
              <a:rPr lang="fr-FR" sz="2000" dirty="0"/>
              <a:t>dépenses d’équipement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0579-48C8-48C2-BAF2-C39A33B9F73B}" type="slidenum">
              <a:rPr lang="fr-FR" smtClean="0"/>
              <a:t>33</a:t>
            </a:fld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graphicFrame>
        <p:nvGraphicFramePr>
          <p:cNvPr id="7" name="Graphique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3694981"/>
              </p:ext>
            </p:extLst>
          </p:nvPr>
        </p:nvGraphicFramePr>
        <p:xfrm>
          <a:off x="822960" y="1100628"/>
          <a:ext cx="7520940" cy="35798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10927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Espace réservé du contenu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29791548"/>
              </p:ext>
            </p:extLst>
          </p:nvPr>
        </p:nvGraphicFramePr>
        <p:xfrm>
          <a:off x="251520" y="30306"/>
          <a:ext cx="8077510" cy="67830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81237">
                  <a:extLst>
                    <a:ext uri="{9D8B030D-6E8A-4147-A177-3AD203B41FA5}">
                      <a16:colId xmlns:a16="http://schemas.microsoft.com/office/drawing/2014/main" val="839127635"/>
                    </a:ext>
                  </a:extLst>
                </a:gridCol>
                <a:gridCol w="4472462">
                  <a:extLst>
                    <a:ext uri="{9D8B030D-6E8A-4147-A177-3AD203B41FA5}">
                      <a16:colId xmlns:a16="http://schemas.microsoft.com/office/drawing/2014/main" val="1666100832"/>
                    </a:ext>
                  </a:extLst>
                </a:gridCol>
                <a:gridCol w="2723811">
                  <a:extLst>
                    <a:ext uri="{9D8B030D-6E8A-4147-A177-3AD203B41FA5}">
                      <a16:colId xmlns:a16="http://schemas.microsoft.com/office/drawing/2014/main" val="3506438786"/>
                    </a:ext>
                  </a:extLst>
                </a:gridCol>
              </a:tblGrid>
              <a:tr h="21524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n° d'opération</a:t>
                      </a:r>
                      <a:endParaRPr lang="fr-F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26" marR="4242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libellé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26" marR="4242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réalisé + reports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26" marR="42426" marT="0" marB="0" anchor="b"/>
                </a:tc>
                <a:extLst>
                  <a:ext uri="{0D108BD9-81ED-4DB2-BD59-A6C34878D82A}">
                    <a16:rowId xmlns:a16="http://schemas.microsoft.com/office/drawing/2014/main" val="867925382"/>
                  </a:ext>
                </a:extLst>
              </a:tr>
              <a:tr h="2690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201502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26" marR="424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GS Toulouse Lautrec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26" marR="4242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</a:rPr>
                        <a:t>48 741,24</a:t>
                      </a:r>
                      <a:endParaRPr lang="fr-F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26" marR="42426" marT="0" marB="0" anchor="b"/>
                </a:tc>
                <a:extLst>
                  <a:ext uri="{0D108BD9-81ED-4DB2-BD59-A6C34878D82A}">
                    <a16:rowId xmlns:a16="http://schemas.microsoft.com/office/drawing/2014/main" val="4118574053"/>
                  </a:ext>
                </a:extLst>
              </a:tr>
              <a:tr h="2690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201601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26" marR="424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centre ville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26" marR="4242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</a:rPr>
                        <a:t>2 299 149,45</a:t>
                      </a:r>
                      <a:endParaRPr lang="fr-F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26" marR="42426" marT="0" marB="0" anchor="b"/>
                </a:tc>
                <a:extLst>
                  <a:ext uri="{0D108BD9-81ED-4DB2-BD59-A6C34878D82A}">
                    <a16:rowId xmlns:a16="http://schemas.microsoft.com/office/drawing/2014/main" val="4257111098"/>
                  </a:ext>
                </a:extLst>
              </a:tr>
              <a:tr h="2690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201602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26" marR="424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GS Pont de bois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26" marR="4242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</a:rPr>
                        <a:t>5 103 244,09</a:t>
                      </a:r>
                      <a:endParaRPr lang="fr-F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26" marR="42426" marT="0" marB="0" anchor="b"/>
                </a:tc>
                <a:extLst>
                  <a:ext uri="{0D108BD9-81ED-4DB2-BD59-A6C34878D82A}">
                    <a16:rowId xmlns:a16="http://schemas.microsoft.com/office/drawing/2014/main" val="840292939"/>
                  </a:ext>
                </a:extLst>
              </a:tr>
              <a:tr h="2690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201603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26" marR="424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GS Nord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26" marR="4242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</a:rPr>
                        <a:t>7 449 749,36</a:t>
                      </a:r>
                      <a:endParaRPr lang="fr-F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26" marR="42426" marT="0" marB="0" anchor="b"/>
                </a:tc>
                <a:extLst>
                  <a:ext uri="{0D108BD9-81ED-4DB2-BD59-A6C34878D82A}">
                    <a16:rowId xmlns:a16="http://schemas.microsoft.com/office/drawing/2014/main" val="971392291"/>
                  </a:ext>
                </a:extLst>
              </a:tr>
              <a:tr h="2690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201604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26" marR="424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stade Théry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26" marR="4242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</a:rPr>
                        <a:t>64 520,98</a:t>
                      </a:r>
                      <a:endParaRPr lang="fr-F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26" marR="42426" marT="0" marB="0" anchor="b"/>
                </a:tc>
                <a:extLst>
                  <a:ext uri="{0D108BD9-81ED-4DB2-BD59-A6C34878D82A}">
                    <a16:rowId xmlns:a16="http://schemas.microsoft.com/office/drawing/2014/main" val="3106327670"/>
                  </a:ext>
                </a:extLst>
              </a:tr>
              <a:tr h="2690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201605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26" marR="424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stade </a:t>
                      </a:r>
                      <a:r>
                        <a:rPr lang="fr-FR" sz="1800" dirty="0" err="1">
                          <a:effectLst/>
                        </a:rPr>
                        <a:t>Beaucamp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26" marR="4242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</a:rPr>
                        <a:t>167 363,67</a:t>
                      </a:r>
                      <a:endParaRPr lang="fr-F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26" marR="42426" marT="0" marB="0" anchor="b"/>
                </a:tc>
                <a:extLst>
                  <a:ext uri="{0D108BD9-81ED-4DB2-BD59-A6C34878D82A}">
                    <a16:rowId xmlns:a16="http://schemas.microsoft.com/office/drawing/2014/main" val="2440204554"/>
                  </a:ext>
                </a:extLst>
              </a:tr>
              <a:tr h="2690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201606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26" marR="424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quartier du Pont de bois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26" marR="4242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</a:rPr>
                        <a:t>1 730 530,63</a:t>
                      </a:r>
                      <a:endParaRPr lang="fr-F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26" marR="42426" marT="0" marB="0" anchor="b"/>
                </a:tc>
                <a:extLst>
                  <a:ext uri="{0D108BD9-81ED-4DB2-BD59-A6C34878D82A}">
                    <a16:rowId xmlns:a16="http://schemas.microsoft.com/office/drawing/2014/main" val="3180610644"/>
                  </a:ext>
                </a:extLst>
              </a:tr>
              <a:tr h="2690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201607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26" marR="424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quartier d'</a:t>
                      </a:r>
                      <a:r>
                        <a:rPr lang="fr-FR" sz="1800" dirty="0" err="1">
                          <a:effectLst/>
                        </a:rPr>
                        <a:t>Annappes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26" marR="4242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</a:rPr>
                        <a:t>102 584,55</a:t>
                      </a:r>
                      <a:endParaRPr lang="fr-F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26" marR="42426" marT="0" marB="0" anchor="b"/>
                </a:tc>
                <a:extLst>
                  <a:ext uri="{0D108BD9-81ED-4DB2-BD59-A6C34878D82A}">
                    <a16:rowId xmlns:a16="http://schemas.microsoft.com/office/drawing/2014/main" val="2801503295"/>
                  </a:ext>
                </a:extLst>
              </a:tr>
              <a:tr h="2690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201610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26" marR="424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</a:rPr>
                        <a:t>vidéoprotection</a:t>
                      </a:r>
                      <a:endParaRPr lang="fr-F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26" marR="4242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</a:rPr>
                        <a:t>1 336 092,27</a:t>
                      </a:r>
                      <a:endParaRPr lang="fr-F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26" marR="42426" marT="0" marB="0" anchor="b"/>
                </a:tc>
                <a:extLst>
                  <a:ext uri="{0D108BD9-81ED-4DB2-BD59-A6C34878D82A}">
                    <a16:rowId xmlns:a16="http://schemas.microsoft.com/office/drawing/2014/main" val="1837080206"/>
                  </a:ext>
                </a:extLst>
              </a:tr>
              <a:tr h="2690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201611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26" marR="424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</a:rPr>
                        <a:t>église d'Ascq</a:t>
                      </a:r>
                      <a:endParaRPr lang="fr-F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26" marR="4242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27 603,24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26" marR="42426" marT="0" marB="0" anchor="b"/>
                </a:tc>
                <a:extLst>
                  <a:ext uri="{0D108BD9-81ED-4DB2-BD59-A6C34878D82A}">
                    <a16:rowId xmlns:a16="http://schemas.microsoft.com/office/drawing/2014/main" val="1347354401"/>
                  </a:ext>
                </a:extLst>
              </a:tr>
              <a:tr h="2690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201612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26" marR="424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</a:rPr>
                        <a:t>église du Bourg</a:t>
                      </a:r>
                      <a:endParaRPr lang="fr-F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26" marR="4242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1 129 000,00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26" marR="42426" marT="0" marB="0" anchor="b"/>
                </a:tc>
                <a:extLst>
                  <a:ext uri="{0D108BD9-81ED-4DB2-BD59-A6C34878D82A}">
                    <a16:rowId xmlns:a16="http://schemas.microsoft.com/office/drawing/2014/main" val="1296822897"/>
                  </a:ext>
                </a:extLst>
              </a:tr>
              <a:tr h="2690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201614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26" marR="424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</a:rPr>
                        <a:t>piscines</a:t>
                      </a:r>
                      <a:endParaRPr lang="fr-F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26" marR="4242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41 188,36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26" marR="42426" marT="0" marB="0" anchor="b"/>
                </a:tc>
                <a:extLst>
                  <a:ext uri="{0D108BD9-81ED-4DB2-BD59-A6C34878D82A}">
                    <a16:rowId xmlns:a16="http://schemas.microsoft.com/office/drawing/2014/main" val="1825288737"/>
                  </a:ext>
                </a:extLst>
              </a:tr>
              <a:tr h="2690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201701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26" marR="424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</a:rPr>
                        <a:t>astropole du Héron</a:t>
                      </a:r>
                      <a:endParaRPr lang="fr-F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26" marR="4242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113 581,80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26" marR="42426" marT="0" marB="0" anchor="b"/>
                </a:tc>
                <a:extLst>
                  <a:ext uri="{0D108BD9-81ED-4DB2-BD59-A6C34878D82A}">
                    <a16:rowId xmlns:a16="http://schemas.microsoft.com/office/drawing/2014/main" val="4078696959"/>
                  </a:ext>
                </a:extLst>
              </a:tr>
              <a:tr h="2690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201703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26" marR="424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</a:rPr>
                        <a:t>palacium</a:t>
                      </a:r>
                      <a:endParaRPr lang="fr-F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26" marR="4242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2 187 699,51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26" marR="42426" marT="0" marB="0" anchor="b"/>
                </a:tc>
                <a:extLst>
                  <a:ext uri="{0D108BD9-81ED-4DB2-BD59-A6C34878D82A}">
                    <a16:rowId xmlns:a16="http://schemas.microsoft.com/office/drawing/2014/main" val="4210108782"/>
                  </a:ext>
                </a:extLst>
              </a:tr>
              <a:tr h="2690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201801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26" marR="424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</a:rPr>
                        <a:t>plan numérique écoles</a:t>
                      </a:r>
                      <a:endParaRPr lang="fr-F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26" marR="4242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185 357,68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26" marR="42426" marT="0" marB="0" anchor="b"/>
                </a:tc>
                <a:extLst>
                  <a:ext uri="{0D108BD9-81ED-4DB2-BD59-A6C34878D82A}">
                    <a16:rowId xmlns:a16="http://schemas.microsoft.com/office/drawing/2014/main" val="3202453282"/>
                  </a:ext>
                </a:extLst>
              </a:tr>
              <a:tr h="2690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201802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26" marR="424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</a:rPr>
                        <a:t>opérations immobilières</a:t>
                      </a:r>
                      <a:endParaRPr lang="fr-F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26" marR="4242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75 603,00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26" marR="42426" marT="0" marB="0" anchor="b"/>
                </a:tc>
                <a:extLst>
                  <a:ext uri="{0D108BD9-81ED-4DB2-BD59-A6C34878D82A}">
                    <a16:rowId xmlns:a16="http://schemas.microsoft.com/office/drawing/2014/main" val="833108168"/>
                  </a:ext>
                </a:extLst>
              </a:tr>
              <a:tr h="2690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201901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26" marR="424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</a:rPr>
                        <a:t>Rose des vents</a:t>
                      </a:r>
                      <a:endParaRPr lang="fr-F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26" marR="4242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1 667 006,85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26" marR="42426" marT="0" marB="0" anchor="b"/>
                </a:tc>
                <a:extLst>
                  <a:ext uri="{0D108BD9-81ED-4DB2-BD59-A6C34878D82A}">
                    <a16:rowId xmlns:a16="http://schemas.microsoft.com/office/drawing/2014/main" val="2373376348"/>
                  </a:ext>
                </a:extLst>
              </a:tr>
              <a:tr h="2690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201903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26" marR="424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</a:rPr>
                        <a:t>Saint-Sauveur</a:t>
                      </a:r>
                      <a:endParaRPr lang="fr-F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26" marR="4242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475 958,15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26" marR="42426" marT="0" marB="0" anchor="b"/>
                </a:tc>
                <a:extLst>
                  <a:ext uri="{0D108BD9-81ED-4DB2-BD59-A6C34878D82A}">
                    <a16:rowId xmlns:a16="http://schemas.microsoft.com/office/drawing/2014/main" val="851289023"/>
                  </a:ext>
                </a:extLst>
              </a:tr>
              <a:tr h="2690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202001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26" marR="424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</a:rPr>
                        <a:t>Motte féodale</a:t>
                      </a:r>
                      <a:endParaRPr lang="fr-F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26" marR="4242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26 124,60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26" marR="42426" marT="0" marB="0" anchor="b"/>
                </a:tc>
                <a:extLst>
                  <a:ext uri="{0D108BD9-81ED-4DB2-BD59-A6C34878D82A}">
                    <a16:rowId xmlns:a16="http://schemas.microsoft.com/office/drawing/2014/main" val="2545856068"/>
                  </a:ext>
                </a:extLst>
              </a:tr>
              <a:tr h="2690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202002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26" marR="424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</a:rPr>
                        <a:t>GS P. et M. Curie</a:t>
                      </a:r>
                      <a:endParaRPr lang="fr-F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26" marR="4242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309 619,70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26" marR="42426" marT="0" marB="0" anchor="b"/>
                </a:tc>
                <a:extLst>
                  <a:ext uri="{0D108BD9-81ED-4DB2-BD59-A6C34878D82A}">
                    <a16:rowId xmlns:a16="http://schemas.microsoft.com/office/drawing/2014/main" val="1042213936"/>
                  </a:ext>
                </a:extLst>
              </a:tr>
              <a:tr h="2690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202101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26" marR="424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</a:rPr>
                        <a:t>transition énergétique</a:t>
                      </a:r>
                      <a:endParaRPr lang="fr-F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26" marR="4242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85 329,46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26" marR="42426" marT="0" marB="0" anchor="b"/>
                </a:tc>
                <a:extLst>
                  <a:ext uri="{0D108BD9-81ED-4DB2-BD59-A6C34878D82A}">
                    <a16:rowId xmlns:a16="http://schemas.microsoft.com/office/drawing/2014/main" val="3949136395"/>
                  </a:ext>
                </a:extLst>
              </a:tr>
              <a:tr h="2554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Total général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26" marR="424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</a:rPr>
                        <a:t> </a:t>
                      </a:r>
                      <a:endParaRPr lang="fr-F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26" marR="4242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24 626 048,59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26" marR="42426" marT="0" marB="0" anchor="b"/>
                </a:tc>
                <a:extLst>
                  <a:ext uri="{0D108BD9-81ED-4DB2-BD59-A6C34878D82A}">
                    <a16:rowId xmlns:a16="http://schemas.microsoft.com/office/drawing/2014/main" val="3502086806"/>
                  </a:ext>
                </a:extLst>
              </a:tr>
            </a:tbl>
          </a:graphicData>
        </a:graphic>
      </p:graphicFrame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0579-48C8-48C2-BAF2-C39A33B9F73B}" type="slidenum">
              <a:rPr lang="fr-FR" smtClean="0"/>
              <a:t>34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20246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r>
              <a:rPr lang="fr-FR" dirty="0" smtClean="0"/>
              <a:t>Bilan de la Section de fonctionnement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0579-48C8-48C2-BAF2-C39A33B9F73B}" type="slidenum">
              <a:rPr lang="fr-FR" smtClean="0"/>
              <a:t>35</a:t>
            </a:fld>
            <a:endParaRPr lang="fr-FR" dirty="0"/>
          </a:p>
        </p:txBody>
      </p:sp>
      <p:graphicFrame>
        <p:nvGraphicFramePr>
          <p:cNvPr id="5" name="Espace réservé du contenu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54377564"/>
              </p:ext>
            </p:extLst>
          </p:nvPr>
        </p:nvGraphicFramePr>
        <p:xfrm>
          <a:off x="822960" y="1124744"/>
          <a:ext cx="7637472" cy="4186200"/>
        </p:xfrm>
        <a:graphic>
          <a:graphicData uri="http://schemas.openxmlformats.org/drawingml/2006/table">
            <a:tbl>
              <a:tblPr firstRow="1" firstCol="1" bandRow="1"/>
              <a:tblGrid>
                <a:gridCol w="1372776">
                  <a:extLst>
                    <a:ext uri="{9D8B030D-6E8A-4147-A177-3AD203B41FA5}">
                      <a16:colId xmlns:a16="http://schemas.microsoft.com/office/drawing/2014/main" val="3634296001"/>
                    </a:ext>
                  </a:extLst>
                </a:gridCol>
                <a:gridCol w="2043278">
                  <a:extLst>
                    <a:ext uri="{9D8B030D-6E8A-4147-A177-3AD203B41FA5}">
                      <a16:colId xmlns:a16="http://schemas.microsoft.com/office/drawing/2014/main" val="1500355415"/>
                    </a:ext>
                  </a:extLst>
                </a:gridCol>
                <a:gridCol w="1252419">
                  <a:extLst>
                    <a:ext uri="{9D8B030D-6E8A-4147-A177-3AD203B41FA5}">
                      <a16:colId xmlns:a16="http://schemas.microsoft.com/office/drawing/2014/main" val="1236917991"/>
                    </a:ext>
                  </a:extLst>
                </a:gridCol>
                <a:gridCol w="1284532">
                  <a:extLst>
                    <a:ext uri="{9D8B030D-6E8A-4147-A177-3AD203B41FA5}">
                      <a16:colId xmlns:a16="http://schemas.microsoft.com/office/drawing/2014/main" val="133263477"/>
                    </a:ext>
                  </a:extLst>
                </a:gridCol>
                <a:gridCol w="1684467">
                  <a:extLst>
                    <a:ext uri="{9D8B030D-6E8A-4147-A177-3AD203B41FA5}">
                      <a16:colId xmlns:a16="http://schemas.microsoft.com/office/drawing/2014/main" val="3598124728"/>
                    </a:ext>
                  </a:extLst>
                </a:gridCol>
              </a:tblGrid>
              <a:tr h="6546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FR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FR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Réalisé 2021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Restes à réaliser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1541946"/>
                  </a:ext>
                </a:extLst>
              </a:tr>
              <a:tr h="32730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Fonctionnement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9968547"/>
                  </a:ext>
                </a:extLst>
              </a:tr>
              <a:tr h="3600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FR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Recettes de fonctionnement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102 038 841,75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FR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102 038 841,75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2849160"/>
                  </a:ext>
                </a:extLst>
              </a:tr>
              <a:tr h="65461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Dépenses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 fonctionnement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88 267 228,13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FR" sz="1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88 267 228,13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6443198"/>
                  </a:ext>
                </a:extLst>
              </a:tr>
              <a:tr h="32730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=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Résultat de l'exercice 2021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13 771 613,62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13 771 613,62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9068069"/>
                  </a:ext>
                </a:extLst>
              </a:tr>
              <a:tr h="65461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Résultats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cumulés antérieurs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15 125 145,36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15 125 145,36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1770786"/>
                  </a:ext>
                </a:extLst>
              </a:tr>
              <a:tr h="65461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Affectation en investissement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9 961 992,72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9 961 992,72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6218818"/>
                  </a:ext>
                </a:extLst>
              </a:tr>
              <a:tr h="32730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=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Résultat de clôture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18 934 766,26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18 934 766,26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14086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890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r>
              <a:rPr lang="fr-FR" dirty="0" smtClean="0"/>
              <a:t>Bilan de la Section d’investissement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0579-48C8-48C2-BAF2-C39A33B9F73B}" type="slidenum">
              <a:rPr lang="fr-FR" smtClean="0"/>
              <a:t>36</a:t>
            </a:fld>
            <a:endParaRPr lang="fr-FR" dirty="0"/>
          </a:p>
        </p:txBody>
      </p:sp>
      <p:graphicFrame>
        <p:nvGraphicFramePr>
          <p:cNvPr id="3" name="Espace réservé du contenu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0612041"/>
              </p:ext>
            </p:extLst>
          </p:nvPr>
        </p:nvGraphicFramePr>
        <p:xfrm>
          <a:off x="822960" y="980728"/>
          <a:ext cx="7565464" cy="4631361"/>
        </p:xfrm>
        <a:graphic>
          <a:graphicData uri="http://schemas.openxmlformats.org/drawingml/2006/table">
            <a:tbl>
              <a:tblPr firstRow="1" firstCol="1" bandRow="1"/>
              <a:tblGrid>
                <a:gridCol w="1302371">
                  <a:extLst>
                    <a:ext uri="{9D8B030D-6E8A-4147-A177-3AD203B41FA5}">
                      <a16:colId xmlns:a16="http://schemas.microsoft.com/office/drawing/2014/main" val="992562511"/>
                    </a:ext>
                  </a:extLst>
                </a:gridCol>
                <a:gridCol w="2216098">
                  <a:extLst>
                    <a:ext uri="{9D8B030D-6E8A-4147-A177-3AD203B41FA5}">
                      <a16:colId xmlns:a16="http://schemas.microsoft.com/office/drawing/2014/main" val="4148906734"/>
                    </a:ext>
                  </a:extLst>
                </a:gridCol>
                <a:gridCol w="1289968">
                  <a:extLst>
                    <a:ext uri="{9D8B030D-6E8A-4147-A177-3AD203B41FA5}">
                      <a16:colId xmlns:a16="http://schemas.microsoft.com/office/drawing/2014/main" val="3513744307"/>
                    </a:ext>
                  </a:extLst>
                </a:gridCol>
                <a:gridCol w="1323044">
                  <a:extLst>
                    <a:ext uri="{9D8B030D-6E8A-4147-A177-3AD203B41FA5}">
                      <a16:colId xmlns:a16="http://schemas.microsoft.com/office/drawing/2014/main" val="1634754036"/>
                    </a:ext>
                  </a:extLst>
                </a:gridCol>
                <a:gridCol w="1433983">
                  <a:extLst>
                    <a:ext uri="{9D8B030D-6E8A-4147-A177-3AD203B41FA5}">
                      <a16:colId xmlns:a16="http://schemas.microsoft.com/office/drawing/2014/main" val="3388713664"/>
                    </a:ext>
                  </a:extLst>
                </a:gridCol>
              </a:tblGrid>
              <a:tr h="5637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FR" sz="1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Réalisé 2021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Restes à réaliser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494632"/>
                  </a:ext>
                </a:extLst>
              </a:tr>
              <a:tr h="43371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Investissement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6167813"/>
                  </a:ext>
                </a:extLst>
              </a:tr>
              <a:tr h="4337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FR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Recettes d'investissement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25 455 994,39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5 587 469,29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31 043 463,68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9757865"/>
                  </a:ext>
                </a:extLst>
              </a:tr>
              <a:tr h="43371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Dépenses d'investissement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26 796 632,30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16 894 767,41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43 691 399,71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182015"/>
                  </a:ext>
                </a:extLst>
              </a:tr>
              <a:tr h="65617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=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Résultat de l’exercice 2021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- 1 340 637,91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- 11 307 298,12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- 12 647 936,03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3938852"/>
                  </a:ext>
                </a:extLst>
              </a:tr>
              <a:tr h="56379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Résultats cumulés antérieurs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2 284 652,94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2 284 652,94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7647821"/>
                  </a:ext>
                </a:extLst>
              </a:tr>
              <a:tr h="65617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=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Résultat de clôture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944 015,03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- 11 307 298,12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- 10 363 283,09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2347781"/>
                  </a:ext>
                </a:extLst>
              </a:tr>
              <a:tr h="43371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Résultat Global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7235398"/>
                  </a:ext>
                </a:extLst>
              </a:tr>
              <a:tr h="4337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FR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Résultat disponible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19 878 781,29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- 11 307 298,12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8 571 483,17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47155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4082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r>
              <a:rPr lang="fr-FR" dirty="0" smtClean="0"/>
              <a:t>dette </a:t>
            </a:r>
            <a:r>
              <a:rPr lang="fr-FR" sz="2000" dirty="0" smtClean="0"/>
              <a:t>évolution de l’encours</a:t>
            </a:r>
            <a:endParaRPr lang="fr-FR" sz="20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0579-48C8-48C2-BAF2-C39A33B9F73B}" type="slidenum">
              <a:rPr lang="fr-FR" smtClean="0"/>
              <a:t>37</a:t>
            </a:fld>
            <a:endParaRPr lang="fr-FR" dirty="0"/>
          </a:p>
        </p:txBody>
      </p:sp>
      <p:graphicFrame>
        <p:nvGraphicFramePr>
          <p:cNvPr id="5" name="Espace réservé du contenu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8449080"/>
              </p:ext>
            </p:extLst>
          </p:nvPr>
        </p:nvGraphicFramePr>
        <p:xfrm>
          <a:off x="822325" y="1100138"/>
          <a:ext cx="7521575" cy="30489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822325" y="4334818"/>
            <a:ext cx="74294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 smtClean="0"/>
              <a:t>L’encours oscille depuis 2011 entre 39,1M€ et 46,4M€ pour une moyenne de 42,9M€.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00053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r>
              <a:rPr lang="fr-FR" dirty="0" smtClean="0"/>
              <a:t>dette </a:t>
            </a:r>
            <a:r>
              <a:rPr lang="fr-FR" sz="2000" dirty="0" smtClean="0"/>
              <a:t>évolution de l’encours</a:t>
            </a:r>
            <a:endParaRPr lang="fr-FR" sz="20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0579-48C8-48C2-BAF2-C39A33B9F73B}" type="slidenum">
              <a:rPr lang="fr-FR" smtClean="0"/>
              <a:t>38</a:t>
            </a:fld>
            <a:endParaRPr lang="fr-FR" dirty="0"/>
          </a:p>
        </p:txBody>
      </p:sp>
      <p:graphicFrame>
        <p:nvGraphicFramePr>
          <p:cNvPr id="7" name="Espace réservé du contenu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351892"/>
              </p:ext>
            </p:extLst>
          </p:nvPr>
        </p:nvGraphicFramePr>
        <p:xfrm>
          <a:off x="822325" y="1100138"/>
          <a:ext cx="7521575" cy="331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ZoneTexte 2"/>
          <p:cNvSpPr txBox="1"/>
          <p:nvPr/>
        </p:nvSpPr>
        <p:spPr>
          <a:xfrm>
            <a:off x="822324" y="4654877"/>
            <a:ext cx="7521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Ce ratio reste stable et nettement sous les valeurs nationales de villes de même strate.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5523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r>
              <a:rPr lang="fr-FR" dirty="0" smtClean="0"/>
              <a:t>dette </a:t>
            </a:r>
            <a:r>
              <a:rPr lang="fr-FR" sz="2000" dirty="0" smtClean="0"/>
              <a:t>évolution de l’encours</a:t>
            </a:r>
            <a:endParaRPr lang="fr-FR" sz="20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0579-48C8-48C2-BAF2-C39A33B9F73B}" type="slidenum">
              <a:rPr lang="fr-FR" smtClean="0"/>
              <a:t>39</a:t>
            </a:fld>
            <a:endParaRPr lang="fr-FR" dirty="0"/>
          </a:p>
        </p:txBody>
      </p:sp>
      <p:graphicFrame>
        <p:nvGraphicFramePr>
          <p:cNvPr id="8" name="Graphique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4102072"/>
              </p:ext>
            </p:extLst>
          </p:nvPr>
        </p:nvGraphicFramePr>
        <p:xfrm>
          <a:off x="822325" y="1268760"/>
          <a:ext cx="7521575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3096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r>
              <a:rPr lang="fr-FR" dirty="0" smtClean="0"/>
              <a:t>Les points forts du ca 2021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0579-48C8-48C2-BAF2-C39A33B9F73B}" type="slidenum">
              <a:rPr lang="fr-FR" smtClean="0"/>
              <a:t>4</a:t>
            </a:fld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 algn="just"/>
            <a:r>
              <a:rPr lang="fr-FR" dirty="0" smtClean="0"/>
              <a:t>Une année marquée par le renforcement des effectifs municipaux</a:t>
            </a:r>
          </a:p>
          <a:p>
            <a:pPr algn="just">
              <a:buFontTx/>
              <a:buChar char="-"/>
            </a:pPr>
            <a:r>
              <a:rPr lang="fr-FR" b="0" dirty="0" smtClean="0"/>
              <a:t>Mise en place d’une brigade canine composée de 2 maîtres chiens et d’une brigade de nuit de 6 agents</a:t>
            </a:r>
          </a:p>
          <a:p>
            <a:pPr algn="just">
              <a:buFontTx/>
              <a:buChar char="-"/>
            </a:pPr>
            <a:r>
              <a:rPr lang="fr-FR" b="0" dirty="0" smtClean="0"/>
              <a:t>Renforcement des équipes de remplacement du service des affaires scolaires par la création de 9 postes </a:t>
            </a:r>
            <a:endParaRPr lang="fr-FR" b="0" dirty="0"/>
          </a:p>
          <a:p>
            <a:pPr lvl="2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325950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r>
              <a:rPr lang="fr-FR" dirty="0" smtClean="0"/>
              <a:t>conclusion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0579-48C8-48C2-BAF2-C39A33B9F73B}" type="slidenum">
              <a:rPr lang="fr-FR" smtClean="0"/>
              <a:t>40</a:t>
            </a:fld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539552" y="1100629"/>
            <a:ext cx="7520940" cy="816203"/>
          </a:xfrm>
        </p:spPr>
        <p:txBody>
          <a:bodyPr>
            <a:normAutofit/>
          </a:bodyPr>
          <a:lstStyle/>
          <a:p>
            <a:pPr marL="237744" lvl="2" indent="0" algn="just">
              <a:buNone/>
            </a:pPr>
            <a:r>
              <a:rPr lang="fr-FR" dirty="0" smtClean="0"/>
              <a:t>Un résultat comptable en progression qui doit tenir compte des éléments ponctuels (reprise de provision).</a:t>
            </a:r>
            <a:endParaRPr lang="fr-FR" dirty="0"/>
          </a:p>
          <a:p>
            <a:pPr marL="237744" lvl="2" indent="0">
              <a:buNone/>
            </a:pPr>
            <a:endParaRPr lang="fr-FR" dirty="0" smtClean="0"/>
          </a:p>
        </p:txBody>
      </p:sp>
      <p:graphicFrame>
        <p:nvGraphicFramePr>
          <p:cNvPr id="7" name="Graphique 6" descr="en millions d'€"/>
          <p:cNvGraphicFramePr/>
          <p:nvPr>
            <p:extLst/>
          </p:nvPr>
        </p:nvGraphicFramePr>
        <p:xfrm>
          <a:off x="2075815" y="2103061"/>
          <a:ext cx="5015230" cy="33227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2811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r>
              <a:rPr lang="fr-FR" dirty="0" smtClean="0"/>
              <a:t>conclusion</a:t>
            </a:r>
            <a:endParaRPr lang="fr-FR" sz="20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0579-48C8-48C2-BAF2-C39A33B9F73B}" type="slidenum">
              <a:rPr lang="fr-FR" smtClean="0"/>
              <a:t>41</a:t>
            </a:fld>
            <a:endParaRPr lang="fr-FR" dirty="0"/>
          </a:p>
        </p:txBody>
      </p:sp>
      <p:sp>
        <p:nvSpPr>
          <p:cNvPr id="5" name="Espace réservé du contenu 1"/>
          <p:cNvSpPr>
            <a:spLocks noGrp="1"/>
          </p:cNvSpPr>
          <p:nvPr>
            <p:ph idx="1"/>
          </p:nvPr>
        </p:nvSpPr>
        <p:spPr>
          <a:xfrm>
            <a:off x="822325" y="1100138"/>
            <a:ext cx="7521575" cy="2257425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endParaRPr lang="fr-FR" sz="2000" b="0" dirty="0" smtClean="0"/>
          </a:p>
          <a:p>
            <a:pPr>
              <a:buFont typeface="Courier New" panose="02070309020205020404" pitchFamily="49" charset="0"/>
              <a:buChar char="o"/>
            </a:pPr>
            <a:endParaRPr lang="fr-FR" sz="2000" b="0" dirty="0" smtClean="0"/>
          </a:p>
          <a:p>
            <a:pPr marL="457200" indent="-457200">
              <a:buFontTx/>
              <a:buChar char="-"/>
            </a:pPr>
            <a:endParaRPr lang="fr-FR" sz="2000" b="0" dirty="0"/>
          </a:p>
        </p:txBody>
      </p:sp>
      <p:sp>
        <p:nvSpPr>
          <p:cNvPr id="6" name="ZoneTexte 5"/>
          <p:cNvSpPr txBox="1"/>
          <p:nvPr/>
        </p:nvSpPr>
        <p:spPr>
          <a:xfrm>
            <a:off x="822325" y="1268760"/>
            <a:ext cx="7521575" cy="1754326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/>
              <a:t>Le résultat de clôture de la section de fonctionnement permet de couvrir le besoin de financement en investissement et de dégager un résultat disponible de </a:t>
            </a:r>
            <a:r>
              <a:rPr lang="fr-FR" dirty="0"/>
              <a:t>8 571 </a:t>
            </a:r>
            <a:r>
              <a:rPr lang="fr-FR" dirty="0" smtClean="0"/>
              <a:t>483,17€.</a:t>
            </a:r>
          </a:p>
          <a:p>
            <a:endParaRPr lang="fr-FR" dirty="0" smtClean="0"/>
          </a:p>
          <a:p>
            <a:r>
              <a:rPr lang="fr-FR" dirty="0" smtClean="0"/>
              <a:t>Ce résultat viendra en déduction de l’emprunt prévisionnel inscrit au BP 2022.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66974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22960" y="323230"/>
            <a:ext cx="7520940" cy="548640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fr-FR" dirty="0" smtClean="0"/>
              <a:t>focus</a:t>
            </a:r>
            <a:endParaRPr lang="fr-FR" sz="20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0579-48C8-48C2-BAF2-C39A33B9F73B}" type="slidenum">
              <a:rPr lang="fr-FR" smtClean="0"/>
              <a:t>42</a:t>
            </a:fld>
            <a:endParaRPr lang="fr-FR" dirty="0"/>
          </a:p>
        </p:txBody>
      </p:sp>
      <p:sp>
        <p:nvSpPr>
          <p:cNvPr id="5" name="Espace réservé du contenu 1"/>
          <p:cNvSpPr>
            <a:spLocks noGrp="1"/>
          </p:cNvSpPr>
          <p:nvPr>
            <p:ph idx="1"/>
          </p:nvPr>
        </p:nvSpPr>
        <p:spPr>
          <a:xfrm>
            <a:off x="822325" y="1100138"/>
            <a:ext cx="7521575" cy="2257425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endParaRPr lang="fr-FR" sz="2000" b="0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fr-FR" sz="2000" b="0" dirty="0" smtClean="0"/>
              <a:t>La sobriété énergétique comme enjeu de l’équilibre budgétaire</a:t>
            </a:r>
          </a:p>
          <a:p>
            <a:pPr>
              <a:buFont typeface="Courier New" panose="02070309020205020404" pitchFamily="49" charset="0"/>
              <a:buChar char="o"/>
            </a:pPr>
            <a:endParaRPr lang="fr-FR" sz="2000" b="0" dirty="0" smtClean="0"/>
          </a:p>
          <a:p>
            <a:pPr marL="457200" indent="-457200">
              <a:buFontTx/>
              <a:buChar char="-"/>
            </a:pPr>
            <a:endParaRPr lang="fr-FR" sz="2000" b="0" dirty="0"/>
          </a:p>
        </p:txBody>
      </p:sp>
    </p:spTree>
    <p:extLst>
      <p:ext uri="{BB962C8B-B14F-4D97-AF65-F5344CB8AC3E}">
        <p14:creationId xmlns:p14="http://schemas.microsoft.com/office/powerpoint/2010/main" val="3225018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22960" y="323230"/>
            <a:ext cx="7520940" cy="548640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fr-FR" dirty="0" smtClean="0"/>
              <a:t>Sobriété </a:t>
            </a:r>
            <a:r>
              <a:rPr lang="fr-FR" dirty="0"/>
              <a:t>é</a:t>
            </a:r>
            <a:r>
              <a:rPr lang="fr-FR" dirty="0" smtClean="0"/>
              <a:t>nergétique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0579-48C8-48C2-BAF2-C39A33B9F73B}" type="slidenum">
              <a:rPr lang="fr-FR" smtClean="0"/>
              <a:t>43</a:t>
            </a:fld>
            <a:endParaRPr lang="fr-FR" dirty="0"/>
          </a:p>
        </p:txBody>
      </p:sp>
      <p:sp>
        <p:nvSpPr>
          <p:cNvPr id="5" name="Espace réservé du contenu 1"/>
          <p:cNvSpPr>
            <a:spLocks noGrp="1"/>
          </p:cNvSpPr>
          <p:nvPr>
            <p:ph idx="1"/>
          </p:nvPr>
        </p:nvSpPr>
        <p:spPr>
          <a:xfrm>
            <a:off x="822325" y="1100138"/>
            <a:ext cx="7521575" cy="3913038"/>
          </a:xfrm>
        </p:spPr>
        <p:txBody>
          <a:bodyPr>
            <a:normAutofit fontScale="92500" lnSpcReduction="20000"/>
          </a:bodyPr>
          <a:lstStyle/>
          <a:p>
            <a:pPr>
              <a:buFont typeface="Courier New" panose="02070309020205020404" pitchFamily="49" charset="0"/>
              <a:buChar char="o"/>
            </a:pPr>
            <a:endParaRPr lang="fr-FR" sz="2000" b="0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fr-FR" sz="2000" b="0" dirty="0" smtClean="0"/>
              <a:t>Budget fluide en augmentation de 57%:</a:t>
            </a:r>
          </a:p>
          <a:p>
            <a:pPr lvl="4">
              <a:buFont typeface="Courier New" panose="02070309020205020404" pitchFamily="49" charset="0"/>
              <a:buChar char="o"/>
            </a:pPr>
            <a:r>
              <a:rPr lang="fr-FR" sz="2000" b="0" dirty="0" smtClean="0"/>
              <a:t>2,8 M en 2021</a:t>
            </a:r>
          </a:p>
          <a:p>
            <a:pPr lvl="4">
              <a:buFont typeface="Courier New" panose="02070309020205020404" pitchFamily="49" charset="0"/>
              <a:buChar char="o"/>
            </a:pPr>
            <a:r>
              <a:rPr lang="fr-FR" sz="2000" b="0" dirty="0" smtClean="0"/>
              <a:t>4,4 M en 2022</a:t>
            </a:r>
          </a:p>
          <a:p>
            <a:pPr lvl="4">
              <a:buFont typeface="Courier New" panose="02070309020205020404" pitchFamily="49" charset="0"/>
              <a:buChar char="o"/>
            </a:pPr>
            <a:endParaRPr lang="fr-FR" sz="200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fr-FR" sz="2000" b="0" dirty="0" smtClean="0"/>
              <a:t>Des actions déjà engagées:</a:t>
            </a:r>
          </a:p>
          <a:p>
            <a:pPr lvl="4">
              <a:buFont typeface="Courier New" panose="02070309020205020404" pitchFamily="49" charset="0"/>
              <a:buChar char="o"/>
            </a:pPr>
            <a:r>
              <a:rPr lang="fr-FR" sz="2000" dirty="0" smtClean="0"/>
              <a:t>Télégestion du chauffage dans de nombreux équipements</a:t>
            </a:r>
          </a:p>
          <a:p>
            <a:pPr lvl="4">
              <a:buFont typeface="Courier New" panose="02070309020205020404" pitchFamily="49" charset="0"/>
              <a:buChar char="o"/>
            </a:pPr>
            <a:r>
              <a:rPr lang="fr-FR" sz="2000" dirty="0" smtClean="0"/>
              <a:t>Marché de performance énergétique notifié en juin 2022</a:t>
            </a:r>
          </a:p>
          <a:p>
            <a:pPr lvl="4">
              <a:buFont typeface="Courier New" panose="02070309020205020404" pitchFamily="49" charset="0"/>
              <a:buChar char="o"/>
            </a:pPr>
            <a:endParaRPr lang="fr-FR" sz="2000" b="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fr-FR" sz="2000" dirty="0" smtClean="0"/>
              <a:t>Des mesures d’urgence:</a:t>
            </a:r>
          </a:p>
          <a:p>
            <a:pPr lvl="4">
              <a:buFont typeface="Courier New" panose="02070309020205020404" pitchFamily="49" charset="0"/>
              <a:buChar char="o"/>
            </a:pPr>
            <a:r>
              <a:rPr lang="fr-FR" sz="2000" b="0" dirty="0" smtClean="0"/>
              <a:t>Baisse de 1° des températures de chauffage en mars 2022</a:t>
            </a:r>
          </a:p>
          <a:p>
            <a:pPr lvl="4">
              <a:buFont typeface="Courier New" panose="02070309020205020404" pitchFamily="49" charset="0"/>
              <a:buChar char="o"/>
            </a:pPr>
            <a:r>
              <a:rPr lang="fr-FR" sz="2000" dirty="0" smtClean="0"/>
              <a:t>Baisse de la température des bassins dans les piscines municipales</a:t>
            </a:r>
            <a:endParaRPr lang="fr-FR" sz="2000" b="0" dirty="0" smtClean="0"/>
          </a:p>
          <a:p>
            <a:pPr marL="457200" indent="-457200">
              <a:buFontTx/>
              <a:buChar char="-"/>
            </a:pPr>
            <a:endParaRPr lang="fr-FR" sz="2000" b="0" dirty="0"/>
          </a:p>
        </p:txBody>
      </p:sp>
    </p:spTree>
    <p:extLst>
      <p:ext uri="{BB962C8B-B14F-4D97-AF65-F5344CB8AC3E}">
        <p14:creationId xmlns:p14="http://schemas.microsoft.com/office/powerpoint/2010/main" val="1884972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22960" y="323230"/>
            <a:ext cx="7520940" cy="548640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fr-FR" dirty="0" smtClean="0"/>
              <a:t>Sobriété </a:t>
            </a:r>
            <a:r>
              <a:rPr lang="fr-FR" dirty="0"/>
              <a:t>é</a:t>
            </a:r>
            <a:r>
              <a:rPr lang="fr-FR" dirty="0" smtClean="0"/>
              <a:t>nergétique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0579-48C8-48C2-BAF2-C39A33B9F73B}" type="slidenum">
              <a:rPr lang="fr-FR" smtClean="0"/>
              <a:t>44</a:t>
            </a:fld>
            <a:endParaRPr lang="fr-FR" dirty="0"/>
          </a:p>
        </p:txBody>
      </p:sp>
      <p:sp>
        <p:nvSpPr>
          <p:cNvPr id="5" name="Espace réservé du contenu 1"/>
          <p:cNvSpPr>
            <a:spLocks noGrp="1"/>
          </p:cNvSpPr>
          <p:nvPr>
            <p:ph idx="1"/>
          </p:nvPr>
        </p:nvSpPr>
        <p:spPr>
          <a:xfrm>
            <a:off x="822325" y="1100138"/>
            <a:ext cx="7521575" cy="3913038"/>
          </a:xfrm>
        </p:spPr>
        <p:txBody>
          <a:bodyPr>
            <a:normAutofit fontScale="92500" lnSpcReduction="20000"/>
          </a:bodyPr>
          <a:lstStyle/>
          <a:p>
            <a:pPr marL="685800" lvl="4" indent="0">
              <a:buNone/>
            </a:pPr>
            <a:endParaRPr lang="fr-FR" sz="2000" b="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fr-FR" sz="2000" dirty="0" smtClean="0"/>
              <a:t>Des mesures d’urgence:</a:t>
            </a:r>
          </a:p>
          <a:p>
            <a:pPr lvl="4">
              <a:buFont typeface="Courier New" panose="02070309020205020404" pitchFamily="49" charset="0"/>
              <a:buChar char="o"/>
            </a:pPr>
            <a:r>
              <a:rPr lang="fr-FR" sz="2000" b="0" dirty="0" smtClean="0"/>
              <a:t>Baisse de 1° des températures de chauffage en mars 2022</a:t>
            </a:r>
          </a:p>
          <a:p>
            <a:pPr lvl="4">
              <a:buFont typeface="Courier New" panose="02070309020205020404" pitchFamily="49" charset="0"/>
              <a:buChar char="o"/>
            </a:pPr>
            <a:r>
              <a:rPr lang="fr-FR" sz="2000" dirty="0" smtClean="0"/>
              <a:t>Baisse de la température des bassins dans les piscines municipales</a:t>
            </a:r>
          </a:p>
          <a:p>
            <a:pPr lvl="4">
              <a:buFont typeface="Courier New" panose="02070309020205020404" pitchFamily="49" charset="0"/>
              <a:buChar char="o"/>
            </a:pPr>
            <a:r>
              <a:rPr lang="fr-FR" sz="2000" b="0" dirty="0" smtClean="0"/>
              <a:t>Alternance d’ouverture des piscines sur juillet et août</a:t>
            </a:r>
          </a:p>
          <a:p>
            <a:pPr lvl="4">
              <a:buFont typeface="Courier New" panose="02070309020205020404" pitchFamily="49" charset="0"/>
              <a:buChar char="o"/>
            </a:pPr>
            <a:endParaRPr lang="fr-FR" sz="2000" b="0" dirty="0" smtClean="0"/>
          </a:p>
          <a:p>
            <a:pPr lvl="1">
              <a:buFont typeface="Courier New" panose="02070309020205020404" pitchFamily="49" charset="0"/>
              <a:buChar char="o"/>
            </a:pPr>
            <a:r>
              <a:rPr lang="fr-FR" sz="2000" dirty="0" smtClean="0"/>
              <a:t>Des mesures à venir:</a:t>
            </a:r>
          </a:p>
          <a:p>
            <a:pPr lvl="4">
              <a:buFont typeface="Courier New" panose="02070309020205020404" pitchFamily="49" charset="0"/>
              <a:buChar char="o"/>
            </a:pPr>
            <a:r>
              <a:rPr lang="fr-FR" sz="2000" b="0" dirty="0" smtClean="0"/>
              <a:t>Rationalisation des horaires de chauffage</a:t>
            </a:r>
          </a:p>
          <a:p>
            <a:pPr lvl="4">
              <a:buFont typeface="Courier New" panose="02070309020205020404" pitchFamily="49" charset="0"/>
              <a:buChar char="o"/>
            </a:pPr>
            <a:r>
              <a:rPr lang="fr-FR" sz="2000" dirty="0" smtClean="0"/>
              <a:t>Campagne d’information sur l’usage de l’énergie à partir de septembre</a:t>
            </a:r>
          </a:p>
          <a:p>
            <a:pPr lvl="4">
              <a:buFont typeface="Courier New" panose="02070309020205020404" pitchFamily="49" charset="0"/>
              <a:buChar char="o"/>
            </a:pPr>
            <a:r>
              <a:rPr lang="fr-FR" sz="2000" dirty="0" smtClean="0"/>
              <a:t>Réduction du parc de véhicules municipaux et i</a:t>
            </a:r>
            <a:r>
              <a:rPr lang="fr-FR" sz="2000" b="0" dirty="0" smtClean="0"/>
              <a:t>ntensification de l’usage en pool</a:t>
            </a:r>
          </a:p>
          <a:p>
            <a:pPr lvl="4">
              <a:buFont typeface="Courier New" panose="02070309020205020404" pitchFamily="49" charset="0"/>
              <a:buChar char="o"/>
            </a:pPr>
            <a:r>
              <a:rPr lang="fr-FR" sz="2000" dirty="0" smtClean="0"/>
              <a:t>Augmentation du parc de véhicules électriques</a:t>
            </a:r>
            <a:endParaRPr lang="fr-FR" sz="2000" b="0" dirty="0" smtClean="0"/>
          </a:p>
          <a:p>
            <a:pPr marL="457200" indent="-457200">
              <a:buFontTx/>
              <a:buChar char="-"/>
            </a:pPr>
            <a:endParaRPr lang="fr-FR" sz="2000" b="0" dirty="0"/>
          </a:p>
        </p:txBody>
      </p:sp>
    </p:spTree>
    <p:extLst>
      <p:ext uri="{BB962C8B-B14F-4D97-AF65-F5344CB8AC3E}">
        <p14:creationId xmlns:p14="http://schemas.microsoft.com/office/powerpoint/2010/main" val="2588281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22960" y="323230"/>
            <a:ext cx="7520940" cy="548640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fr-FR" dirty="0" smtClean="0"/>
              <a:t>focus</a:t>
            </a:r>
            <a:endParaRPr lang="fr-FR" sz="20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0579-48C8-48C2-BAF2-C39A33B9F73B}" type="slidenum">
              <a:rPr lang="fr-FR" smtClean="0"/>
              <a:t>45</a:t>
            </a:fld>
            <a:endParaRPr lang="fr-FR" dirty="0"/>
          </a:p>
        </p:txBody>
      </p:sp>
      <p:sp>
        <p:nvSpPr>
          <p:cNvPr id="5" name="Espace réservé du contenu 1"/>
          <p:cNvSpPr>
            <a:spLocks noGrp="1"/>
          </p:cNvSpPr>
          <p:nvPr>
            <p:ph idx="1"/>
          </p:nvPr>
        </p:nvSpPr>
        <p:spPr>
          <a:xfrm>
            <a:off x="822325" y="1100138"/>
            <a:ext cx="7521575" cy="2257425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endParaRPr lang="fr-FR" sz="2000" b="0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fr-FR" sz="2000" b="0" dirty="0"/>
              <a:t>L</a:t>
            </a:r>
            <a:r>
              <a:rPr lang="fr-FR" sz="2000" b="0" dirty="0" smtClean="0"/>
              <a:t>es aires de jeux comme lieux de mise en œuvre des politiques publiques</a:t>
            </a:r>
          </a:p>
          <a:p>
            <a:pPr>
              <a:buFont typeface="Courier New" panose="02070309020205020404" pitchFamily="49" charset="0"/>
              <a:buChar char="o"/>
            </a:pPr>
            <a:endParaRPr lang="fr-FR" sz="2000" b="0" dirty="0" smtClean="0"/>
          </a:p>
          <a:p>
            <a:pPr marL="457200" indent="-457200">
              <a:buFontTx/>
              <a:buChar char="-"/>
            </a:pPr>
            <a:endParaRPr lang="fr-FR" sz="2000" b="0" dirty="0"/>
          </a:p>
        </p:txBody>
      </p:sp>
    </p:spTree>
    <p:extLst>
      <p:ext uri="{BB962C8B-B14F-4D97-AF65-F5344CB8AC3E}">
        <p14:creationId xmlns:p14="http://schemas.microsoft.com/office/powerpoint/2010/main" val="65425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0579-48C8-48C2-BAF2-C39A33B9F73B}" type="slidenum">
              <a:rPr lang="fr-FR" smtClean="0"/>
              <a:t>46</a:t>
            </a:fld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107504" y="463013"/>
            <a:ext cx="8064896" cy="4056564"/>
          </a:xfrm>
        </p:spPr>
        <p:txBody>
          <a:bodyPr>
            <a:noAutofit/>
          </a:bodyPr>
          <a:lstStyle/>
          <a:p>
            <a:pPr marL="0" indent="0"/>
            <a:r>
              <a:rPr lang="fr-FR" dirty="0"/>
              <a:t>248 </a:t>
            </a:r>
            <a:r>
              <a:rPr lang="fr-FR" dirty="0" smtClean="0"/>
              <a:t>jeux répartis sur 78 aires de jeux réparties sur toute la Ville :</a:t>
            </a:r>
          </a:p>
          <a:p>
            <a:pPr marL="0" indent="0"/>
            <a:endParaRPr lang="fr-FR" sz="1400" dirty="0" smtClean="0"/>
          </a:p>
          <a:p>
            <a:pPr lvl="3">
              <a:buFontTx/>
              <a:buChar char="-"/>
            </a:pPr>
            <a:r>
              <a:rPr lang="fr-FR" sz="1400" dirty="0" smtClean="0"/>
              <a:t>49 aires en espaces publics</a:t>
            </a:r>
          </a:p>
          <a:p>
            <a:pPr lvl="3">
              <a:buFontTx/>
              <a:buChar char="-"/>
            </a:pPr>
            <a:r>
              <a:rPr lang="fr-FR" sz="1400" dirty="0" smtClean="0"/>
              <a:t>29 écoles et Centre d’Accueil et Loisirs équipés</a:t>
            </a:r>
          </a:p>
          <a:p>
            <a:pPr marL="466344" lvl="3" indent="0">
              <a:buNone/>
            </a:pPr>
            <a:endParaRPr lang="fr-FR" sz="1400" i="1" dirty="0"/>
          </a:p>
          <a:p>
            <a:pPr marL="466344" lvl="3" indent="0">
              <a:buNone/>
            </a:pPr>
            <a:r>
              <a:rPr lang="fr-FR" sz="1400" i="1" dirty="0" smtClean="0"/>
              <a:t>Liste et cartographie des aires de jeux publiques sur le site internet de la Ville </a:t>
            </a:r>
            <a:r>
              <a:rPr lang="fr-FR" sz="1100" dirty="0" smtClean="0">
                <a:hlinkClick r:id="rId2"/>
              </a:rPr>
              <a:t>https</a:t>
            </a:r>
            <a:r>
              <a:rPr lang="fr-FR" sz="1100" dirty="0">
                <a:hlinkClick r:id="rId2"/>
              </a:rPr>
              <a:t>://</a:t>
            </a:r>
            <a:r>
              <a:rPr lang="fr-FR" sz="1100" dirty="0" smtClean="0">
                <a:hlinkClick r:id="rId2"/>
              </a:rPr>
              <a:t>www.villeneuvedascq.fr/aires-de-jeux-O</a:t>
            </a:r>
            <a:endParaRPr lang="fr-FR" sz="1100" dirty="0" smtClean="0"/>
          </a:p>
          <a:p>
            <a:pPr marL="0" indent="0"/>
            <a:endParaRPr lang="fr-FR" sz="1400" dirty="0" smtClean="0"/>
          </a:p>
          <a:p>
            <a:pPr>
              <a:buFontTx/>
              <a:buChar char="-"/>
            </a:pPr>
            <a:r>
              <a:rPr lang="fr-FR" sz="1400" dirty="0" smtClean="0"/>
              <a:t>un budget annuel de fonctionnement d’environ 130 000 € </a:t>
            </a:r>
            <a:r>
              <a:rPr lang="fr-FR" sz="1400" b="0" dirty="0" smtClean="0"/>
              <a:t>pour les contrôles, la maintenance périodique et les réparations</a:t>
            </a:r>
          </a:p>
          <a:p>
            <a:pPr marL="0" indent="0"/>
            <a:endParaRPr lang="fr-FR" sz="1400" b="0" dirty="0" smtClean="0"/>
          </a:p>
          <a:p>
            <a:pPr>
              <a:buFontTx/>
              <a:buChar char="-"/>
            </a:pPr>
            <a:r>
              <a:rPr lang="fr-FR" sz="1400" b="0" dirty="0" smtClean="0"/>
              <a:t>Tous les ans, des rénovations complètes d’aires de jeux sont engagées dans le cadre des investissements municipaux</a:t>
            </a:r>
          </a:p>
          <a:p>
            <a:pPr marL="0" indent="0"/>
            <a:r>
              <a:rPr lang="fr-FR" sz="1400" b="0" i="1" dirty="0" smtClean="0"/>
              <a:t>(au BP 2022 : 370 000 €TTC)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656" y="3861048"/>
            <a:ext cx="3044744" cy="171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58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0579-48C8-48C2-BAF2-C39A33B9F73B}" type="slidenum">
              <a:rPr lang="fr-FR" smtClean="0"/>
              <a:t>47</a:t>
            </a:fld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i="1" dirty="0" smtClean="0"/>
              <a:t>Rénovation des aires de jeux municipales</a:t>
            </a:r>
            <a:endParaRPr lang="fr-FR" b="1" i="1" dirty="0"/>
          </a:p>
        </p:txBody>
      </p:sp>
      <p:sp>
        <p:nvSpPr>
          <p:cNvPr id="7" name="ZoneTexte 6"/>
          <p:cNvSpPr txBox="1"/>
          <p:nvPr/>
        </p:nvSpPr>
        <p:spPr>
          <a:xfrm>
            <a:off x="683568" y="1916832"/>
            <a:ext cx="76603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Les aires de jeux sont rénovées pour répondre à différents objectifs :</a:t>
            </a:r>
          </a:p>
          <a:p>
            <a:endParaRPr lang="fr-FR" sz="1400" dirty="0" smtClean="0"/>
          </a:p>
          <a:p>
            <a:pPr marL="285750" indent="-285750">
              <a:buFontTx/>
              <a:buChar char="-"/>
            </a:pPr>
            <a:r>
              <a:rPr lang="fr-FR" sz="1400" dirty="0" smtClean="0"/>
              <a:t>Offrir un </a:t>
            </a:r>
            <a:r>
              <a:rPr lang="fr-FR" sz="1400" b="1" dirty="0" smtClean="0"/>
              <a:t>service public </a:t>
            </a:r>
            <a:r>
              <a:rPr lang="fr-FR" sz="1400" dirty="0" smtClean="0"/>
              <a:t>de qualité aux Villeneuvois</a:t>
            </a:r>
          </a:p>
          <a:p>
            <a:endParaRPr lang="fr-FR" sz="1400" dirty="0" smtClean="0"/>
          </a:p>
          <a:p>
            <a:pPr marL="285750" indent="-285750">
              <a:buFontTx/>
              <a:buChar char="-"/>
            </a:pPr>
            <a:r>
              <a:rPr lang="fr-FR" sz="1400" dirty="0" smtClean="0"/>
              <a:t>Assurer la </a:t>
            </a:r>
            <a:r>
              <a:rPr lang="fr-FR" sz="1400" b="1" dirty="0" smtClean="0"/>
              <a:t>sécurité</a:t>
            </a:r>
            <a:r>
              <a:rPr lang="fr-FR" sz="1400" dirty="0" smtClean="0"/>
              <a:t> des utilisateurs</a:t>
            </a:r>
          </a:p>
          <a:p>
            <a:endParaRPr lang="fr-FR" sz="1400" dirty="0" smtClean="0"/>
          </a:p>
          <a:p>
            <a:pPr marL="285750" indent="-285750">
              <a:buFontTx/>
              <a:buChar char="-"/>
            </a:pPr>
            <a:r>
              <a:rPr lang="fr-FR" sz="1400" dirty="0" smtClean="0"/>
              <a:t>Créer ou renforcer le lien </a:t>
            </a:r>
            <a:r>
              <a:rPr lang="fr-FR" sz="1400" b="1" dirty="0" smtClean="0"/>
              <a:t>social</a:t>
            </a:r>
          </a:p>
          <a:p>
            <a:pPr marL="285750" indent="-285750">
              <a:buFontTx/>
              <a:buChar char="-"/>
            </a:pPr>
            <a:endParaRPr lang="fr-FR" sz="14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594" y="2924944"/>
            <a:ext cx="4531996" cy="2549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064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0579-48C8-48C2-BAF2-C39A33B9F73B}" type="slidenum">
              <a:rPr lang="fr-FR" smtClean="0"/>
              <a:t>48</a:t>
            </a:fld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107504" y="548680"/>
            <a:ext cx="4752528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U</a:t>
            </a:r>
            <a:r>
              <a:rPr lang="fr-FR" b="1" dirty="0" smtClean="0"/>
              <a:t>n service public villeneuvois</a:t>
            </a:r>
          </a:p>
          <a:p>
            <a:endParaRPr lang="fr-FR" sz="1400" dirty="0" smtClean="0"/>
          </a:p>
          <a:p>
            <a:endParaRPr lang="fr-FR" sz="1400" dirty="0" smtClean="0"/>
          </a:p>
          <a:p>
            <a:r>
              <a:rPr lang="fr-FR" sz="1400" dirty="0" smtClean="0"/>
              <a:t>Des aires de jeux attractives…</a:t>
            </a:r>
          </a:p>
          <a:p>
            <a:pPr marL="285750" indent="-285750">
              <a:buFontTx/>
              <a:buChar char="-"/>
            </a:pPr>
            <a:endParaRPr lang="fr-FR" sz="1400" dirty="0" smtClean="0"/>
          </a:p>
          <a:p>
            <a:pPr marL="285750" indent="-285750">
              <a:buFontTx/>
              <a:buChar char="-"/>
            </a:pPr>
            <a:r>
              <a:rPr lang="fr-FR" sz="1400" dirty="0"/>
              <a:t>r</a:t>
            </a:r>
            <a:r>
              <a:rPr lang="fr-FR" sz="1400" dirty="0" smtClean="0"/>
              <a:t>éparties </a:t>
            </a:r>
            <a:r>
              <a:rPr lang="fr-FR" sz="1400" b="1" dirty="0" smtClean="0"/>
              <a:t>sur toute la ville</a:t>
            </a:r>
          </a:p>
          <a:p>
            <a:endParaRPr lang="fr-FR" sz="1400" dirty="0" smtClean="0"/>
          </a:p>
          <a:p>
            <a:pPr marL="285750" indent="-285750">
              <a:buFontTx/>
              <a:buChar char="-"/>
            </a:pPr>
            <a:r>
              <a:rPr lang="fr-FR" sz="1400" dirty="0"/>
              <a:t>o</a:t>
            </a:r>
            <a:r>
              <a:rPr lang="fr-FR" sz="1400" dirty="0" smtClean="0"/>
              <a:t>ffrant des </a:t>
            </a:r>
            <a:r>
              <a:rPr lang="fr-FR" sz="1400" b="1" dirty="0" smtClean="0"/>
              <a:t>activités ludiques diversifiées </a:t>
            </a:r>
            <a:r>
              <a:rPr lang="fr-FR" sz="1400" dirty="0" smtClean="0"/>
              <a:t>et complémentaires</a:t>
            </a:r>
          </a:p>
          <a:p>
            <a:pPr marL="285750" indent="-285750">
              <a:buFontTx/>
              <a:buChar char="-"/>
            </a:pPr>
            <a:endParaRPr lang="fr-FR" sz="1400" dirty="0" smtClean="0"/>
          </a:p>
          <a:p>
            <a:pPr marL="285750" indent="-285750">
              <a:buFontTx/>
              <a:buChar char="-"/>
            </a:pPr>
            <a:r>
              <a:rPr lang="fr-FR" sz="1400" dirty="0"/>
              <a:t>d</a:t>
            </a:r>
            <a:r>
              <a:rPr lang="fr-FR" sz="1400" dirty="0" smtClean="0"/>
              <a:t>es </a:t>
            </a:r>
            <a:r>
              <a:rPr lang="fr-FR" sz="1400" b="1" dirty="0" smtClean="0"/>
              <a:t>tranche d’âges élargies</a:t>
            </a:r>
          </a:p>
          <a:p>
            <a:endParaRPr lang="fr-FR" sz="1400" dirty="0" smtClean="0"/>
          </a:p>
          <a:p>
            <a:pPr marL="285750" indent="-285750">
              <a:buFontTx/>
              <a:buChar char="-"/>
            </a:pPr>
            <a:r>
              <a:rPr lang="fr-FR" sz="1400" dirty="0" smtClean="0"/>
              <a:t>des lieux conviviaux, familiaux dans un </a:t>
            </a:r>
            <a:r>
              <a:rPr lang="fr-FR" sz="1400" b="1" dirty="0" smtClean="0"/>
              <a:t>cadre paysager agréable et préservé</a:t>
            </a:r>
          </a:p>
          <a:p>
            <a:endParaRPr lang="fr-FR" sz="1400" dirty="0" smtClean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689300"/>
            <a:ext cx="3090040" cy="231753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0756" y="3501008"/>
            <a:ext cx="4917580" cy="1974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57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0579-48C8-48C2-BAF2-C39A33B9F73B}" type="slidenum">
              <a:rPr lang="fr-FR" smtClean="0"/>
              <a:t>49</a:t>
            </a:fld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467545" y="260648"/>
            <a:ext cx="5616624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Des aires de jeux… en toute sécurité</a:t>
            </a:r>
          </a:p>
          <a:p>
            <a:endParaRPr lang="fr-FR" sz="1600" dirty="0" smtClean="0"/>
          </a:p>
          <a:p>
            <a:r>
              <a:rPr lang="fr-FR" sz="1600" dirty="0" smtClean="0"/>
              <a:t>Pour la sécurité des utilisateurs :</a:t>
            </a:r>
          </a:p>
          <a:p>
            <a:endParaRPr lang="fr-FR" sz="1600" dirty="0"/>
          </a:p>
          <a:p>
            <a:pPr marL="285750" indent="-285750">
              <a:buFontTx/>
              <a:buChar char="-"/>
            </a:pPr>
            <a:r>
              <a:rPr lang="fr-FR" sz="1600" dirty="0" smtClean="0"/>
              <a:t>Des aires de jeux </a:t>
            </a:r>
            <a:r>
              <a:rPr lang="fr-FR" sz="1600" b="1" dirty="0" smtClean="0"/>
              <a:t>contrôlées</a:t>
            </a:r>
            <a:r>
              <a:rPr lang="fr-FR" sz="1600" dirty="0" smtClean="0"/>
              <a:t> régulièrement par les agents municipaux</a:t>
            </a:r>
          </a:p>
          <a:p>
            <a:endParaRPr lang="fr-FR" sz="1600" dirty="0" smtClean="0"/>
          </a:p>
          <a:p>
            <a:pPr marL="285750" indent="-285750">
              <a:buFontTx/>
              <a:buChar char="-"/>
            </a:pPr>
            <a:r>
              <a:rPr lang="fr-FR" sz="1600" dirty="0" smtClean="0"/>
              <a:t>Une maintenance périodique régulière et des tests de </a:t>
            </a:r>
            <a:r>
              <a:rPr lang="fr-FR" sz="1600" b="1" dirty="0" smtClean="0"/>
              <a:t>conformité</a:t>
            </a:r>
            <a:r>
              <a:rPr lang="fr-FR" sz="1600" dirty="0" smtClean="0"/>
              <a:t> annuels pour garantir le respect de la réglementation</a:t>
            </a:r>
          </a:p>
          <a:p>
            <a:pPr marL="285750" indent="-285750">
              <a:buFontTx/>
              <a:buChar char="-"/>
            </a:pPr>
            <a:endParaRPr lang="fr-FR" sz="1600" dirty="0"/>
          </a:p>
          <a:p>
            <a:pPr marL="285750" indent="-285750">
              <a:buFontTx/>
              <a:buChar char="-"/>
            </a:pPr>
            <a:r>
              <a:rPr lang="fr-FR" sz="1600" dirty="0" smtClean="0"/>
              <a:t>Des </a:t>
            </a:r>
            <a:r>
              <a:rPr lang="fr-FR" sz="1600" b="1" dirty="0" smtClean="0"/>
              <a:t>actions curatives </a:t>
            </a:r>
            <a:r>
              <a:rPr lang="fr-FR" sz="1600" dirty="0" smtClean="0"/>
              <a:t>pour réparer si besoin les jeux ou les sols amortissants</a:t>
            </a:r>
          </a:p>
          <a:p>
            <a:endParaRPr lang="fr-FR" sz="1600" dirty="0" smtClean="0"/>
          </a:p>
          <a:p>
            <a:r>
              <a:rPr lang="fr-FR" sz="1600" i="1" dirty="0" smtClean="0"/>
              <a:t>Mais aussi …</a:t>
            </a:r>
          </a:p>
          <a:p>
            <a:endParaRPr lang="fr-FR" sz="1400" dirty="0" smtClean="0"/>
          </a:p>
          <a:p>
            <a:r>
              <a:rPr lang="fr-FR" sz="1600" i="1" dirty="0" smtClean="0"/>
              <a:t>Si nécessaire, installation de </a:t>
            </a:r>
            <a:r>
              <a:rPr lang="fr-FR" sz="1600" b="1" i="1" dirty="0" smtClean="0"/>
              <a:t>vidéoprotection</a:t>
            </a:r>
            <a:r>
              <a:rPr lang="fr-FR" sz="1600" i="1" dirty="0" smtClean="0"/>
              <a:t> à proximité des espaces de jeux pour lutter contre les dégradations </a:t>
            </a:r>
          </a:p>
          <a:p>
            <a:pPr marL="285750" indent="-285750">
              <a:buFontTx/>
              <a:buChar char="-"/>
            </a:pPr>
            <a:endParaRPr lang="fr-FR" sz="1600" dirty="0" smtClean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0441" y="3501008"/>
            <a:ext cx="1848517" cy="140517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184" y="1844824"/>
            <a:ext cx="2390774" cy="132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88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r>
              <a:rPr lang="fr-FR" dirty="0" smtClean="0"/>
              <a:t>Les points forts du ca 2021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0579-48C8-48C2-BAF2-C39A33B9F73B}" type="slidenum">
              <a:rPr lang="fr-FR" smtClean="0"/>
              <a:t>5</a:t>
            </a:fld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fr-FR" dirty="0" smtClean="0"/>
              <a:t>Des recettes de fonctionnement portées par l’évolution physique des bases fiscales : </a:t>
            </a:r>
          </a:p>
          <a:p>
            <a:pPr marL="237744" lvl="2" indent="0">
              <a:buNone/>
            </a:pPr>
            <a:endParaRPr lang="fr-FR" dirty="0"/>
          </a:p>
          <a:p>
            <a:pPr marL="0" indent="0"/>
            <a:r>
              <a:rPr lang="fr-FR" b="0" dirty="0"/>
              <a:t>Les recettes de fiscalité locale </a:t>
            </a:r>
            <a:r>
              <a:rPr lang="fr-FR" b="0" dirty="0" smtClean="0"/>
              <a:t>augmentent </a:t>
            </a:r>
            <a:r>
              <a:rPr lang="fr-FR" b="0" dirty="0"/>
              <a:t>de 1,5M</a:t>
            </a:r>
            <a:r>
              <a:rPr lang="fr-FR" b="0" dirty="0" smtClean="0"/>
              <a:t>€</a:t>
            </a:r>
          </a:p>
          <a:p>
            <a:pPr marL="0" indent="0"/>
            <a:endParaRPr lang="fr-FR" b="0" dirty="0"/>
          </a:p>
          <a:p>
            <a:pPr marL="0" indent="0"/>
            <a:r>
              <a:rPr lang="fr-FR" b="0" dirty="0"/>
              <a:t>Une évolution du nombre de constructions, qui reflète la dynamique du territoire : évolution physique des bases de 1,25 % pour les locaux d’habitation et de 2,06 % pour les locaux </a:t>
            </a:r>
            <a:r>
              <a:rPr lang="fr-FR" b="0" dirty="0" smtClean="0"/>
              <a:t>commerciaux, soit + 420 000 € de base pour les locaux d’habitation et + 800 000 € de base pour les locaux commerciaux.</a:t>
            </a:r>
            <a:endParaRPr lang="fr-FR" b="0" dirty="0"/>
          </a:p>
        </p:txBody>
      </p:sp>
    </p:spTree>
    <p:extLst>
      <p:ext uri="{BB962C8B-B14F-4D97-AF65-F5344CB8AC3E}">
        <p14:creationId xmlns:p14="http://schemas.microsoft.com/office/powerpoint/2010/main" val="428199686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0579-48C8-48C2-BAF2-C39A33B9F73B}" type="slidenum">
              <a:rPr lang="fr-FR" smtClean="0"/>
              <a:t>50</a:t>
            </a:fld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Rénovation des aires de jeux municipales</a:t>
            </a:r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107504" y="914400"/>
            <a:ext cx="615389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/>
              <a:t>Des aires de jeux</a:t>
            </a:r>
            <a:r>
              <a:rPr lang="fr-FR" sz="1600" b="1" dirty="0"/>
              <a:t> </a:t>
            </a:r>
            <a:r>
              <a:rPr lang="fr-FR" sz="1600" b="1" dirty="0" smtClean="0"/>
              <a:t>pour « mieux vivre ensemble » :</a:t>
            </a:r>
          </a:p>
          <a:p>
            <a:endParaRPr lang="fr-FR" sz="1600" dirty="0" smtClean="0"/>
          </a:p>
          <a:p>
            <a:r>
              <a:rPr lang="fr-FR" sz="1600" dirty="0" smtClean="0"/>
              <a:t>-  Des aires </a:t>
            </a:r>
            <a:r>
              <a:rPr lang="fr-FR" sz="1600" dirty="0"/>
              <a:t>de jeux </a:t>
            </a:r>
            <a:r>
              <a:rPr lang="fr-FR" sz="1600" dirty="0" smtClean="0"/>
              <a:t>plus nombreuses </a:t>
            </a:r>
            <a:r>
              <a:rPr lang="fr-FR" sz="1600" dirty="0"/>
              <a:t>dans les </a:t>
            </a:r>
            <a:r>
              <a:rPr lang="fr-FR" sz="1600" b="1" dirty="0"/>
              <a:t>quartiers </a:t>
            </a:r>
            <a:r>
              <a:rPr lang="fr-FR" sz="1600" b="1" dirty="0" smtClean="0"/>
              <a:t>dits «</a:t>
            </a:r>
            <a:r>
              <a:rPr lang="fr-FR" sz="1600" b="1" dirty="0"/>
              <a:t> </a:t>
            </a:r>
            <a:r>
              <a:rPr lang="fr-FR" sz="1600" b="1" dirty="0" smtClean="0"/>
              <a:t>prioritaires</a:t>
            </a:r>
            <a:r>
              <a:rPr lang="fr-FR" sz="1600" b="1" dirty="0"/>
              <a:t> </a:t>
            </a:r>
            <a:r>
              <a:rPr lang="fr-FR" sz="1600" b="1" dirty="0" smtClean="0"/>
              <a:t>»</a:t>
            </a:r>
          </a:p>
          <a:p>
            <a:endParaRPr lang="fr-FR" sz="1600" dirty="0" smtClean="0"/>
          </a:p>
          <a:p>
            <a:r>
              <a:rPr lang="fr-FR" sz="1600" dirty="0" smtClean="0"/>
              <a:t>-   Des </a:t>
            </a:r>
            <a:r>
              <a:rPr lang="fr-FR" sz="1600" b="1" dirty="0" smtClean="0"/>
              <a:t>aires de jeux inclusives </a:t>
            </a:r>
            <a:r>
              <a:rPr lang="fr-FR" sz="1600" dirty="0" smtClean="0"/>
              <a:t>: </a:t>
            </a:r>
          </a:p>
          <a:p>
            <a:endParaRPr lang="fr-FR" sz="1600" dirty="0" smtClean="0"/>
          </a:p>
          <a:p>
            <a:r>
              <a:rPr lang="fr-FR" sz="1600" dirty="0" smtClean="0"/>
              <a:t>	- Choix de jeux accessibles à TOUS les enfants</a:t>
            </a:r>
            <a:endParaRPr lang="fr-FR" sz="1600" dirty="0"/>
          </a:p>
          <a:p>
            <a:endParaRPr lang="fr-FR" sz="1600" dirty="0" smtClean="0"/>
          </a:p>
          <a:p>
            <a:r>
              <a:rPr lang="fr-FR" sz="1600" dirty="0" smtClean="0"/>
              <a:t>	- Des accès et des cheminements accessibles (pentes et dévers confortables, bande de guidage, ….)</a:t>
            </a:r>
          </a:p>
          <a:p>
            <a:endParaRPr lang="fr-FR" sz="1600" dirty="0"/>
          </a:p>
          <a:p>
            <a:endParaRPr lang="fr-FR" sz="1600" dirty="0" smtClean="0"/>
          </a:p>
          <a:p>
            <a:endParaRPr lang="fr-FR" sz="1600" dirty="0" smtClean="0"/>
          </a:p>
          <a:p>
            <a:endParaRPr lang="fr-FR" sz="1600" dirty="0" smtClean="0"/>
          </a:p>
          <a:p>
            <a:pPr marL="285750" indent="-285750">
              <a:buFontTx/>
              <a:buChar char="-"/>
            </a:pPr>
            <a:endParaRPr lang="fr-FR" sz="1600" dirty="0" smtClean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928904"/>
            <a:ext cx="2549164" cy="1677331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3871621"/>
            <a:ext cx="3190503" cy="167837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1402" y="1804008"/>
            <a:ext cx="2882598" cy="167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32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Quelques références …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7544" y="1033804"/>
            <a:ext cx="8064896" cy="548640"/>
          </a:xfrm>
        </p:spPr>
        <p:txBody>
          <a:bodyPr>
            <a:normAutofit/>
          </a:bodyPr>
          <a:lstStyle/>
          <a:p>
            <a:r>
              <a:rPr lang="fr-FR" dirty="0" smtClean="0"/>
              <a:t>Aire de jeux des </a:t>
            </a:r>
            <a:r>
              <a:rPr lang="fr-FR" b="1" dirty="0" smtClean="0"/>
              <a:t>Chercheurs</a:t>
            </a:r>
            <a:r>
              <a:rPr lang="fr-FR" dirty="0" smtClean="0"/>
              <a:t> (quartier du château)-2017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0579-48C8-48C2-BAF2-C39A33B9F73B}" type="slidenum">
              <a:rPr lang="fr-FR" smtClean="0"/>
              <a:t>51</a:t>
            </a:fld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810" y="1701848"/>
            <a:ext cx="4198157" cy="314861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132856"/>
            <a:ext cx="4531996" cy="2549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6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Quelques références …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7544" y="1033804"/>
            <a:ext cx="8064896" cy="548640"/>
          </a:xfrm>
        </p:spPr>
        <p:txBody>
          <a:bodyPr>
            <a:normAutofit fontScale="92500" lnSpcReduction="20000"/>
          </a:bodyPr>
          <a:lstStyle/>
          <a:p>
            <a:r>
              <a:rPr lang="fr-FR" dirty="0" smtClean="0"/>
              <a:t>Aire de jeux de la </a:t>
            </a:r>
            <a:r>
              <a:rPr lang="fr-FR" b="1" dirty="0" smtClean="0"/>
              <a:t>Coulée verte </a:t>
            </a:r>
          </a:p>
          <a:p>
            <a:r>
              <a:rPr lang="fr-FR" dirty="0" smtClean="0"/>
              <a:t>(quartier de la cousinerie)-2017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0579-48C8-48C2-BAF2-C39A33B9F73B}" type="slidenum">
              <a:rPr lang="fr-FR" smtClean="0"/>
              <a:t>52</a:t>
            </a:fld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24986" y="1106752"/>
            <a:ext cx="4197084" cy="236086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01848"/>
            <a:ext cx="4391113" cy="247000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50374" y="2835694"/>
            <a:ext cx="3212974" cy="1807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530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Quelques références …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7544" y="1033804"/>
            <a:ext cx="8064896" cy="548640"/>
          </a:xfrm>
        </p:spPr>
        <p:txBody>
          <a:bodyPr>
            <a:normAutofit fontScale="92500" lnSpcReduction="20000"/>
          </a:bodyPr>
          <a:lstStyle/>
          <a:p>
            <a:r>
              <a:rPr lang="fr-FR" dirty="0" smtClean="0"/>
              <a:t>Aire de jeux du </a:t>
            </a:r>
            <a:r>
              <a:rPr lang="fr-FR" b="1" dirty="0" smtClean="0"/>
              <a:t>BOIS LEPERS</a:t>
            </a:r>
          </a:p>
          <a:p>
            <a:r>
              <a:rPr lang="fr-FR" dirty="0" smtClean="0"/>
              <a:t>(quartier du SART-BABYLONE) - 2018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0579-48C8-48C2-BAF2-C39A33B9F73B}" type="slidenum">
              <a:rPr lang="fr-FR" smtClean="0"/>
              <a:t>53</a:t>
            </a:fld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414" y="1844824"/>
            <a:ext cx="4860032" cy="324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580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Quelques références …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7544" y="1033804"/>
            <a:ext cx="8064896" cy="548640"/>
          </a:xfrm>
        </p:spPr>
        <p:txBody>
          <a:bodyPr>
            <a:normAutofit/>
          </a:bodyPr>
          <a:lstStyle/>
          <a:p>
            <a:r>
              <a:rPr lang="fr-FR" dirty="0" smtClean="0"/>
              <a:t>Aire de jeux </a:t>
            </a:r>
            <a:r>
              <a:rPr lang="fr-FR" b="1" dirty="0" err="1" smtClean="0"/>
              <a:t>Vantorre</a:t>
            </a:r>
            <a:r>
              <a:rPr lang="fr-FR" dirty="0" smtClean="0"/>
              <a:t> (quartier de la Résidence)- 2019 -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0579-48C8-48C2-BAF2-C39A33B9F73B}" type="slidenum">
              <a:rPr lang="fr-FR" smtClean="0"/>
              <a:t>54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919568"/>
            <a:ext cx="3307323" cy="248049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" y="2780928"/>
            <a:ext cx="3384376" cy="253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879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Quelques références …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7544" y="1033804"/>
            <a:ext cx="8064896" cy="548640"/>
          </a:xfrm>
        </p:spPr>
        <p:txBody>
          <a:bodyPr>
            <a:normAutofit/>
          </a:bodyPr>
          <a:lstStyle/>
          <a:p>
            <a:r>
              <a:rPr lang="fr-FR" dirty="0" smtClean="0"/>
              <a:t>Aire de jeux </a:t>
            </a:r>
            <a:r>
              <a:rPr lang="fr-FR" b="1" dirty="0" smtClean="0"/>
              <a:t>Abbé </a:t>
            </a:r>
            <a:r>
              <a:rPr lang="fr-FR" b="1" dirty="0" err="1" smtClean="0"/>
              <a:t>lemire</a:t>
            </a:r>
            <a:r>
              <a:rPr lang="fr-FR" b="1" dirty="0" smtClean="0"/>
              <a:t> </a:t>
            </a:r>
            <a:r>
              <a:rPr lang="fr-FR" dirty="0" smtClean="0"/>
              <a:t>(quartier </a:t>
            </a:r>
            <a:r>
              <a:rPr lang="fr-FR" dirty="0" err="1" smtClean="0"/>
              <a:t>d’ascq</a:t>
            </a:r>
            <a:r>
              <a:rPr lang="fr-FR" dirty="0" smtClean="0"/>
              <a:t>)- 2020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0579-48C8-48C2-BAF2-C39A33B9F73B}" type="slidenum">
              <a:rPr lang="fr-FR" smtClean="0"/>
              <a:t>55</a:t>
            </a:fld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701848"/>
            <a:ext cx="5897141" cy="236733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3501008"/>
            <a:ext cx="2636227" cy="175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385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Quelques références …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7544" y="1033804"/>
            <a:ext cx="8064896" cy="548640"/>
          </a:xfrm>
        </p:spPr>
        <p:txBody>
          <a:bodyPr>
            <a:normAutofit fontScale="92500" lnSpcReduction="20000"/>
          </a:bodyPr>
          <a:lstStyle/>
          <a:p>
            <a:r>
              <a:rPr lang="fr-FR" dirty="0" smtClean="0"/>
              <a:t>Aire de jeux square des </a:t>
            </a:r>
            <a:r>
              <a:rPr lang="fr-FR" b="1" dirty="0" smtClean="0"/>
              <a:t>Verts Tilleuls - 2021 </a:t>
            </a:r>
          </a:p>
          <a:p>
            <a:r>
              <a:rPr lang="fr-FR" dirty="0" smtClean="0"/>
              <a:t>(quartier hôtel de ville)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0579-48C8-48C2-BAF2-C39A33B9F73B}" type="slidenum">
              <a:rPr lang="fr-FR" smtClean="0"/>
              <a:t>56</a:t>
            </a:fld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16832"/>
            <a:ext cx="5861806" cy="329726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7127" y="1599248"/>
            <a:ext cx="3656831" cy="2121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5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7544" y="332656"/>
            <a:ext cx="8064896" cy="1051908"/>
          </a:xfrm>
        </p:spPr>
        <p:txBody>
          <a:bodyPr>
            <a:normAutofit lnSpcReduction="10000"/>
          </a:bodyPr>
          <a:lstStyle/>
          <a:p>
            <a:r>
              <a:rPr lang="fr-FR" sz="2800" dirty="0" smtClean="0">
                <a:latin typeface="+mj-lt"/>
              </a:rPr>
              <a:t>Une démarche exemplaire</a:t>
            </a:r>
            <a:r>
              <a:rPr lang="fr-FR" dirty="0" smtClean="0"/>
              <a:t>: </a:t>
            </a:r>
            <a:r>
              <a:rPr lang="fr-FR" sz="1800" dirty="0" smtClean="0"/>
              <a:t>l’Aire de jeux de la </a:t>
            </a:r>
            <a:r>
              <a:rPr lang="fr-FR" sz="1800" b="1" dirty="0" smtClean="0"/>
              <a:t>TARENTELLE- </a:t>
            </a:r>
            <a:r>
              <a:rPr lang="fr-FR" sz="1800" dirty="0" smtClean="0"/>
              <a:t>(quartier du Triolo</a:t>
            </a:r>
            <a:r>
              <a:rPr lang="fr-FR" sz="1800" dirty="0"/>
              <a:t>)-Projet 2022  (septembre à novembre</a:t>
            </a:r>
            <a:r>
              <a:rPr lang="fr-FR" sz="1800" dirty="0" smtClean="0"/>
              <a:t>)</a:t>
            </a:r>
            <a:endParaRPr lang="fr-FR" sz="1800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0579-48C8-48C2-BAF2-C39A33B9F73B}" type="slidenum">
              <a:rPr lang="fr-FR" smtClean="0"/>
              <a:t>57</a:t>
            </a:fld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91512" y="1113322"/>
            <a:ext cx="3229543" cy="442614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3998" y="3386678"/>
            <a:ext cx="2658500" cy="139538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9" y="4264596"/>
            <a:ext cx="1080120" cy="1104431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1795" y="4236441"/>
            <a:ext cx="2151260" cy="1409628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499" y="1772816"/>
            <a:ext cx="2446300" cy="1225611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7227" y="1384565"/>
            <a:ext cx="2306960" cy="200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166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59632" y="183122"/>
            <a:ext cx="7644326" cy="983021"/>
          </a:xfrm>
          <a:ln>
            <a:solidFill>
              <a:schemeClr val="tx1"/>
            </a:solidFill>
          </a:ln>
        </p:spPr>
        <p:txBody>
          <a:bodyPr/>
          <a:lstStyle/>
          <a:p>
            <a:pPr algn="r"/>
            <a:r>
              <a:rPr lang="fr-FR" dirty="0" smtClean="0"/>
              <a:t/>
            </a:r>
            <a:br>
              <a:rPr lang="fr-FR" dirty="0" smtClean="0"/>
            </a:br>
            <a:r>
              <a:rPr lang="fr-FR" b="1" dirty="0"/>
              <a:t>Accessibilité pour </a:t>
            </a:r>
            <a:r>
              <a:rPr lang="fr-FR" b="1" dirty="0" smtClean="0"/>
              <a:t>tous </a:t>
            </a:r>
            <a:br>
              <a:rPr lang="fr-FR" b="1" dirty="0" smtClean="0"/>
            </a:br>
            <a:r>
              <a:rPr lang="fr-FR" dirty="0" smtClean="0"/>
              <a:t> - Enfants</a:t>
            </a:r>
            <a:r>
              <a:rPr lang="fr-FR" dirty="0"/>
              <a:t>, parents, accompagnants 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0579-48C8-48C2-BAF2-C39A33B9F73B}" type="slidenum">
              <a:rPr lang="fr-FR" smtClean="0"/>
              <a:t>58</a:t>
            </a:fld>
            <a:endParaRPr lang="fr-FR"/>
          </a:p>
        </p:txBody>
      </p:sp>
      <p:sp>
        <p:nvSpPr>
          <p:cNvPr id="3" name="AutoShape 2" descr="Accessibilité universelle : la conception d'environnements pour tous | INSPQ"/>
          <p:cNvSpPr>
            <a:spLocks noChangeAspect="1" noChangeArrowheads="1"/>
          </p:cNvSpPr>
          <p:nvPr/>
        </p:nvSpPr>
        <p:spPr bwMode="auto">
          <a:xfrm>
            <a:off x="251520" y="2996952"/>
            <a:ext cx="2952750" cy="155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1844824"/>
            <a:ext cx="6280041" cy="3302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338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31840" y="183122"/>
            <a:ext cx="5772118" cy="983021"/>
          </a:xfrm>
          <a:ln>
            <a:solidFill>
              <a:schemeClr val="tx1"/>
            </a:solidFill>
          </a:ln>
        </p:spPr>
        <p:txBody>
          <a:bodyPr/>
          <a:lstStyle/>
          <a:p>
            <a:pPr algn="r"/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>Accessibilité Norme</a:t>
            </a:r>
            <a:r>
              <a:rPr lang="fr-FR" sz="3600" dirty="0"/>
              <a:t> </a:t>
            </a:r>
            <a:r>
              <a:rPr lang="fr-FR" dirty="0"/>
              <a:t>et</a:t>
            </a:r>
            <a:r>
              <a:rPr lang="fr-FR" sz="3600" dirty="0"/>
              <a:t> </a:t>
            </a:r>
            <a:r>
              <a:rPr lang="fr-FR" sz="4400" b="1" dirty="0"/>
              <a:t>usage</a:t>
            </a:r>
            <a:r>
              <a:rPr lang="fr-FR" dirty="0" smtClean="0"/>
              <a:t> </a:t>
            </a:r>
            <a:r>
              <a:rPr lang="fr-FR" sz="2400" dirty="0" smtClean="0">
                <a:solidFill>
                  <a:srgbClr val="252B5C"/>
                </a:solidFill>
              </a:rPr>
              <a:t/>
            </a:r>
            <a:br>
              <a:rPr lang="fr-FR" sz="2400" dirty="0" smtClean="0">
                <a:solidFill>
                  <a:srgbClr val="252B5C"/>
                </a:solidFill>
              </a:rPr>
            </a:br>
            <a:r>
              <a:rPr lang="fr-FR" dirty="0" smtClean="0">
                <a:solidFill>
                  <a:srgbClr val="252B5C"/>
                </a:solidFill>
              </a:rPr>
              <a:t/>
            </a:r>
            <a:br>
              <a:rPr lang="fr-FR" dirty="0" smtClean="0">
                <a:solidFill>
                  <a:srgbClr val="252B5C"/>
                </a:solidFill>
              </a:rPr>
            </a:b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0579-48C8-48C2-BAF2-C39A33B9F73B}" type="slidenum">
              <a:rPr lang="fr-FR" smtClean="0"/>
              <a:t>59</a:t>
            </a:fld>
            <a:endParaRPr lang="fr-FR"/>
          </a:p>
        </p:txBody>
      </p:sp>
      <p:sp>
        <p:nvSpPr>
          <p:cNvPr id="14" name="Espace réservé du contenu 3"/>
          <p:cNvSpPr>
            <a:spLocks noGrp="1"/>
          </p:cNvSpPr>
          <p:nvPr>
            <p:ph sz="half" idx="2"/>
          </p:nvPr>
        </p:nvSpPr>
        <p:spPr>
          <a:xfrm>
            <a:off x="251520" y="1916832"/>
            <a:ext cx="8652438" cy="3456384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b="0" dirty="0" smtClean="0"/>
              <a:t>- Coût </a:t>
            </a:r>
            <a:r>
              <a:rPr lang="fr-FR" dirty="0" smtClean="0"/>
              <a:t>global</a:t>
            </a:r>
            <a:r>
              <a:rPr lang="fr-FR" b="0" dirty="0" smtClean="0"/>
              <a:t> 	265 500 €</a:t>
            </a:r>
          </a:p>
          <a:p>
            <a:r>
              <a:rPr lang="fr-FR" b="0" dirty="0" smtClean="0"/>
              <a:t>- Accessibilité pour tous  </a:t>
            </a:r>
            <a:r>
              <a:rPr lang="fr-FR" dirty="0" smtClean="0"/>
              <a:t>« Enfants, parents, accompagnants »</a:t>
            </a:r>
          </a:p>
          <a:p>
            <a:r>
              <a:rPr lang="fr-FR" b="0" dirty="0" smtClean="0"/>
              <a:t>- 7 jeux dont </a:t>
            </a:r>
            <a:r>
              <a:rPr lang="fr-FR" dirty="0" smtClean="0"/>
              <a:t>4 adaptés</a:t>
            </a:r>
          </a:p>
          <a:p>
            <a:r>
              <a:rPr lang="fr-FR" b="0" dirty="0" smtClean="0"/>
              <a:t>- Cheminement </a:t>
            </a:r>
            <a:r>
              <a:rPr lang="fr-FR" dirty="0" smtClean="0"/>
              <a:t>contrasté</a:t>
            </a:r>
            <a:r>
              <a:rPr lang="fr-FR" b="0" dirty="0" smtClean="0"/>
              <a:t> </a:t>
            </a:r>
          </a:p>
          <a:p>
            <a:pPr marL="0" indent="0"/>
            <a:r>
              <a:rPr lang="fr-FR" b="0" dirty="0" smtClean="0"/>
              <a:t>- Bande de guidage pour optimiser </a:t>
            </a:r>
            <a:r>
              <a:rPr lang="fr-FR" dirty="0" smtClean="0"/>
              <a:t>l’autonomie</a:t>
            </a:r>
          </a:p>
          <a:p>
            <a:pPr marL="0" indent="0"/>
            <a:r>
              <a:rPr lang="fr-FR" b="0" dirty="0" smtClean="0"/>
              <a:t>- Dispositif </a:t>
            </a:r>
            <a:r>
              <a:rPr lang="fr-FR" b="0" dirty="0"/>
              <a:t>d’aide à la </a:t>
            </a:r>
            <a:r>
              <a:rPr lang="fr-FR" dirty="0" smtClean="0"/>
              <a:t>concertation</a:t>
            </a:r>
          </a:p>
          <a:p>
            <a:pPr>
              <a:buFontTx/>
              <a:buChar char="-"/>
            </a:pPr>
            <a:r>
              <a:rPr lang="fr-FR" dirty="0" smtClean="0"/>
              <a:t>….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56453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r>
              <a:rPr lang="fr-FR" dirty="0" smtClean="0"/>
              <a:t>Les points forts du ca 2021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0579-48C8-48C2-BAF2-C39A33B9F73B}" type="slidenum">
              <a:rPr lang="fr-FR" smtClean="0"/>
              <a:t>6</a:t>
            </a:fld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fr-FR" dirty="0" smtClean="0"/>
              <a:t>Des dépenses d’équipement élevées (décalages 2020/2021)</a:t>
            </a:r>
          </a:p>
          <a:p>
            <a:pPr lvl="2"/>
            <a:endParaRPr lang="fr-FR" dirty="0" smtClean="0"/>
          </a:p>
        </p:txBody>
      </p:sp>
      <p:graphicFrame>
        <p:nvGraphicFramePr>
          <p:cNvPr id="5" name="Graphique 4"/>
          <p:cNvGraphicFramePr/>
          <p:nvPr>
            <p:extLst/>
          </p:nvPr>
        </p:nvGraphicFramePr>
        <p:xfrm>
          <a:off x="2297430" y="1700808"/>
          <a:ext cx="4866858" cy="3816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2688352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880729" y="216608"/>
            <a:ext cx="75159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4 Jeux adaptés</a:t>
            </a:r>
            <a:endParaRPr lang="fr-FR" sz="2400" b="1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825" y="3140968"/>
            <a:ext cx="2529176" cy="2531805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03" y="1183887"/>
            <a:ext cx="3105343" cy="2484274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348" y="3668162"/>
            <a:ext cx="1861064" cy="1768136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223721" y="3793966"/>
            <a:ext cx="22025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smtClean="0"/>
              <a:t>Jeu trampoline 2 personnes</a:t>
            </a:r>
          </a:p>
          <a:p>
            <a:pPr algn="ctr"/>
            <a:r>
              <a:rPr lang="fr-FR" sz="1400" dirty="0" smtClean="0"/>
              <a:t>3ans et plus</a:t>
            </a:r>
            <a:endParaRPr lang="fr-FR" sz="1400" dirty="0"/>
          </a:p>
        </p:txBody>
      </p:sp>
      <p:sp>
        <p:nvSpPr>
          <p:cNvPr id="21" name="ZoneTexte 20"/>
          <p:cNvSpPr txBox="1"/>
          <p:nvPr/>
        </p:nvSpPr>
        <p:spPr>
          <a:xfrm>
            <a:off x="5508104" y="3668161"/>
            <a:ext cx="17329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smtClean="0"/>
              <a:t>Jeu: la jeep toboggan</a:t>
            </a:r>
          </a:p>
          <a:p>
            <a:pPr algn="ctr"/>
            <a:r>
              <a:rPr lang="fr-FR" sz="1400" dirty="0" smtClean="0"/>
              <a:t> 2 ans et plus</a:t>
            </a:r>
            <a:endParaRPr lang="fr-FR" sz="1400" dirty="0"/>
          </a:p>
        </p:txBody>
      </p:sp>
      <p:sp>
        <p:nvSpPr>
          <p:cNvPr id="23" name="ZoneTexte 22"/>
          <p:cNvSpPr txBox="1"/>
          <p:nvPr/>
        </p:nvSpPr>
        <p:spPr>
          <a:xfrm>
            <a:off x="1064024" y="4934109"/>
            <a:ext cx="192610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smtClean="0"/>
              <a:t>Jeu </a:t>
            </a:r>
            <a:r>
              <a:rPr lang="fr-FR" sz="1400" dirty="0"/>
              <a:t>ludique interactif</a:t>
            </a:r>
          </a:p>
          <a:p>
            <a:pPr algn="ctr"/>
            <a:r>
              <a:rPr lang="fr-FR" sz="1400" dirty="0" smtClean="0"/>
              <a:t> parler, chanter, </a:t>
            </a:r>
            <a:r>
              <a:rPr lang="fr-FR" sz="1400" dirty="0"/>
              <a:t>é</a:t>
            </a:r>
            <a:r>
              <a:rPr lang="fr-FR" sz="1400" dirty="0" smtClean="0"/>
              <a:t>couter</a:t>
            </a:r>
          </a:p>
          <a:p>
            <a:pPr algn="ctr"/>
            <a:r>
              <a:rPr lang="fr-FR" sz="1400" dirty="0" smtClean="0"/>
              <a:t> 2 ans et plus</a:t>
            </a:r>
            <a:endParaRPr lang="fr-FR" sz="1400" dirty="0"/>
          </a:p>
        </p:txBody>
      </p:sp>
      <p:sp>
        <p:nvSpPr>
          <p:cNvPr id="29" name="Titre 1"/>
          <p:cNvSpPr>
            <a:spLocks noGrp="1"/>
          </p:cNvSpPr>
          <p:nvPr>
            <p:ph type="title"/>
          </p:nvPr>
        </p:nvSpPr>
        <p:spPr>
          <a:xfrm>
            <a:off x="3131840" y="183123"/>
            <a:ext cx="2780984" cy="581581"/>
          </a:xfrm>
          <a:ln>
            <a:solidFill>
              <a:schemeClr val="tx1"/>
            </a:solidFill>
          </a:ln>
        </p:spPr>
        <p:txBody>
          <a:bodyPr/>
          <a:lstStyle/>
          <a:p>
            <a:pPr algn="r"/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sz="2400" dirty="0" smtClean="0">
                <a:solidFill>
                  <a:srgbClr val="252B5C"/>
                </a:solidFill>
              </a:rPr>
              <a:t/>
            </a:r>
            <a:br>
              <a:rPr lang="fr-FR" sz="2400" dirty="0" smtClean="0">
                <a:solidFill>
                  <a:srgbClr val="252B5C"/>
                </a:solidFill>
              </a:rPr>
            </a:br>
            <a:r>
              <a:rPr lang="fr-FR" dirty="0" smtClean="0">
                <a:solidFill>
                  <a:srgbClr val="252B5C"/>
                </a:solidFill>
              </a:rPr>
              <a:t/>
            </a:r>
            <a:br>
              <a:rPr lang="fr-FR" dirty="0" smtClean="0">
                <a:solidFill>
                  <a:srgbClr val="252B5C"/>
                </a:solidFill>
              </a:rPr>
            </a:br>
            <a:endParaRPr lang="fr-FR" dirty="0"/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870" y="1227394"/>
            <a:ext cx="3096344" cy="2037371"/>
          </a:xfrm>
          <a:prstGeom prst="rect">
            <a:avLst/>
          </a:prstGeom>
        </p:spPr>
      </p:pic>
      <p:sp>
        <p:nvSpPr>
          <p:cNvPr id="31" name="ZoneTexte 30"/>
          <p:cNvSpPr txBox="1"/>
          <p:nvPr/>
        </p:nvSpPr>
        <p:spPr>
          <a:xfrm>
            <a:off x="4308055" y="1984469"/>
            <a:ext cx="1140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smtClean="0"/>
              <a:t>Jeu portique </a:t>
            </a:r>
          </a:p>
          <a:p>
            <a:pPr algn="ctr"/>
            <a:r>
              <a:rPr lang="fr-FR" sz="1400" dirty="0"/>
              <a:t>1</a:t>
            </a:r>
            <a:r>
              <a:rPr lang="fr-FR" sz="1400" dirty="0" smtClean="0"/>
              <a:t>ans et plus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200354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56900" y="396291"/>
            <a:ext cx="2105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Bande de guidage </a:t>
            </a:r>
            <a:endParaRPr lang="fr-FR" b="1" dirty="0"/>
          </a:p>
        </p:txBody>
      </p:sp>
      <p:sp>
        <p:nvSpPr>
          <p:cNvPr id="6" name="Rectangle 5"/>
          <p:cNvSpPr/>
          <p:nvPr/>
        </p:nvSpPr>
        <p:spPr>
          <a:xfrm>
            <a:off x="-252536" y="2575772"/>
            <a:ext cx="24151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1200" dirty="0" smtClean="0"/>
          </a:p>
          <a:p>
            <a:endParaRPr lang="fr-FR" sz="1200" dirty="0" smtClean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702204"/>
            <a:ext cx="5695950" cy="3371850"/>
          </a:xfrm>
          <a:prstGeom prst="rect">
            <a:avLst/>
          </a:prstGeom>
        </p:spPr>
      </p:pic>
      <p:cxnSp>
        <p:nvCxnSpPr>
          <p:cNvPr id="14" name="Connecteur droit avec flèche 13"/>
          <p:cNvCxnSpPr/>
          <p:nvPr/>
        </p:nvCxnSpPr>
        <p:spPr>
          <a:xfrm>
            <a:off x="827584" y="908720"/>
            <a:ext cx="1687603" cy="987295"/>
          </a:xfrm>
          <a:prstGeom prst="straightConnector1">
            <a:avLst/>
          </a:prstGeom>
          <a:ln w="254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V="1">
            <a:off x="1259632" y="3037437"/>
            <a:ext cx="1008112" cy="463572"/>
          </a:xfrm>
          <a:prstGeom prst="straightConnector1">
            <a:avLst/>
          </a:prstGeom>
          <a:ln w="254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/>
          <p:nvPr/>
        </p:nvCxnSpPr>
        <p:spPr>
          <a:xfrm flipH="1">
            <a:off x="7401972" y="1988840"/>
            <a:ext cx="657831" cy="706699"/>
          </a:xfrm>
          <a:prstGeom prst="straightConnector1">
            <a:avLst/>
          </a:prstGeom>
          <a:ln w="254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>
            <a:off x="124784" y="3499102"/>
            <a:ext cx="179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Espace </a:t>
            </a:r>
            <a:r>
              <a:rPr lang="fr-FR" b="1" dirty="0" smtClean="0"/>
              <a:t>libre</a:t>
            </a:r>
            <a:endParaRPr lang="fr-FR" b="1" dirty="0"/>
          </a:p>
        </p:txBody>
      </p:sp>
      <p:sp>
        <p:nvSpPr>
          <p:cNvPr id="27" name="Rectangle 26"/>
          <p:cNvSpPr/>
          <p:nvPr/>
        </p:nvSpPr>
        <p:spPr>
          <a:xfrm>
            <a:off x="7596336" y="119292"/>
            <a:ext cx="137547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/>
              <a:t>Bande de guidage qui démarre avant la parcelle</a:t>
            </a:r>
          </a:p>
        </p:txBody>
      </p:sp>
      <p:sp>
        <p:nvSpPr>
          <p:cNvPr id="33" name="Titre 1"/>
          <p:cNvSpPr>
            <a:spLocks noGrp="1"/>
          </p:cNvSpPr>
          <p:nvPr>
            <p:ph type="title"/>
          </p:nvPr>
        </p:nvSpPr>
        <p:spPr>
          <a:xfrm>
            <a:off x="3275856" y="4509120"/>
            <a:ext cx="2534768" cy="581581"/>
          </a:xfrm>
          <a:ln>
            <a:solidFill>
              <a:schemeClr val="tx1"/>
            </a:solidFill>
          </a:ln>
        </p:spPr>
        <p:txBody>
          <a:bodyPr/>
          <a:lstStyle/>
          <a:p>
            <a:pPr algn="r"/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sz="2000" dirty="0">
                <a:solidFill>
                  <a:srgbClr val="252B5C"/>
                </a:solidFill>
              </a:rPr>
              <a:t>Norme et</a:t>
            </a:r>
            <a:r>
              <a:rPr lang="fr-FR" sz="2400" dirty="0">
                <a:solidFill>
                  <a:srgbClr val="252B5C"/>
                </a:solidFill>
              </a:rPr>
              <a:t> </a:t>
            </a:r>
            <a:r>
              <a:rPr lang="fr-FR" b="1" dirty="0">
                <a:solidFill>
                  <a:srgbClr val="252B5C"/>
                </a:solidFill>
              </a:rPr>
              <a:t>usage</a:t>
            </a:r>
            <a:r>
              <a:rPr lang="fr-FR" dirty="0">
                <a:solidFill>
                  <a:srgbClr val="252B5C"/>
                </a:solidFill>
              </a:rPr>
              <a:t> </a:t>
            </a:r>
            <a:r>
              <a:rPr lang="fr-FR" dirty="0" smtClean="0">
                <a:solidFill>
                  <a:srgbClr val="252B5C"/>
                </a:solidFill>
              </a:rPr>
              <a:t> </a:t>
            </a:r>
            <a:r>
              <a:rPr lang="fr-FR" sz="2400" dirty="0" smtClean="0">
                <a:solidFill>
                  <a:srgbClr val="252B5C"/>
                </a:solidFill>
              </a:rPr>
              <a:t/>
            </a:r>
            <a:br>
              <a:rPr lang="fr-FR" sz="2400" dirty="0" smtClean="0">
                <a:solidFill>
                  <a:srgbClr val="252B5C"/>
                </a:solidFill>
              </a:rPr>
            </a:br>
            <a:r>
              <a:rPr lang="fr-FR" dirty="0" smtClean="0">
                <a:solidFill>
                  <a:srgbClr val="252B5C"/>
                </a:solidFill>
              </a:rPr>
              <a:t/>
            </a:r>
            <a:br>
              <a:rPr lang="fr-FR" dirty="0" smtClean="0">
                <a:solidFill>
                  <a:srgbClr val="252B5C"/>
                </a:solidFill>
              </a:rPr>
            </a:br>
            <a:r>
              <a:rPr lang="fr-FR" dirty="0" smtClean="0">
                <a:solidFill>
                  <a:srgbClr val="252B5C"/>
                </a:solidFill>
              </a:rPr>
              <a:t> 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97259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0579-48C8-48C2-BAF2-C39A33B9F73B}" type="slidenum">
              <a:rPr lang="fr-FR" smtClean="0"/>
              <a:t>62</a:t>
            </a:fld>
            <a:endParaRPr lang="fr-FR" dirty="0"/>
          </a:p>
        </p:txBody>
      </p:sp>
      <p:pic>
        <p:nvPicPr>
          <p:cNvPr id="1027" name="Picture 3" descr="9a211710-06bd-42bf-8149-c6aa4063fdbb@villeneuvedasc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778760" y="1124743"/>
            <a:ext cx="5072375" cy="3804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2a87b5d3-8e50-4c82-a314-bedb6901b9fb@villeneuvedasc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11237" y="1086585"/>
            <a:ext cx="4502051" cy="337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6843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pour une image  1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Villeneuve </a:t>
            </a:r>
            <a:r>
              <a:rPr lang="fr-FR" dirty="0" err="1"/>
              <a:t>d’ascq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r-FR" dirty="0"/>
              <a:t>Conseil Municipal du 28 juin 2021</a:t>
            </a:r>
          </a:p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0579-48C8-48C2-BAF2-C39A33B9F73B}" type="slidenum">
              <a:rPr lang="fr-FR" smtClean="0"/>
              <a:t>63</a:t>
            </a:fld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4202769" y="3933056"/>
            <a:ext cx="27454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spcBef>
                <a:spcPts val="800"/>
              </a:spcBef>
            </a:pPr>
            <a:r>
              <a:rPr lang="fr-FR" sz="1600" b="1" dirty="0">
                <a:solidFill>
                  <a:srgbClr val="252B5C">
                    <a:lumMod val="20000"/>
                    <a:lumOff val="80000"/>
                  </a:srgbClr>
                </a:solidFill>
              </a:rPr>
              <a:t>Compte Administratif 2021</a:t>
            </a:r>
          </a:p>
        </p:txBody>
      </p:sp>
    </p:spTree>
    <p:extLst>
      <p:ext uri="{BB962C8B-B14F-4D97-AF65-F5344CB8AC3E}">
        <p14:creationId xmlns:p14="http://schemas.microsoft.com/office/powerpoint/2010/main" val="173470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r>
              <a:rPr lang="fr-FR" dirty="0" smtClean="0"/>
              <a:t>Les points forts du ca 2021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0579-48C8-48C2-BAF2-C39A33B9F73B}" type="slidenum">
              <a:rPr lang="fr-FR" smtClean="0"/>
              <a:t>7</a:t>
            </a:fld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842683" y="1196752"/>
            <a:ext cx="7520940" cy="3579849"/>
          </a:xfrm>
        </p:spPr>
        <p:txBody>
          <a:bodyPr/>
          <a:lstStyle/>
          <a:p>
            <a:pPr lvl="2"/>
            <a:r>
              <a:rPr lang="fr-FR" dirty="0" smtClean="0"/>
              <a:t>Opérations les plus importantes:</a:t>
            </a:r>
          </a:p>
          <a:p>
            <a:pPr lvl="2"/>
            <a:endParaRPr lang="fr-FR" dirty="0" smtClean="0"/>
          </a:p>
          <a:p>
            <a:pPr lvl="3"/>
            <a:r>
              <a:rPr lang="fr-FR" dirty="0" smtClean="0"/>
              <a:t>Groupe scolaire Joséphine Baker</a:t>
            </a:r>
          </a:p>
          <a:p>
            <a:pPr lvl="3"/>
            <a:r>
              <a:rPr lang="fr-FR" dirty="0" smtClean="0"/>
              <a:t>Groupe scolaire Jean Jaurès</a:t>
            </a:r>
          </a:p>
          <a:p>
            <a:pPr lvl="3"/>
            <a:r>
              <a:rPr lang="fr-FR" dirty="0" smtClean="0"/>
              <a:t>Requalification du centre ville</a:t>
            </a:r>
          </a:p>
          <a:p>
            <a:pPr lvl="3"/>
            <a:r>
              <a:rPr lang="fr-FR" dirty="0" smtClean="0"/>
              <a:t>Eglise du Bourg</a:t>
            </a:r>
          </a:p>
          <a:p>
            <a:pPr lvl="3"/>
            <a:r>
              <a:rPr lang="fr-FR" dirty="0" err="1" smtClean="0"/>
              <a:t>Palacium</a:t>
            </a:r>
            <a:endParaRPr lang="fr-FR" dirty="0" smtClean="0"/>
          </a:p>
          <a:p>
            <a:pPr lvl="3"/>
            <a:r>
              <a:rPr lang="fr-FR" dirty="0" smtClean="0"/>
              <a:t>Rose des vents</a:t>
            </a:r>
          </a:p>
          <a:p>
            <a:pPr lvl="3"/>
            <a:endParaRPr lang="fr-FR" dirty="0" smtClean="0"/>
          </a:p>
          <a:p>
            <a:pPr lvl="2"/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19052245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r>
              <a:rPr lang="fr-FR" dirty="0" smtClean="0"/>
              <a:t>Les points forts du ca 2021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0579-48C8-48C2-BAF2-C39A33B9F73B}" type="slidenum">
              <a:rPr lang="fr-FR" smtClean="0"/>
              <a:t>8</a:t>
            </a:fld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842683" y="1196752"/>
            <a:ext cx="7520940" cy="433201"/>
          </a:xfrm>
        </p:spPr>
        <p:txBody>
          <a:bodyPr/>
          <a:lstStyle/>
          <a:p>
            <a:pPr lvl="2"/>
            <a:r>
              <a:rPr lang="fr-FR" dirty="0" smtClean="0"/>
              <a:t>Groupe scolaire Joséphine Baker : 4,9M€ en 2021 (réalisé + reports)</a:t>
            </a:r>
            <a:endParaRPr lang="fr-FR" dirty="0"/>
          </a:p>
          <a:p>
            <a:pPr lvl="2"/>
            <a:endParaRPr lang="fr-FR" dirty="0" smtClean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618847"/>
            <a:ext cx="5040560" cy="389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3484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r>
              <a:rPr lang="fr-FR" dirty="0" smtClean="0"/>
              <a:t>Les points forts du ca 2021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0579-48C8-48C2-BAF2-C39A33B9F73B}" type="slidenum">
              <a:rPr lang="fr-FR" smtClean="0"/>
              <a:t>9</a:t>
            </a:fld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842683" y="1196752"/>
            <a:ext cx="7520940" cy="433201"/>
          </a:xfrm>
        </p:spPr>
        <p:txBody>
          <a:bodyPr/>
          <a:lstStyle/>
          <a:p>
            <a:pPr lvl="2"/>
            <a:r>
              <a:rPr lang="fr-FR" i="1" dirty="0" smtClean="0"/>
              <a:t>Groupe scolaire Joséphine Bake</a:t>
            </a:r>
            <a:r>
              <a:rPr lang="fr-FR" dirty="0" smtClean="0"/>
              <a:t>r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676799"/>
            <a:ext cx="4707365" cy="3840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71112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ste">
  <a:themeElements>
    <a:clrScheme name="teste-1">
      <a:dk1>
        <a:srgbClr val="252B5C"/>
      </a:dk1>
      <a:lt1>
        <a:srgbClr val="FFFFFF"/>
      </a:lt1>
      <a:dk2>
        <a:srgbClr val="66A443"/>
      </a:dk2>
      <a:lt2>
        <a:srgbClr val="D8D8D8"/>
      </a:lt2>
      <a:accent1>
        <a:srgbClr val="C29B13"/>
      </a:accent1>
      <a:accent2>
        <a:srgbClr val="66A443"/>
      </a:accent2>
      <a:accent3>
        <a:srgbClr val="007BC1"/>
      </a:accent3>
      <a:accent4>
        <a:srgbClr val="F55618"/>
      </a:accent4>
      <a:accent5>
        <a:srgbClr val="800080"/>
      </a:accent5>
      <a:accent6>
        <a:srgbClr val="002A42"/>
      </a:accent6>
      <a:hlink>
        <a:srgbClr val="0000FF"/>
      </a:hlink>
      <a:folHlink>
        <a:srgbClr val="800080"/>
      </a:folHlink>
    </a:clrScheme>
    <a:fontScheme name="Office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teste</Template>
  <TotalTime>2031</TotalTime>
  <Words>1653</Words>
  <Application>Microsoft Office PowerPoint</Application>
  <PresentationFormat>Affichage à l'écran (4:3)</PresentationFormat>
  <Paragraphs>503</Paragraphs>
  <Slides>63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63</vt:i4>
      </vt:variant>
    </vt:vector>
  </HeadingPairs>
  <TitlesOfParts>
    <vt:vector size="71" baseType="lpstr">
      <vt:lpstr>Arial</vt:lpstr>
      <vt:lpstr>Calibri</vt:lpstr>
      <vt:lpstr>Cambria</vt:lpstr>
      <vt:lpstr>Courier New</vt:lpstr>
      <vt:lpstr>Times New Roman</vt:lpstr>
      <vt:lpstr>Tunga</vt:lpstr>
      <vt:lpstr>Wingdings</vt:lpstr>
      <vt:lpstr>teste</vt:lpstr>
      <vt:lpstr>COMPTE ADMINISTRATIF 2021</vt:lpstr>
      <vt:lpstr>Les points forts du ca 2021</vt:lpstr>
      <vt:lpstr>Les points forts du ca 2021</vt:lpstr>
      <vt:lpstr>Les points forts du ca 2021</vt:lpstr>
      <vt:lpstr>Les points forts du ca 2021</vt:lpstr>
      <vt:lpstr>Les points forts du ca 2021</vt:lpstr>
      <vt:lpstr>Les points forts du ca 2021</vt:lpstr>
      <vt:lpstr>Les points forts du ca 2021</vt:lpstr>
      <vt:lpstr>Les points forts du ca 2021</vt:lpstr>
      <vt:lpstr>Les points forts du ca 2021</vt:lpstr>
      <vt:lpstr>Les points forts du ca 2021</vt:lpstr>
      <vt:lpstr>Les points forts du ca 2021</vt:lpstr>
      <vt:lpstr>Les points forts du ca 2021</vt:lpstr>
      <vt:lpstr>Les points forts du ca 2021</vt:lpstr>
      <vt:lpstr>Les points forts du ca 2021</vt:lpstr>
      <vt:lpstr>Les points forts du ca 2021</vt:lpstr>
      <vt:lpstr>Présentation détaillée</vt:lpstr>
      <vt:lpstr>fonctionnement</vt:lpstr>
      <vt:lpstr>Fonctionnement évolution des recettes réelles</vt:lpstr>
      <vt:lpstr>Fonctionnement recettes des services et du domaine</vt:lpstr>
      <vt:lpstr>Fonctionnement impôts et taxes</vt:lpstr>
      <vt:lpstr>Fonctionnement dotations</vt:lpstr>
      <vt:lpstr>fonctionnement</vt:lpstr>
      <vt:lpstr>Fonctionnement évolution des dépenses</vt:lpstr>
      <vt:lpstr>Fonctionnement charges à caractère général</vt:lpstr>
      <vt:lpstr>Fonctionnement charges de personnel</vt:lpstr>
      <vt:lpstr>Fonctionnement charges de personnel</vt:lpstr>
      <vt:lpstr>Fonctionnement charges de gestion courante</vt:lpstr>
      <vt:lpstr>Fonctionnement Dépenses, recettes, résultat de l’exercice</vt:lpstr>
      <vt:lpstr>Fonctionnement Dépenses, recettes, résultat de l’exercice</vt:lpstr>
      <vt:lpstr>investissement</vt:lpstr>
      <vt:lpstr>investissement dépenses d’équipement</vt:lpstr>
      <vt:lpstr>investissement dépenses d’équipement</vt:lpstr>
      <vt:lpstr>Présentation PowerPoint</vt:lpstr>
      <vt:lpstr>Bilan de la Section de fonctionnement</vt:lpstr>
      <vt:lpstr>Bilan de la Section d’investissement</vt:lpstr>
      <vt:lpstr>dette évolution de l’encours</vt:lpstr>
      <vt:lpstr>dette évolution de l’encours</vt:lpstr>
      <vt:lpstr>dette évolution de l’encours</vt:lpstr>
      <vt:lpstr>conclusion</vt:lpstr>
      <vt:lpstr>conclusion</vt:lpstr>
      <vt:lpstr>focus</vt:lpstr>
      <vt:lpstr>Sobriété énergétique</vt:lpstr>
      <vt:lpstr>Sobriété énergétique</vt:lpstr>
      <vt:lpstr>focus</vt:lpstr>
      <vt:lpstr>Présentation PowerPoint</vt:lpstr>
      <vt:lpstr>Rénovation des aires de jeux municipales</vt:lpstr>
      <vt:lpstr>Présentation PowerPoint</vt:lpstr>
      <vt:lpstr>Présentation PowerPoint</vt:lpstr>
      <vt:lpstr>Rénovation des aires de jeux municipales</vt:lpstr>
      <vt:lpstr>Quelques références …</vt:lpstr>
      <vt:lpstr>Quelques références …</vt:lpstr>
      <vt:lpstr>Quelques références …</vt:lpstr>
      <vt:lpstr>Quelques références …</vt:lpstr>
      <vt:lpstr>Quelques références …</vt:lpstr>
      <vt:lpstr>Quelques références …</vt:lpstr>
      <vt:lpstr>Présentation PowerPoint</vt:lpstr>
      <vt:lpstr> Accessibilité pour tous   - Enfants, parents, accompagnants  </vt:lpstr>
      <vt:lpstr>  Accessibilité Norme et usage   </vt:lpstr>
      <vt:lpstr>    </vt:lpstr>
      <vt:lpstr>  Norme et usage      </vt:lpstr>
      <vt:lpstr>Présentation PowerPoint</vt:lpstr>
      <vt:lpstr>Villeneuve d’ascq</vt:lpstr>
    </vt:vector>
  </TitlesOfParts>
  <Company>Mairie de Villeneuve d Ascq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Cliquez pour ajouter un titre</dc:title>
  <dc:creator>Heloise Ricou</dc:creator>
  <cp:lastModifiedBy>Nicole Carlier</cp:lastModifiedBy>
  <cp:revision>122</cp:revision>
  <cp:lastPrinted>2022-06-24T13:19:03Z</cp:lastPrinted>
  <dcterms:created xsi:type="dcterms:W3CDTF">2020-10-23T11:16:53Z</dcterms:created>
  <dcterms:modified xsi:type="dcterms:W3CDTF">2022-06-24T14:26:41Z</dcterms:modified>
</cp:coreProperties>
</file>