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6"/>
  </p:notesMasterIdLst>
  <p:sldIdLst>
    <p:sldId id="273" r:id="rId2"/>
    <p:sldId id="274" r:id="rId3"/>
    <p:sldId id="275" r:id="rId4"/>
    <p:sldId id="276" r:id="rId5"/>
    <p:sldId id="277" r:id="rId6"/>
    <p:sldId id="278" r:id="rId7"/>
    <p:sldId id="290" r:id="rId8"/>
    <p:sldId id="291" r:id="rId9"/>
    <p:sldId id="292" r:id="rId10"/>
    <p:sldId id="286" r:id="rId11"/>
    <p:sldId id="288" r:id="rId12"/>
    <p:sldId id="293" r:id="rId13"/>
    <p:sldId id="299" r:id="rId14"/>
    <p:sldId id="298" r:id="rId15"/>
    <p:sldId id="297" r:id="rId16"/>
    <p:sldId id="301" r:id="rId17"/>
    <p:sldId id="302" r:id="rId18"/>
    <p:sldId id="295" r:id="rId19"/>
    <p:sldId id="296" r:id="rId20"/>
    <p:sldId id="287" r:id="rId21"/>
    <p:sldId id="279" r:id="rId22"/>
    <p:sldId id="280" r:id="rId23"/>
    <p:sldId id="281" r:id="rId24"/>
    <p:sldId id="266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7EF93-08E2-407A-B095-3DCE5EFF4235}" type="datetimeFigureOut">
              <a:rPr lang="fr-FR" smtClean="0"/>
              <a:t>21/09/2022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0764-D5E3-42ED-A630-159FDAEF79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70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1340" y="-518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3428537"/>
            <a:ext cx="5648623" cy="1204306"/>
          </a:xfrm>
        </p:spPr>
        <p:txBody>
          <a:bodyPr bIns="9144" anchor="b"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4683917"/>
            <a:ext cx="6377587" cy="329259"/>
          </a:xfrm>
        </p:spPr>
        <p:txBody>
          <a:bodyPr tIns="9144">
            <a:normAutofit/>
          </a:bodyPr>
          <a:lstStyle>
            <a:lvl1pPr marL="0" indent="0" algn="r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79097">
            <a:off x="201814" y="5837762"/>
            <a:ext cx="217627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21/10/2020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80579-48C8-48C2-BAF2-C39A33B9F73B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85" y="74224"/>
            <a:ext cx="3023291" cy="1176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bg>
      <p:bgPr>
        <a:solidFill>
          <a:schemeClr val="accent3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71340" y="-518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79097">
            <a:off x="201814" y="5837762"/>
            <a:ext cx="217627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21/10/2020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C80579-48C8-48C2-BAF2-C39A33B9F73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528943" cy="1324737"/>
          </a:xfrm>
        </p:spPr>
        <p:txBody>
          <a:bodyPr bIns="9144"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1095815"/>
          </a:xfrm>
          <a:prstGeom prst="rect">
            <a:avLst/>
          </a:prstGeom>
        </p:spPr>
      </p:pic>
      <p:sp>
        <p:nvSpPr>
          <p:cNvPr id="15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2763678"/>
            <a:ext cx="8496300" cy="737330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AJOUTEZ UN SOUS-TITRE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6634"/>
            <a:ext cx="4032448" cy="14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texte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Texte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660374"/>
            <a:ext cx="3574257" cy="11976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660812"/>
            <a:ext cx="9146380" cy="119719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18C80579-48C8-48C2-BAF2-C39A33B9F73B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661248"/>
            <a:ext cx="8534821" cy="10228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28" r:id="rId2"/>
    <p:sldLayoutId id="2147483818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Présentation du PLU 3 – révision générale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Conseil municipal  27/09/22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Nom service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4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10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47061" y="171723"/>
            <a:ext cx="7756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just"/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Site </a:t>
            </a:r>
            <a:r>
              <a:rPr lang="fr-FR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Lefévère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: inscription d’un emplacement réservé pour création d’un parc et d’une liaison douce entre 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</a:rPr>
              <a:t>le site de la </a:t>
            </a:r>
            <a:r>
              <a:rPr lang="fr-FR" dirty="0" err="1">
                <a:latin typeface="Arial" panose="020B0604020202020204" pitchFamily="34" charset="0"/>
                <a:ea typeface="Times New Roman" panose="02020603050405020304" pitchFamily="18" charset="0"/>
              </a:rPr>
              <a:t>Maillerie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</a:rPr>
              <a:t> et sa prolongation sur les sites </a:t>
            </a:r>
            <a:r>
              <a:rPr lang="fr-FR" dirty="0" err="1">
                <a:latin typeface="Arial" panose="020B0604020202020204" pitchFamily="34" charset="0"/>
                <a:ea typeface="Times New Roman" panose="02020603050405020304" pitchFamily="18" charset="0"/>
              </a:rPr>
              <a:t>Lefévère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</a:rPr>
              <a:t>/202 rue Jean Jaurès – liaison nord-sud vers la Marque.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545" y="1340768"/>
            <a:ext cx="3992639" cy="4187401"/>
          </a:xfrm>
          <a:prstGeom prst="rect">
            <a:avLst/>
          </a:prstGeom>
        </p:spPr>
      </p:pic>
      <p:cxnSp>
        <p:nvCxnSpPr>
          <p:cNvPr id="7" name="Connecteur en arc 6"/>
          <p:cNvCxnSpPr/>
          <p:nvPr/>
        </p:nvCxnSpPr>
        <p:spPr>
          <a:xfrm>
            <a:off x="4067944" y="4509120"/>
            <a:ext cx="914400" cy="91440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563888" y="3212976"/>
            <a:ext cx="360040" cy="1584176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24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11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47" y="1175362"/>
            <a:ext cx="7751207" cy="5698407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5364088" y="5301208"/>
            <a:ext cx="1006764" cy="1043709"/>
          </a:xfrm>
          <a:custGeom>
            <a:avLst/>
            <a:gdLst>
              <a:gd name="connsiteX0" fmla="*/ 609600 w 1006764"/>
              <a:gd name="connsiteY0" fmla="*/ 0 h 1043709"/>
              <a:gd name="connsiteX1" fmla="*/ 1006764 w 1006764"/>
              <a:gd name="connsiteY1" fmla="*/ 350982 h 1043709"/>
              <a:gd name="connsiteX2" fmla="*/ 415637 w 1006764"/>
              <a:gd name="connsiteY2" fmla="*/ 1043709 h 1043709"/>
              <a:gd name="connsiteX3" fmla="*/ 0 w 1006764"/>
              <a:gd name="connsiteY3" fmla="*/ 738909 h 1043709"/>
              <a:gd name="connsiteX4" fmla="*/ 609600 w 1006764"/>
              <a:gd name="connsiteY4" fmla="*/ 0 h 104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764" h="1043709">
                <a:moveTo>
                  <a:pt x="609600" y="0"/>
                </a:moveTo>
                <a:lnTo>
                  <a:pt x="1006764" y="350982"/>
                </a:lnTo>
                <a:lnTo>
                  <a:pt x="415637" y="1043709"/>
                </a:lnTo>
                <a:lnTo>
                  <a:pt x="0" y="738909"/>
                </a:lnTo>
                <a:lnTo>
                  <a:pt x="609600" y="0"/>
                </a:lnTo>
                <a:close/>
              </a:path>
            </a:pathLst>
          </a:custGeom>
          <a:noFill/>
          <a:ln w="762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67544" y="404665"/>
            <a:ext cx="8436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/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Inscrire un linéaire de parcelles rue des Fusillés/rue 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</a:rPr>
              <a:t>de la 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Tradition/rue Baratte en secteur de parc pour préserver les fonds de parcelles arborés.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3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7012" y="1556792"/>
            <a:ext cx="7711736" cy="2016224"/>
          </a:xfrm>
        </p:spPr>
        <p:txBody>
          <a:bodyPr/>
          <a:lstStyle/>
          <a:p>
            <a:pPr algn="ctr"/>
            <a:r>
              <a:rPr lang="fr-FR" dirty="0" smtClean="0"/>
              <a:t>PRESERVATION DE notre patrimoine architectural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mise en place des </a:t>
            </a:r>
            <a:r>
              <a:rPr lang="fr-FR" dirty="0" err="1" smtClean="0"/>
              <a:t>iban</a:t>
            </a:r>
            <a:r>
              <a:rPr lang="fr-FR" dirty="0" smtClean="0"/>
              <a:t>/</a:t>
            </a:r>
            <a:r>
              <a:rPr lang="fr-FR" dirty="0" err="1" smtClean="0"/>
              <a:t>ipap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76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997512" cy="5079464"/>
          </a:xfrm>
        </p:spPr>
        <p:txBody>
          <a:bodyPr/>
          <a:lstStyle/>
          <a:p>
            <a:r>
              <a:rPr lang="fr-FR" b="1" dirty="0" err="1" smtClean="0"/>
              <a:t>iBAN</a:t>
            </a:r>
            <a:r>
              <a:rPr lang="fr-FR" b="1" dirty="0"/>
              <a:t>: inventaire des bâtiments susceptibles de changer de destination en zone A et N</a:t>
            </a:r>
            <a:r>
              <a:rPr lang="fr-FR" dirty="0"/>
              <a:t> (impossible normalement dans ces zones)</a:t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u="sng" dirty="0"/>
              <a:t>Objectif:</a:t>
            </a:r>
            <a:r>
              <a:rPr lang="fr-FR" dirty="0"/>
              <a:t> préserver les caractéristiques majeures du patrimoine rural traditionnel tout en lui permettant d’évoluer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427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349440" cy="5079464"/>
          </a:xfrm>
        </p:spPr>
        <p:txBody>
          <a:bodyPr/>
          <a:lstStyle/>
          <a:p>
            <a:r>
              <a:rPr lang="fr-FR" sz="2000" u="sng" dirty="0"/>
              <a:t>PERMET LES DESTINATIONS SUIVANTES, SOUS RÉSERVE DE NE PAS COMPROMETTRE L'ACTIVITÉ AGRICOLE OU LA QUALITÉ PAYSAGÈRE DU SITE</a:t>
            </a:r>
            <a:r>
              <a:rPr lang="fr-FR" sz="2000" dirty="0"/>
              <a:t>: 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- HÉBERGEMENTS TYPE CHAMBRES D’HÔTES, GITES RURAUX, GITES DE GROUPES</a:t>
            </a:r>
            <a:br>
              <a:rPr lang="fr-FR" sz="2000" dirty="0"/>
            </a:br>
            <a:r>
              <a:rPr lang="fr-FR" sz="2000" dirty="0"/>
              <a:t>- LOGEMENTS ÉTUDIANTS À LA FERME</a:t>
            </a:r>
            <a:br>
              <a:rPr lang="fr-FR" sz="2000" dirty="0"/>
            </a:br>
            <a:r>
              <a:rPr lang="fr-FR" sz="2000" dirty="0"/>
              <a:t>- SALLE DE RÉCEPTION</a:t>
            </a:r>
            <a:br>
              <a:rPr lang="fr-FR" sz="2000" dirty="0"/>
            </a:br>
            <a:r>
              <a:rPr lang="fr-FR" sz="2000" dirty="0"/>
              <a:t>- FERME AUBERGE</a:t>
            </a:r>
            <a:br>
              <a:rPr lang="fr-FR" sz="2000" dirty="0"/>
            </a:br>
            <a:r>
              <a:rPr lang="fr-FR" sz="2000" dirty="0"/>
              <a:t>- LOCAUX D'ACTIONS PÉDAGOGIQUES ET DE DÉCOUVERTE DU MONDE AGRICOLE OU NATUREL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72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24446" cy="2592288"/>
          </a:xfrm>
        </p:spPr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sz="2000" u="sng" dirty="0" smtClean="0"/>
              <a:t>Liste </a:t>
            </a:r>
            <a:r>
              <a:rPr lang="fr-FR" sz="2000" u="sng" dirty="0"/>
              <a:t>des fermes classées IBAN: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- Ferme du Recueil , 327 rue de Lannoy  (suite à un projet d’évolution souhaité par la Fondation Fontaine)</a:t>
            </a:r>
            <a:br>
              <a:rPr lang="fr-FR" sz="2000" dirty="0"/>
            </a:br>
            <a:r>
              <a:rPr lang="fr-FR" sz="2000" dirty="0"/>
              <a:t>- Ferme </a:t>
            </a:r>
            <a:r>
              <a:rPr lang="fr-FR" sz="2000" dirty="0" err="1"/>
              <a:t>Bonvarlet</a:t>
            </a:r>
            <a:r>
              <a:rPr lang="fr-FR" sz="2000" dirty="0"/>
              <a:t>, chemin du Grand Marais</a:t>
            </a:r>
            <a:br>
              <a:rPr lang="fr-FR" sz="2000" dirty="0"/>
            </a:br>
            <a:r>
              <a:rPr lang="fr-FR" sz="2000" dirty="0"/>
              <a:t>- Ferme </a:t>
            </a:r>
            <a:r>
              <a:rPr lang="fr-FR" sz="2000" dirty="0" err="1"/>
              <a:t>Desmet</a:t>
            </a:r>
            <a:r>
              <a:rPr lang="fr-FR" sz="2000" dirty="0"/>
              <a:t>, 4 rue des </a:t>
            </a:r>
            <a:r>
              <a:rPr lang="fr-FR" sz="2000" dirty="0" err="1"/>
              <a:t>Marchenelles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- Ferme Hardy, 71 rue des </a:t>
            </a:r>
            <a:r>
              <a:rPr lang="fr-FR" sz="2000" dirty="0" err="1"/>
              <a:t>Marchenelles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- Ferme des </a:t>
            </a:r>
            <a:r>
              <a:rPr lang="fr-FR" sz="2000" dirty="0" err="1"/>
              <a:t>Marchenelles</a:t>
            </a:r>
            <a:r>
              <a:rPr lang="fr-FR" sz="2000" dirty="0"/>
              <a:t>, 129 rue des </a:t>
            </a:r>
            <a:r>
              <a:rPr lang="fr-FR" sz="2000" dirty="0" err="1" smtClean="0"/>
              <a:t>Marchenelles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64904"/>
            <a:ext cx="5991225" cy="1447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635" y="4077072"/>
            <a:ext cx="39052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18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080998" cy="5223480"/>
          </a:xfrm>
        </p:spPr>
        <p:txBody>
          <a:bodyPr/>
          <a:lstStyle/>
          <a:p>
            <a:r>
              <a:rPr lang="fr-FR" b="1" dirty="0" smtClean="0"/>
              <a:t>IPAP</a:t>
            </a:r>
            <a:r>
              <a:rPr lang="fr-FR" b="1" dirty="0"/>
              <a:t>: mise en valeur du patrimoine, des paysages, et de </a:t>
            </a:r>
            <a:r>
              <a:rPr lang="fr-FR" b="1" dirty="0" smtClean="0"/>
              <a:t>l'architecture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u="sng" dirty="0"/>
              <a:t>Objectif:</a:t>
            </a:r>
            <a:r>
              <a:rPr lang="fr-FR" sz="2000" dirty="0"/>
              <a:t> préserver le bâti en interdisant la démolition et les extensions/surélévations visibles depuis l'espace public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u="sng" dirty="0" smtClean="0"/>
              <a:t>Cadre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- démolition totale interdite (partielle sous réserve)</a:t>
            </a:r>
            <a:br>
              <a:rPr lang="fr-FR" sz="2000" dirty="0"/>
            </a:br>
            <a:r>
              <a:rPr lang="fr-FR" sz="2000" dirty="0"/>
              <a:t>- respect des gabarits existants</a:t>
            </a:r>
            <a:br>
              <a:rPr lang="fr-FR" sz="2000" dirty="0"/>
            </a:br>
            <a:r>
              <a:rPr lang="fr-FR" sz="2000" dirty="0"/>
              <a:t>- remises en état/rénovations autorisées</a:t>
            </a:r>
            <a:br>
              <a:rPr lang="fr-FR" sz="2000" dirty="0"/>
            </a:br>
            <a:r>
              <a:rPr lang="fr-FR" sz="2000" dirty="0"/>
              <a:t>- constructions nouvelles contiguës possibles si en harmonie au bâti protégé (hauteur, implantation, volumétrie</a:t>
            </a:r>
            <a:r>
              <a:rPr lang="fr-FR" sz="2000" dirty="0" smtClean="0"/>
              <a:t>)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- respect des éléments structurants de la morphologie du bâti agricole traditionnel (volumétrie, pentes de toiture, porches, ...)</a:t>
            </a:r>
            <a:br>
              <a:rPr lang="fr-FR" sz="2000" dirty="0"/>
            </a:br>
            <a:r>
              <a:rPr lang="fr-FR" sz="2000" dirty="0"/>
              <a:t>- respect des dimensions et méthodes de mise en œuvre traditionnelles de la région, des compositions de façades, maintien des éléments de décors, ...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97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861486" cy="2016224"/>
          </a:xfrm>
        </p:spPr>
        <p:txBody>
          <a:bodyPr/>
          <a:lstStyle/>
          <a:p>
            <a:r>
              <a:rPr lang="fr-FR" sz="2000" u="sng" dirty="0" smtClean="0"/>
              <a:t>Liste </a:t>
            </a:r>
            <a:r>
              <a:rPr lang="fr-FR" sz="2000" u="sng" dirty="0"/>
              <a:t>des fermes classées IPAP: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- Ferme </a:t>
            </a:r>
            <a:r>
              <a:rPr lang="fr-FR" sz="2000" dirty="0" err="1"/>
              <a:t>Legall</a:t>
            </a:r>
            <a:r>
              <a:rPr lang="fr-FR" sz="2000" dirty="0"/>
              <a:t> , 51 rue JB Lebas</a:t>
            </a:r>
            <a:br>
              <a:rPr lang="fr-FR" sz="2000" dirty="0"/>
            </a:br>
            <a:r>
              <a:rPr lang="fr-FR" sz="2000" dirty="0"/>
              <a:t>- Ferme, 124 rue </a:t>
            </a:r>
            <a:r>
              <a:rPr lang="fr-FR" sz="2000" dirty="0" smtClean="0"/>
              <a:t>Colbert</a:t>
            </a:r>
            <a:br>
              <a:rPr lang="fr-FR" sz="2000" dirty="0" smtClean="0"/>
            </a:br>
            <a:r>
              <a:rPr lang="fr-FR" sz="2000" dirty="0" smtClean="0"/>
              <a:t>- </a:t>
            </a:r>
            <a:r>
              <a:rPr lang="fr-FR" sz="2000" dirty="0"/>
              <a:t>Ferme du Grand </a:t>
            </a:r>
            <a:r>
              <a:rPr lang="fr-FR" sz="2000" dirty="0" err="1"/>
              <a:t>Ruage</a:t>
            </a:r>
            <a:r>
              <a:rPr lang="fr-FR" sz="2000" dirty="0"/>
              <a:t>, 18 rue Colbert</a:t>
            </a:r>
            <a:br>
              <a:rPr lang="fr-FR" sz="2000" dirty="0"/>
            </a:br>
            <a:r>
              <a:rPr lang="fr-FR" sz="2000" dirty="0"/>
              <a:t>- Ferme Halley, 225 rue Jules Guesde</a:t>
            </a:r>
            <a:br>
              <a:rPr lang="fr-FR" sz="2000" dirty="0"/>
            </a:br>
            <a:r>
              <a:rPr lang="fr-FR" sz="2000" dirty="0"/>
              <a:t>- </a:t>
            </a:r>
            <a:r>
              <a:rPr lang="fr-FR" sz="2000" dirty="0" smtClean="0"/>
              <a:t>Château </a:t>
            </a:r>
            <a:r>
              <a:rPr lang="fr-FR" sz="2000" dirty="0"/>
              <a:t>de la Ferme du Recueil, 327 rue de Lannoy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17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420888"/>
            <a:ext cx="5895975" cy="14001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432" y="3965079"/>
            <a:ext cx="38957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3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0098" y="2276872"/>
            <a:ext cx="7580334" cy="792088"/>
          </a:xfrm>
        </p:spPr>
        <p:txBody>
          <a:bodyPr/>
          <a:lstStyle/>
          <a:p>
            <a:pPr algn="ctr"/>
            <a:r>
              <a:rPr lang="fr-FR" dirty="0" smtClean="0"/>
              <a:t>URBANISATION DES FRICHES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44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8" y="0"/>
            <a:ext cx="8280920" cy="565020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19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627784" y="764704"/>
            <a:ext cx="3431252" cy="830997"/>
          </a:xfrm>
          <a:prstGeom prst="rect">
            <a:avLst/>
          </a:prstGeom>
          <a:solidFill>
            <a:schemeClr val="accent4">
              <a:lumMod val="20000"/>
              <a:lumOff val="80000"/>
              <a:alpha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ysClr val="windowText" lastClr="000000"/>
                </a:solidFill>
              </a:rPr>
              <a:t>CLASSEMENT EN ZONAGE MIXTE DE LA FRICHE A L’ANGLE DES RUES DE LA TRADITION ET TABLE RONDE POUR PROJET MIXTE DE LOGEMENTS ET MAISON MEDICALE</a:t>
            </a:r>
            <a:endParaRPr lang="fr-FR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8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21/10/2020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Mise a disposition par la MEL des projets de pièces du PLU – version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28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20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67544" y="11663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just"/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</a:rPr>
              <a:t>sud du parc de la Plaine, inscrire le passage de la zone AUDM en zone agricole pour partie, en rectifiant la zone UE de manière à permettre le projet d’extension de la brasserie et en 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AUCM pour 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</a:rPr>
              <a:t>le reste du site pour poursuivre la réflexion autour du </a:t>
            </a:r>
            <a:r>
              <a:rPr lang="fr-F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projet immobilier « la Distillerie ».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316961"/>
            <a:ext cx="6048673" cy="4318439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4049486" y="1560668"/>
            <a:ext cx="3334466" cy="3011332"/>
          </a:xfrm>
          <a:custGeom>
            <a:avLst/>
            <a:gdLst>
              <a:gd name="connsiteX0" fmla="*/ 0 w 3334466"/>
              <a:gd name="connsiteY0" fmla="*/ 1079404 h 3011332"/>
              <a:gd name="connsiteX1" fmla="*/ 1148156 w 3334466"/>
              <a:gd name="connsiteY1" fmla="*/ 103127 h 3011332"/>
              <a:gd name="connsiteX2" fmla="*/ 1753173 w 3334466"/>
              <a:gd name="connsiteY2" fmla="*/ 838773 h 3011332"/>
              <a:gd name="connsiteX3" fmla="*/ 2715699 w 3334466"/>
              <a:gd name="connsiteY3" fmla="*/ 0 h 3011332"/>
              <a:gd name="connsiteX4" fmla="*/ 2660697 w 3334466"/>
              <a:gd name="connsiteY4" fmla="*/ 371260 h 3011332"/>
              <a:gd name="connsiteX5" fmla="*/ 3334466 w 3334466"/>
              <a:gd name="connsiteY5" fmla="*/ 1100030 h 3011332"/>
              <a:gd name="connsiteX6" fmla="*/ 1746297 w 3334466"/>
              <a:gd name="connsiteY6" fmla="*/ 2585070 h 3011332"/>
              <a:gd name="connsiteX7" fmla="*/ 1945678 w 3334466"/>
              <a:gd name="connsiteY7" fmla="*/ 2825702 h 3011332"/>
              <a:gd name="connsiteX8" fmla="*/ 1643170 w 3334466"/>
              <a:gd name="connsiteY8" fmla="*/ 3011332 h 3011332"/>
              <a:gd name="connsiteX9" fmla="*/ 0 w 3334466"/>
              <a:gd name="connsiteY9" fmla="*/ 1079404 h 301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4466" h="3011332">
                <a:moveTo>
                  <a:pt x="0" y="1079404"/>
                </a:moveTo>
                <a:lnTo>
                  <a:pt x="1148156" y="103127"/>
                </a:lnTo>
                <a:lnTo>
                  <a:pt x="1753173" y="838773"/>
                </a:lnTo>
                <a:lnTo>
                  <a:pt x="2715699" y="0"/>
                </a:lnTo>
                <a:lnTo>
                  <a:pt x="2660697" y="371260"/>
                </a:lnTo>
                <a:lnTo>
                  <a:pt x="3334466" y="1100030"/>
                </a:lnTo>
                <a:lnTo>
                  <a:pt x="1746297" y="2585070"/>
                </a:lnTo>
                <a:lnTo>
                  <a:pt x="1945678" y="2825702"/>
                </a:lnTo>
                <a:lnTo>
                  <a:pt x="1643170" y="3011332"/>
                </a:lnTo>
                <a:lnTo>
                  <a:pt x="0" y="1079404"/>
                </a:ln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004048" y="2636912"/>
            <a:ext cx="1026243" cy="21544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dirty="0" smtClean="0"/>
              <a:t>Classement en AUC</a:t>
            </a:r>
            <a:endParaRPr lang="fr-FR" sz="800" dirty="0"/>
          </a:p>
        </p:txBody>
      </p:sp>
      <p:sp>
        <p:nvSpPr>
          <p:cNvPr id="7" name="Forme libre 6"/>
          <p:cNvSpPr/>
          <p:nvPr/>
        </p:nvSpPr>
        <p:spPr>
          <a:xfrm>
            <a:off x="3592945" y="1394691"/>
            <a:ext cx="1524000" cy="1219200"/>
          </a:xfrm>
          <a:custGeom>
            <a:avLst/>
            <a:gdLst>
              <a:gd name="connsiteX0" fmla="*/ 0 w 1524000"/>
              <a:gd name="connsiteY0" fmla="*/ 628073 h 1219200"/>
              <a:gd name="connsiteX1" fmla="*/ 471055 w 1524000"/>
              <a:gd name="connsiteY1" fmla="*/ 1219200 h 1219200"/>
              <a:gd name="connsiteX2" fmla="*/ 1524000 w 1524000"/>
              <a:gd name="connsiteY2" fmla="*/ 332509 h 1219200"/>
              <a:gd name="connsiteX3" fmla="*/ 1256146 w 1524000"/>
              <a:gd name="connsiteY3" fmla="*/ 0 h 1219200"/>
              <a:gd name="connsiteX4" fmla="*/ 692728 w 1524000"/>
              <a:gd name="connsiteY4" fmla="*/ 397164 h 1219200"/>
              <a:gd name="connsiteX5" fmla="*/ 0 w 1524000"/>
              <a:gd name="connsiteY5" fmla="*/ 62807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0" h="1219200">
                <a:moveTo>
                  <a:pt x="0" y="628073"/>
                </a:moveTo>
                <a:lnTo>
                  <a:pt x="471055" y="1219200"/>
                </a:lnTo>
                <a:lnTo>
                  <a:pt x="1524000" y="332509"/>
                </a:lnTo>
                <a:lnTo>
                  <a:pt x="1256146" y="0"/>
                </a:lnTo>
                <a:lnTo>
                  <a:pt x="692728" y="397164"/>
                </a:lnTo>
                <a:lnTo>
                  <a:pt x="0" y="628073"/>
                </a:ln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508104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646549" y="1896569"/>
            <a:ext cx="1268296" cy="2154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dirty="0" smtClean="0"/>
              <a:t>Zone à intégrer au projet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8295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9057" y="2276872"/>
            <a:ext cx="7920880" cy="1080120"/>
          </a:xfrm>
        </p:spPr>
        <p:txBody>
          <a:bodyPr/>
          <a:lstStyle/>
          <a:p>
            <a:pPr algn="ctr"/>
            <a:r>
              <a:rPr lang="fr-FR" dirty="0" smtClean="0"/>
              <a:t>Projets d’</a:t>
            </a:r>
            <a:r>
              <a:rPr lang="fr-FR" dirty="0" err="1" smtClean="0"/>
              <a:t>evolutions</a:t>
            </a:r>
            <a:r>
              <a:rPr lang="fr-FR" dirty="0" smtClean="0"/>
              <a:t> principales du plu qui concernent toutes les communes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367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505343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059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23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1" y="332656"/>
            <a:ext cx="8783080" cy="49415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182041"/>
            <a:ext cx="7016452" cy="167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25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21/10/2020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01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3</a:t>
            </a:fld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76" y="404664"/>
            <a:ext cx="8785507" cy="47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2" y="476672"/>
            <a:ext cx="8527728" cy="47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8" y="476672"/>
            <a:ext cx="9081729" cy="50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25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Rappel des calendriers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6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243575" cy="46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9057" y="2276872"/>
            <a:ext cx="7920880" cy="1080120"/>
          </a:xfrm>
        </p:spPr>
        <p:txBody>
          <a:bodyPr/>
          <a:lstStyle/>
          <a:p>
            <a:pPr algn="ctr"/>
            <a:r>
              <a:rPr lang="fr-FR" dirty="0" smtClean="0"/>
              <a:t>OBJECTIFS DES DEMANDES DE MODIFICATIONS DE LA VILLE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85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0098" y="2276872"/>
            <a:ext cx="7520940" cy="548640"/>
          </a:xfrm>
        </p:spPr>
        <p:txBody>
          <a:bodyPr/>
          <a:lstStyle/>
          <a:p>
            <a:r>
              <a:rPr lang="fr-FR" dirty="0" smtClean="0"/>
              <a:t>PRESERVATION DES ESPACES VERTS ET AGRICOLES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63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0579-48C8-48C2-BAF2-C39A33B9F73B}" type="slidenum">
              <a:rPr lang="fr-FR" smtClean="0"/>
              <a:t>9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1328" y="8109520"/>
            <a:ext cx="8428265" cy="47225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162043" cy="5343517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2072640" y="2948940"/>
            <a:ext cx="220980" cy="430530"/>
          </a:xfrm>
          <a:custGeom>
            <a:avLst/>
            <a:gdLst>
              <a:gd name="connsiteX0" fmla="*/ 0 w 220980"/>
              <a:gd name="connsiteY0" fmla="*/ 133350 h 430530"/>
              <a:gd name="connsiteX1" fmla="*/ 11430 w 220980"/>
              <a:gd name="connsiteY1" fmla="*/ 430530 h 430530"/>
              <a:gd name="connsiteX2" fmla="*/ 220980 w 220980"/>
              <a:gd name="connsiteY2" fmla="*/ 205740 h 430530"/>
              <a:gd name="connsiteX3" fmla="*/ 220980 w 220980"/>
              <a:gd name="connsiteY3" fmla="*/ 0 h 430530"/>
              <a:gd name="connsiteX4" fmla="*/ 99060 w 220980"/>
              <a:gd name="connsiteY4" fmla="*/ 3810 h 430530"/>
              <a:gd name="connsiteX5" fmla="*/ 0 w 220980"/>
              <a:gd name="connsiteY5" fmla="*/ 133350 h 43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980" h="430530">
                <a:moveTo>
                  <a:pt x="0" y="133350"/>
                </a:moveTo>
                <a:lnTo>
                  <a:pt x="11430" y="430530"/>
                </a:lnTo>
                <a:lnTo>
                  <a:pt x="220980" y="205740"/>
                </a:lnTo>
                <a:lnTo>
                  <a:pt x="220980" y="0"/>
                </a:lnTo>
                <a:lnTo>
                  <a:pt x="99060" y="3810"/>
                </a:lnTo>
                <a:lnTo>
                  <a:pt x="0" y="13335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918710" y="2644140"/>
            <a:ext cx="925830" cy="899160"/>
          </a:xfrm>
          <a:custGeom>
            <a:avLst/>
            <a:gdLst>
              <a:gd name="connsiteX0" fmla="*/ 754380 w 925830"/>
              <a:gd name="connsiteY0" fmla="*/ 899160 h 899160"/>
              <a:gd name="connsiteX1" fmla="*/ 514350 w 925830"/>
              <a:gd name="connsiteY1" fmla="*/ 678180 h 899160"/>
              <a:gd name="connsiteX2" fmla="*/ 403860 w 925830"/>
              <a:gd name="connsiteY2" fmla="*/ 640080 h 899160"/>
              <a:gd name="connsiteX3" fmla="*/ 0 w 925830"/>
              <a:gd name="connsiteY3" fmla="*/ 224790 h 899160"/>
              <a:gd name="connsiteX4" fmla="*/ 213360 w 925830"/>
              <a:gd name="connsiteY4" fmla="*/ 0 h 899160"/>
              <a:gd name="connsiteX5" fmla="*/ 925830 w 925830"/>
              <a:gd name="connsiteY5" fmla="*/ 662940 h 899160"/>
              <a:gd name="connsiteX6" fmla="*/ 754380 w 925830"/>
              <a:gd name="connsiteY6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830" h="899160">
                <a:moveTo>
                  <a:pt x="754380" y="899160"/>
                </a:moveTo>
                <a:lnTo>
                  <a:pt x="514350" y="678180"/>
                </a:lnTo>
                <a:lnTo>
                  <a:pt x="403860" y="640080"/>
                </a:lnTo>
                <a:lnTo>
                  <a:pt x="0" y="224790"/>
                </a:lnTo>
                <a:lnTo>
                  <a:pt x="213360" y="0"/>
                </a:lnTo>
                <a:lnTo>
                  <a:pt x="925830" y="662940"/>
                </a:lnTo>
                <a:lnTo>
                  <a:pt x="754380" y="89916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203084" y="1628800"/>
            <a:ext cx="343125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ysClr val="windowText" lastClr="000000"/>
                </a:solidFill>
              </a:rPr>
              <a:t>CLASSEMENT EN ZONE AGRICOLE DE TOUS LES FONCIERS NON URBANISES DU TRIANGLE D’ASCQ</a:t>
            </a:r>
            <a:endParaRPr lang="fr-FR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281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ste">
  <a:themeElements>
    <a:clrScheme name="teste-1">
      <a:dk1>
        <a:srgbClr val="252B5C"/>
      </a:dk1>
      <a:lt1>
        <a:srgbClr val="FFFFFF"/>
      </a:lt1>
      <a:dk2>
        <a:srgbClr val="66A443"/>
      </a:dk2>
      <a:lt2>
        <a:srgbClr val="D8D8D8"/>
      </a:lt2>
      <a:accent1>
        <a:srgbClr val="C29B13"/>
      </a:accent1>
      <a:accent2>
        <a:srgbClr val="66A443"/>
      </a:accent2>
      <a:accent3>
        <a:srgbClr val="007BC1"/>
      </a:accent3>
      <a:accent4>
        <a:srgbClr val="F55618"/>
      </a:accent4>
      <a:accent5>
        <a:srgbClr val="800080"/>
      </a:accent5>
      <a:accent6>
        <a:srgbClr val="002A42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teste</Template>
  <TotalTime>433</TotalTime>
  <Words>313</Words>
  <Application>Microsoft Office PowerPoint</Application>
  <PresentationFormat>Affichage à l'écran (4:3)</PresentationFormat>
  <Paragraphs>50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Tunga</vt:lpstr>
      <vt:lpstr>Wingdings</vt:lpstr>
      <vt:lpstr>teste</vt:lpstr>
      <vt:lpstr>Présentation du PLU 3 – révision générale </vt:lpstr>
      <vt:lpstr>Mise a disposition par la MEL des projets de pièces du PLU – version 1</vt:lpstr>
      <vt:lpstr>Présentation PowerPoint</vt:lpstr>
      <vt:lpstr>Présentation PowerPoint</vt:lpstr>
      <vt:lpstr>Présentation PowerPoint</vt:lpstr>
      <vt:lpstr>Rappel des calendriers </vt:lpstr>
      <vt:lpstr>OBJECTIFS DES DEMANDES DE MODIFICATIONS DE LA VILLE</vt:lpstr>
      <vt:lpstr>PRESERVATION DES ESPACES VERTS ET AGRICOLES</vt:lpstr>
      <vt:lpstr>Présentation PowerPoint</vt:lpstr>
      <vt:lpstr>Présentation PowerPoint</vt:lpstr>
      <vt:lpstr>Présentation PowerPoint</vt:lpstr>
      <vt:lpstr>PRESERVATION DE notre patrimoine architectural  mise en place des iban/ipap</vt:lpstr>
      <vt:lpstr>iBAN: inventaire des bâtiments susceptibles de changer de destination en zone A et N (impossible normalement dans ces zones)   Objectif: préserver les caractéristiques majeures du patrimoine rural traditionnel tout en lui permettant d’évoluer </vt:lpstr>
      <vt:lpstr>PERMET LES DESTINATIONS SUIVANTES, SOUS RÉSERVE DE NE PAS COMPROMETTRE L'ACTIVITÉ AGRICOLE OU LA QUALITÉ PAYSAGÈRE DU SITE:   - HÉBERGEMENTS TYPE CHAMBRES D’HÔTES, GITES RURAUX, GITES DE GROUPES - LOGEMENTS ÉTUDIANTS À LA FERME - SALLE DE RÉCEPTION - FERME AUBERGE - LOCAUX D'ACTIONS PÉDAGOGIQUES ET DE DÉCOUVERTE DU MONDE AGRICOLE OU NATUREL </vt:lpstr>
      <vt:lpstr> Liste des fermes classées IBAN: - Ferme du Recueil , 327 rue de Lannoy  (suite à un projet d’évolution souhaité par la Fondation Fontaine) - Ferme Bonvarlet, chemin du Grand Marais - Ferme Desmet, 4 rue des Marchenelles - Ferme Hardy, 71 rue des Marchenelles - Ferme des Marchenelles, 129 rue des Marchenelles  </vt:lpstr>
      <vt:lpstr>IPAP: mise en valeur du patrimoine, des paysages, et de l'architecture  Objectif: préserver le bâti en interdisant la démolition et les extensions/surélévations visibles depuis l'espace public  Cadre - démolition totale interdite (partielle sous réserve) - respect des gabarits existants - remises en état/rénovations autorisées - constructions nouvelles contiguës possibles si en harmonie au bâti protégé (hauteur, implantation, volumétrie) - respect des éléments structurants de la morphologie du bâti agricole traditionnel (volumétrie, pentes de toiture, porches, ...) - respect des dimensions et méthodes de mise en œuvre traditionnelles de la région, des compositions de façades, maintien des éléments de décors, ...  </vt:lpstr>
      <vt:lpstr>Liste des fermes classées IPAP: - Ferme Legall , 51 rue JB Lebas - Ferme, 124 rue Colbert - Ferme du Grand Ruage, 18 rue Colbert - Ferme Halley, 225 rue Jules Guesde - Château de la Ferme du Recueil, 327 rue de Lannoy</vt:lpstr>
      <vt:lpstr>URBANISATION DES FRICHES</vt:lpstr>
      <vt:lpstr>Présentation PowerPoint</vt:lpstr>
      <vt:lpstr>Présentation PowerPoint</vt:lpstr>
      <vt:lpstr>Projets d’evolutions principales du plu qui concernent toutes les communes </vt:lpstr>
      <vt:lpstr>Présentation PowerPoint</vt:lpstr>
      <vt:lpstr>Présentation PowerPoint</vt:lpstr>
      <vt:lpstr>Présentation PowerPoint</vt:lpstr>
    </vt:vector>
  </TitlesOfParts>
  <Company>Mairie de Villeneuve d Ascq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Cliquez pour ajouter un titre</dc:title>
  <dc:creator>Heloise Ricou</dc:creator>
  <cp:lastModifiedBy>Olivier Barotte</cp:lastModifiedBy>
  <cp:revision>29</cp:revision>
  <dcterms:created xsi:type="dcterms:W3CDTF">2020-10-23T11:16:53Z</dcterms:created>
  <dcterms:modified xsi:type="dcterms:W3CDTF">2022-09-21T13:19:26Z</dcterms:modified>
</cp:coreProperties>
</file>