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B6865-F896-41C8-8E40-FAB45E67F121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EFBF0-5652-467F-B995-806F28F86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77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B2E40-1168-404F-8436-3FB5222B8E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7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B2E40-1168-404F-8436-3FB5222B8E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06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B2E40-1168-404F-8436-3FB5222B8E5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53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B2E40-1168-404F-8436-3FB5222B8E5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49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B2E40-1168-404F-8436-3FB5222B8E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55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03-B871-4AEE-B39E-B61997037387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B1B2-610B-4DA1-AE55-82DEDE069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16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03-B871-4AEE-B39E-B61997037387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B1B2-610B-4DA1-AE55-82DEDE069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06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03-B871-4AEE-B39E-B61997037387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B1B2-610B-4DA1-AE55-82DEDE069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04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03-B871-4AEE-B39E-B61997037387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B1B2-610B-4DA1-AE55-82DEDE069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48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03-B871-4AEE-B39E-B61997037387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B1B2-610B-4DA1-AE55-82DEDE069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32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03-B871-4AEE-B39E-B61997037387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B1B2-610B-4DA1-AE55-82DEDE069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76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03-B871-4AEE-B39E-B61997037387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B1B2-610B-4DA1-AE55-82DEDE069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68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03-B871-4AEE-B39E-B61997037387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B1B2-610B-4DA1-AE55-82DEDE069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4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03-B871-4AEE-B39E-B61997037387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B1B2-610B-4DA1-AE55-82DEDE069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00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03-B871-4AEE-B39E-B61997037387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B1B2-610B-4DA1-AE55-82DEDE069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47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03-B871-4AEE-B39E-B61997037387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B1B2-610B-4DA1-AE55-82DEDE069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7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7003-B871-4AEE-B39E-B61997037387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EB1B2-610B-4DA1-AE55-82DEDE069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00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thenounproject.com/term/real-estate-network/18747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10958" y="2223407"/>
            <a:ext cx="404633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DC4923"/>
                </a:solidFill>
              </a:rPr>
              <a:t>AVIS DE LA COMMUNE SUR LE PROJET DE PLH3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DC4923"/>
                </a:solidFill>
              </a:rPr>
              <a:t>2022-2028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fr-FR" sz="2400" b="1" dirty="0">
              <a:solidFill>
                <a:srgbClr val="DC4923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Délibération du conseil municipal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A768-00BA-4BE3-B5D2-C98080A2F897}" type="slidenum">
              <a:rPr lang="fr-FR" smtClean="0"/>
              <a:t>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21566"/>
            <a:ext cx="4440195" cy="6887315"/>
          </a:xfrm>
          <a:prstGeom prst="rect">
            <a:avLst/>
          </a:prstGeom>
        </p:spPr>
      </p:pic>
      <p:pic>
        <p:nvPicPr>
          <p:cNvPr id="8" name="Picture 4" descr="https://intranet.lillemetropole.fr/EspaceCollab/PLH3/Lists/GROUPE%20PROJET/9.%20Communication/Outils_de_communication/Logo/PLH%20V2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/>
          <a:stretch/>
        </p:blipFill>
        <p:spPr bwMode="auto">
          <a:xfrm>
            <a:off x="9178291" y="265332"/>
            <a:ext cx="1322305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6450" y="953157"/>
            <a:ext cx="8153944" cy="139895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ACTUALISATION DES PROJETS DE LOGEMENTS SUR VILLENEUVE D’ASCQ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2650" y="3580449"/>
            <a:ext cx="7886700" cy="1718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POUR LA PERIODE ENTRE 2022 ET 2028 LES PROJETS DE LOGEMENTS IDENTIFIES REPRESENTENT :</a:t>
            </a:r>
          </a:p>
          <a:p>
            <a:pPr marL="0" indent="0" algn="ctr">
              <a:buNone/>
            </a:pPr>
            <a:r>
              <a:rPr lang="fr-FR" b="1" dirty="0"/>
              <a:t>6</a:t>
            </a:r>
            <a:r>
              <a:rPr lang="fr-FR" b="1" dirty="0" smtClean="0"/>
              <a:t>218 logements dont 3387 logements étudiants 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A768-00BA-4BE3-B5D2-C98080A2F897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239692" y="5987019"/>
            <a:ext cx="372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Données arrêtées en septembre 2022</a:t>
            </a:r>
          </a:p>
        </p:txBody>
      </p:sp>
    </p:spTree>
    <p:extLst>
      <p:ext uri="{BB962C8B-B14F-4D97-AF65-F5344CB8AC3E}">
        <p14:creationId xmlns:p14="http://schemas.microsoft.com/office/powerpoint/2010/main" val="385289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07812" y="2050745"/>
            <a:ext cx="43947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3200" b="1" dirty="0">
                <a:solidFill>
                  <a:srgbClr val="DC4923"/>
                </a:solidFill>
              </a:rPr>
              <a:t>LES CINQ ORIENTATIONS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3200" b="1" dirty="0">
                <a:solidFill>
                  <a:srgbClr val="DC4923"/>
                </a:solidFill>
              </a:rPr>
              <a:t>STRATÉGIQUES DU PLH3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fr-FR" sz="2400" b="1" dirty="0">
              <a:solidFill>
                <a:srgbClr val="DC4923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800" dirty="0"/>
              <a:t>Les objectifs phares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800" dirty="0"/>
              <a:t>à l’échelle de la MEL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A768-00BA-4BE3-B5D2-C98080A2F897}" type="slidenum">
              <a:rPr lang="fr-FR" smtClean="0"/>
              <a:t>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22707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4" descr="https://intranet.lillemetropole.fr/EspaceCollab/PLH3/Lists/GROUPE%20PROJET/9.%20Communication/Outils_de_communication/Logo/PLH%20V2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/>
          <a:stretch/>
        </p:blipFill>
        <p:spPr bwMode="auto">
          <a:xfrm>
            <a:off x="9178291" y="265332"/>
            <a:ext cx="1322305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525" t="249"/>
          <a:stretch/>
        </p:blipFill>
        <p:spPr>
          <a:xfrm>
            <a:off x="1524001" y="1413000"/>
            <a:ext cx="2806577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ntranet.lillemetropole.fr/EspaceCollab/PLH3/Lists/GROUPE%20PROJET/9.%20Communication/Outils_de_communication/Logo/PLH%20V2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/>
          <a:stretch/>
        </p:blipFill>
        <p:spPr bwMode="auto">
          <a:xfrm>
            <a:off x="4910624" y="121215"/>
            <a:ext cx="119434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94471" y="797406"/>
            <a:ext cx="2320298" cy="376921"/>
          </a:xfrm>
          <a:prstGeom prst="rect">
            <a:avLst/>
          </a:prstGeom>
          <a:solidFill>
            <a:srgbClr val="DE4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FFFF"/>
                </a:solidFill>
              </a:rPr>
              <a:t>Orientation N°1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81950" y="6380231"/>
            <a:ext cx="2057400" cy="365125"/>
          </a:xfrm>
        </p:spPr>
        <p:txBody>
          <a:bodyPr/>
          <a:lstStyle/>
          <a:p>
            <a:fld id="{35CEA768-00BA-4BE3-B5D2-C98080A2F897}" type="slidenum">
              <a:rPr lang="fr-FR" smtClean="0"/>
              <a:t>3</a:t>
            </a:fld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701354" y="1947920"/>
            <a:ext cx="162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  <a:cs typeface="Arial"/>
              </a:rPr>
              <a:t>Comment?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0" t="-3175" r="50644" b="-4987"/>
          <a:stretch/>
        </p:blipFill>
        <p:spPr>
          <a:xfrm>
            <a:off x="6306929" y="107581"/>
            <a:ext cx="2108410" cy="324208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3" r="19059"/>
          <a:stretch/>
        </p:blipFill>
        <p:spPr>
          <a:xfrm>
            <a:off x="8495005" y="205940"/>
            <a:ext cx="2073101" cy="300732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4" r="36376"/>
          <a:stretch/>
        </p:blipFill>
        <p:spPr>
          <a:xfrm>
            <a:off x="6306929" y="3317469"/>
            <a:ext cx="4261176" cy="331440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588314" y="2501860"/>
            <a:ext cx="44987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Répondre aux besoins en logements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Anticiper l’action foncière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Prioriser le renouvellement urbain</a:t>
            </a:r>
          </a:p>
        </p:txBody>
      </p:sp>
      <p:pic>
        <p:nvPicPr>
          <p:cNvPr id="35" name="Picture 4" descr="icône de ligne cible, illustration de logo vectoriel contour, pictogramme  linéaire isolé sur blanc 4362934 - Telecharger Vectoriel Gratuit, Clipart  Graphique, Vecteur Dessins et Pictogramme Gratuit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0" t="20193" r="24868" b="19965"/>
          <a:stretch/>
        </p:blipFill>
        <p:spPr bwMode="auto">
          <a:xfrm>
            <a:off x="1600071" y="4794103"/>
            <a:ext cx="65677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297326" y="4725689"/>
            <a:ext cx="381474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u="sng" dirty="0">
                <a:solidFill>
                  <a:srgbClr val="DE4114"/>
                </a:solidFill>
              </a:rPr>
              <a:t>Objectif phare :</a:t>
            </a:r>
          </a:p>
          <a:p>
            <a:r>
              <a:rPr lang="fr-FR" sz="2000" dirty="0">
                <a:solidFill>
                  <a:srgbClr val="DE4114"/>
                </a:solidFill>
              </a:rPr>
              <a:t>Produire 43 400 logements</a:t>
            </a:r>
          </a:p>
          <a:p>
            <a:r>
              <a:rPr lang="fr-FR" sz="2000" dirty="0">
                <a:solidFill>
                  <a:srgbClr val="DE4114"/>
                </a:solidFill>
              </a:rPr>
              <a:t>Soit 6 200 logements /an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595416" y="1338485"/>
            <a:ext cx="4516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DE4114"/>
                </a:solidFill>
              </a:rPr>
              <a:t>Inscrire le PLH dans le projet métropolitain</a:t>
            </a:r>
          </a:p>
        </p:txBody>
      </p:sp>
    </p:spTree>
    <p:extLst>
      <p:ext uri="{BB962C8B-B14F-4D97-AF65-F5344CB8AC3E}">
        <p14:creationId xmlns:p14="http://schemas.microsoft.com/office/powerpoint/2010/main" val="26022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ntranet.lillemetropole.fr/EspaceCollab/PLH3/Lists/GROUPE%20PROJET/9.%20Communication/Outils_de_communication/Logo/PLH%20V2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/>
          <a:stretch/>
        </p:blipFill>
        <p:spPr bwMode="auto">
          <a:xfrm>
            <a:off x="9328917" y="434133"/>
            <a:ext cx="119434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33674" y="897917"/>
            <a:ext cx="2320298" cy="376921"/>
          </a:xfrm>
          <a:prstGeom prst="rect">
            <a:avLst/>
          </a:prstGeom>
          <a:solidFill>
            <a:srgbClr val="DE4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FFFF"/>
                </a:solidFill>
              </a:rPr>
              <a:t>Orientation N°2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81950" y="6380231"/>
            <a:ext cx="2057400" cy="365125"/>
          </a:xfrm>
        </p:spPr>
        <p:txBody>
          <a:bodyPr/>
          <a:lstStyle/>
          <a:p>
            <a:fld id="{35CEA768-00BA-4BE3-B5D2-C98080A2F897}" type="slidenum">
              <a:rPr lang="fr-FR" smtClean="0"/>
              <a:t>4</a:t>
            </a:fld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162988" y="3077954"/>
            <a:ext cx="45050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Développer le service public de la rénovation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Amplifier la rénovation du parc social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Accompagner la filière économique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  <p:pic>
        <p:nvPicPr>
          <p:cNvPr id="35" name="Picture 4" descr="icône de ligne cible, illustration de logo vectoriel contour, pictogramme  linéaire isolé sur blanc 4362934 - Telecharger Vectoriel Gratuit, Clipart  Graphique, Vecteur Dessins et Pictogramme Gratuit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0" t="20193" r="24868" b="19965"/>
          <a:stretch/>
        </p:blipFill>
        <p:spPr bwMode="auto">
          <a:xfrm>
            <a:off x="6132391" y="5423966"/>
            <a:ext cx="65677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53260" y="5355552"/>
            <a:ext cx="381474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u="sng" dirty="0">
                <a:solidFill>
                  <a:srgbClr val="DE4114"/>
                </a:solidFill>
              </a:rPr>
              <a:t>Objectif phare :</a:t>
            </a:r>
          </a:p>
          <a:p>
            <a:r>
              <a:rPr lang="fr-FR" sz="2000" dirty="0">
                <a:solidFill>
                  <a:srgbClr val="DE4114"/>
                </a:solidFill>
              </a:rPr>
              <a:t>Rénover 57 400 logements</a:t>
            </a:r>
          </a:p>
          <a:p>
            <a:r>
              <a:rPr lang="fr-FR" sz="2000" dirty="0">
                <a:solidFill>
                  <a:srgbClr val="DE4114"/>
                </a:solidFill>
              </a:rPr>
              <a:t>Soit 8 200 logements /an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162988" y="1529784"/>
            <a:ext cx="53055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DE4114"/>
                </a:solidFill>
              </a:rPr>
              <a:t>Massifier la rénovation de l’habitat existant et réguler l’habitat locatif privé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10871" r="22831" b="38065"/>
          <a:stretch/>
        </p:blipFill>
        <p:spPr>
          <a:xfrm>
            <a:off x="1524000" y="103513"/>
            <a:ext cx="4572000" cy="2973257"/>
          </a:xfrm>
          <a:prstGeom prst="rect">
            <a:avLst/>
          </a:prstGeom>
        </p:spPr>
      </p:pic>
      <p:pic>
        <p:nvPicPr>
          <p:cNvPr id="1026" name="Picture 2" descr="http://www.tandemaplusu.com/images/86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63976"/>
          <a:stretch/>
        </p:blipFill>
        <p:spPr bwMode="auto">
          <a:xfrm>
            <a:off x="1524001" y="3046817"/>
            <a:ext cx="4568451" cy="17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andemaplusu.com/images/86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7" r="67761"/>
          <a:stretch/>
        </p:blipFill>
        <p:spPr bwMode="auto">
          <a:xfrm>
            <a:off x="3868132" y="4813070"/>
            <a:ext cx="2223246" cy="170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24000" y="6562793"/>
            <a:ext cx="4849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Tandem - La Chapelle d’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Elocques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Hellemmes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/>
          <a:srcRect r="10540" b="9647"/>
          <a:stretch/>
        </p:blipFill>
        <p:spPr>
          <a:xfrm>
            <a:off x="1565401" y="4832032"/>
            <a:ext cx="2206964" cy="16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ntranet.lillemetropole.fr/EspaceCollab/PLH3/Lists/GROUPE%20PROJET/9.%20Communication/Outils_de_communication/Logo/PLH%20V2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/>
          <a:stretch/>
        </p:blipFill>
        <p:spPr bwMode="auto">
          <a:xfrm>
            <a:off x="4731331" y="107045"/>
            <a:ext cx="119434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13819" y="611046"/>
            <a:ext cx="2320298" cy="376921"/>
          </a:xfrm>
          <a:prstGeom prst="rect">
            <a:avLst/>
          </a:prstGeom>
          <a:solidFill>
            <a:srgbClr val="DE4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FFFF"/>
                </a:solidFill>
              </a:rPr>
              <a:t>Orientation N°3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81950" y="6380231"/>
            <a:ext cx="2057400" cy="365125"/>
          </a:xfrm>
        </p:spPr>
        <p:txBody>
          <a:bodyPr/>
          <a:lstStyle/>
          <a:p>
            <a:fld id="{35CEA768-00BA-4BE3-B5D2-C98080A2F897}" type="slidenum">
              <a:rPr lang="fr-FR" smtClean="0"/>
              <a:t>5</a:t>
            </a:fld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607630" y="2654087"/>
            <a:ext cx="44341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Réinvestir l’habitat existant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Rendre accessibles les logements neufs (prix et loyers)</a:t>
            </a:r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Répondre aux attentes et usages des habitants</a:t>
            </a:r>
          </a:p>
        </p:txBody>
      </p:sp>
      <p:pic>
        <p:nvPicPr>
          <p:cNvPr id="35" name="Picture 4" descr="icône de ligne cible, illustration de logo vectoriel contour, pictogramme  linéaire isolé sur blanc 4362934 - Telecharger Vectoriel Gratuit, Clipart  Graphique, Vecteur Dessins et Pictogramme Gratuit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0" t="20193" r="24868" b="19965"/>
          <a:stretch/>
        </p:blipFill>
        <p:spPr bwMode="auto">
          <a:xfrm>
            <a:off x="1607631" y="5306068"/>
            <a:ext cx="65677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40227" y="5083765"/>
            <a:ext cx="37439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u="sng" dirty="0">
                <a:solidFill>
                  <a:srgbClr val="DE4114"/>
                </a:solidFill>
              </a:rPr>
              <a:t>Objectif phare :  </a:t>
            </a:r>
          </a:p>
          <a:p>
            <a:r>
              <a:rPr lang="fr-FR" sz="2000" dirty="0">
                <a:solidFill>
                  <a:srgbClr val="DE4114"/>
                </a:solidFill>
              </a:rPr>
              <a:t>30% de logement social</a:t>
            </a:r>
          </a:p>
          <a:p>
            <a:r>
              <a:rPr lang="fr-FR" sz="2000" dirty="0">
                <a:solidFill>
                  <a:srgbClr val="DE4114"/>
                </a:solidFill>
              </a:rPr>
              <a:t>30% de logements intermédiaires 40% de logements libres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643133" y="1131569"/>
            <a:ext cx="4282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DE4114"/>
                </a:solidFill>
              </a:rPr>
              <a:t>Soutenir une production de logements durables, désirables, abordables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314" y="-594"/>
            <a:ext cx="459068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ntranet.lillemetropole.fr/EspaceCollab/PLH3/Lists/GROUPE%20PROJET/9.%20Communication/Outils_de_communication/Logo/PLH%20V2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/>
          <a:stretch/>
        </p:blipFill>
        <p:spPr bwMode="auto">
          <a:xfrm>
            <a:off x="9388496" y="0"/>
            <a:ext cx="119434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69596" y="480873"/>
            <a:ext cx="2320298" cy="376921"/>
          </a:xfrm>
          <a:prstGeom prst="rect">
            <a:avLst/>
          </a:prstGeom>
          <a:solidFill>
            <a:srgbClr val="DE4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FFFF"/>
                </a:solidFill>
              </a:rPr>
              <a:t>Orientation N°4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81950" y="6380231"/>
            <a:ext cx="2057400" cy="365125"/>
          </a:xfrm>
        </p:spPr>
        <p:txBody>
          <a:bodyPr/>
          <a:lstStyle/>
          <a:p>
            <a:fld id="{35CEA768-00BA-4BE3-B5D2-C98080A2F897}" type="slidenum">
              <a:rPr lang="fr-FR" smtClean="0"/>
              <a:t>6</a:t>
            </a:fld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6385462" y="1187453"/>
            <a:ext cx="4282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DE4114"/>
                </a:solidFill>
              </a:rPr>
              <a:t>Faire respecter le droit à un habitat digne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2325"/>
          <a:stretch/>
        </p:blipFill>
        <p:spPr>
          <a:xfrm>
            <a:off x="1524001" y="26895"/>
            <a:ext cx="4661647" cy="6804000"/>
          </a:xfrm>
          <a:prstGeom prst="rect">
            <a:avLst/>
          </a:prstGeom>
        </p:spPr>
      </p:pic>
      <p:pic>
        <p:nvPicPr>
          <p:cNvPr id="9" name="Picture 4" descr="icône de ligne cible, illustration de logo vectoriel contour, pictogramme  linéaire isolé sur blanc 4362934 - Telecharger Vectoriel Gratuit, Clipart  Graphique, Vecteur Dessins et Pictogramme Gratuit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0" t="20193" r="24868" b="19965"/>
          <a:stretch/>
        </p:blipFill>
        <p:spPr bwMode="auto">
          <a:xfrm>
            <a:off x="6487763" y="2368432"/>
            <a:ext cx="65677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144538" y="2144931"/>
            <a:ext cx="36037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u="sng" dirty="0">
                <a:solidFill>
                  <a:srgbClr val="DE4114"/>
                </a:solidFill>
              </a:rPr>
              <a:t>Objectif phare : 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DE4114"/>
                </a:solidFill>
              </a:rPr>
              <a:t>Lutte contre l’habitat indigne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DE4114"/>
                </a:solidFill>
              </a:rPr>
              <a:t>150 logements adaptés pour les GDV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87762" y="3600346"/>
            <a:ext cx="2320298" cy="376921"/>
          </a:xfrm>
          <a:prstGeom prst="rect">
            <a:avLst/>
          </a:prstGeom>
          <a:solidFill>
            <a:srgbClr val="DE4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FFFF"/>
                </a:solidFill>
              </a:rPr>
              <a:t>Orientation N°5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69597" y="4210406"/>
            <a:ext cx="4149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DE4114"/>
                </a:solidFill>
              </a:rPr>
              <a:t>Promouvoir une métropole solidaire et les parcours résidentiels</a:t>
            </a:r>
          </a:p>
        </p:txBody>
      </p:sp>
      <p:pic>
        <p:nvPicPr>
          <p:cNvPr id="14" name="Picture 4" descr="icône de ligne cible, illustration de logo vectoriel contour, pictogramme  linéaire isolé sur blanc 4362934 - Telecharger Vectoriel Gratuit, Clipart  Graphique, Vecteur Dessins et Pictogramme Gratuit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0" t="20193" r="24868" b="19965"/>
          <a:stretch/>
        </p:blipFill>
        <p:spPr bwMode="auto">
          <a:xfrm>
            <a:off x="6385462" y="5807492"/>
            <a:ext cx="65677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052950" y="5542878"/>
            <a:ext cx="35298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u="sng" dirty="0">
                <a:solidFill>
                  <a:srgbClr val="DE4114"/>
                </a:solidFill>
              </a:rPr>
              <a:t>Objectif phare :</a:t>
            </a:r>
          </a:p>
          <a:p>
            <a:r>
              <a:rPr lang="fr-FR" sz="1600" dirty="0">
                <a:solidFill>
                  <a:srgbClr val="DE4114"/>
                </a:solidFill>
              </a:rPr>
              <a:t>16 pensions de familles</a:t>
            </a:r>
          </a:p>
          <a:p>
            <a:r>
              <a:rPr lang="fr-FR" sz="1600" dirty="0">
                <a:solidFill>
                  <a:srgbClr val="DE4114"/>
                </a:solidFill>
              </a:rPr>
              <a:t>8 structures pour les jeunes</a:t>
            </a:r>
          </a:p>
        </p:txBody>
      </p:sp>
    </p:spTree>
    <p:extLst>
      <p:ext uri="{BB962C8B-B14F-4D97-AF65-F5344CB8AC3E}">
        <p14:creationId xmlns:p14="http://schemas.microsoft.com/office/powerpoint/2010/main" val="17515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A768-00BA-4BE3-B5D2-C98080A2F897}" type="slidenum">
              <a:rPr lang="fr-FR" smtClean="0"/>
              <a:t>7</a:t>
            </a:fld>
            <a:endParaRPr lang="fr-FR"/>
          </a:p>
        </p:txBody>
      </p:sp>
      <p:pic>
        <p:nvPicPr>
          <p:cNvPr id="8" name="Picture 4" descr="https://intranet.lillemetropole.fr/EspaceCollab/PLH3/Lists/GROUPE%20PROJET/9.%20Communication/Outils_de_communication/Logo/PLH%20V2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/>
          <a:stretch/>
        </p:blipFill>
        <p:spPr bwMode="auto">
          <a:xfrm>
            <a:off x="1520905" y="151781"/>
            <a:ext cx="119434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251808" y="411212"/>
            <a:ext cx="678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6369"/>
            <a:r>
              <a:rPr lang="fr-FR" b="1" dirty="0">
                <a:solidFill>
                  <a:srgbClr val="DE4114"/>
                </a:solidFill>
                <a:cs typeface="Arial"/>
              </a:rPr>
              <a:t>UN PLH3 ACCESSIBLE POUR TOUS LES HABITANTS DE LA MEL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3199783" y="269362"/>
            <a:ext cx="6787543" cy="644154"/>
            <a:chOff x="597257" y="361952"/>
            <a:chExt cx="6651878" cy="757120"/>
          </a:xfrm>
        </p:grpSpPr>
        <p:cxnSp>
          <p:nvCxnSpPr>
            <p:cNvPr id="11" name="Connecteur droit 10"/>
            <p:cNvCxnSpPr/>
            <p:nvPr/>
          </p:nvCxnSpPr>
          <p:spPr>
            <a:xfrm flipH="1">
              <a:off x="597257" y="361952"/>
              <a:ext cx="6651878" cy="0"/>
            </a:xfrm>
            <a:prstGeom prst="line">
              <a:avLst/>
            </a:prstGeom>
            <a:ln>
              <a:solidFill>
                <a:srgbClr val="DAC7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597257" y="1119072"/>
              <a:ext cx="6651878" cy="0"/>
            </a:xfrm>
            <a:prstGeom prst="line">
              <a:avLst/>
            </a:prstGeom>
            <a:ln>
              <a:solidFill>
                <a:srgbClr val="DAC7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/>
          <a:srcRect r="9038"/>
          <a:stretch/>
        </p:blipFill>
        <p:spPr>
          <a:xfrm>
            <a:off x="3926865" y="3959531"/>
            <a:ext cx="1716639" cy="2160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965858" y="6155455"/>
            <a:ext cx="1688806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962954"/>
                </a:solidFill>
              </a:rPr>
              <a:t>Les séniors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/>
          <a:srcRect l="1498" r="7722"/>
          <a:stretch/>
        </p:blipFill>
        <p:spPr>
          <a:xfrm>
            <a:off x="1754217" y="1225883"/>
            <a:ext cx="1672256" cy="21600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699369" y="3394749"/>
            <a:ext cx="1720645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D5AFE"/>
                </a:solidFill>
              </a:rPr>
              <a:t>Les jeunes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2978" y="3959531"/>
            <a:ext cx="1737690" cy="21600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712979" y="6144307"/>
            <a:ext cx="172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29B6F6"/>
                </a:solidFill>
              </a:rPr>
              <a:t>Les ménages vulnérables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408422" y="6144306"/>
            <a:ext cx="1946547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254A5"/>
                </a:solidFill>
              </a:rPr>
              <a:t>Les familles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136744" y="6117479"/>
            <a:ext cx="178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CB342"/>
                </a:solidFill>
              </a:rPr>
              <a:t>Les personnes handicapées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934019" y="3417320"/>
            <a:ext cx="1720645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D717D"/>
                </a:solidFill>
              </a:rPr>
              <a:t>Les étudiants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050193" y="3313201"/>
            <a:ext cx="197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7043"/>
                </a:solidFill>
              </a:rPr>
              <a:t>Les gens du voyage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7"/>
          <a:srcRect t="3682" r="14849" b="5770"/>
          <a:stretch/>
        </p:blipFill>
        <p:spPr>
          <a:xfrm>
            <a:off x="3934019" y="1221396"/>
            <a:ext cx="1648953" cy="2160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8"/>
          <a:srcRect l="3258" r="9893"/>
          <a:stretch/>
        </p:blipFill>
        <p:spPr>
          <a:xfrm>
            <a:off x="6136743" y="3959531"/>
            <a:ext cx="1806570" cy="2160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9"/>
          <a:srcRect t="2050" b="3252"/>
          <a:stretch/>
        </p:blipFill>
        <p:spPr>
          <a:xfrm>
            <a:off x="6050193" y="1225883"/>
            <a:ext cx="1979670" cy="216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0"/>
          <a:srcRect l="4" t="4914"/>
          <a:stretch/>
        </p:blipFill>
        <p:spPr>
          <a:xfrm>
            <a:off x="8408422" y="3989759"/>
            <a:ext cx="1946547" cy="21600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354999" y="1557670"/>
            <a:ext cx="2053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Des solutions pour 7 publics </a:t>
            </a:r>
            <a:r>
              <a:rPr lang="fr-FR" dirty="0"/>
              <a:t>représentatifs des besoins en logements dans la Métropole</a:t>
            </a:r>
          </a:p>
        </p:txBody>
      </p:sp>
    </p:spTree>
    <p:extLst>
      <p:ext uri="{BB962C8B-B14F-4D97-AF65-F5344CB8AC3E}">
        <p14:creationId xmlns:p14="http://schemas.microsoft.com/office/powerpoint/2010/main" val="293422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A768-00BA-4BE3-B5D2-C98080A2F897}" type="slidenum">
              <a:rPr lang="fr-FR" smtClean="0"/>
              <a:t>8</a:t>
            </a:fld>
            <a:endParaRPr lang="fr-FR" dirty="0"/>
          </a:p>
        </p:txBody>
      </p:sp>
      <p:pic>
        <p:nvPicPr>
          <p:cNvPr id="5" name="Picture 4" descr="https://intranet.lillemetropole.fr/EspaceCollab/PLH3/Lists/GROUPE%20PROJET/9.%20Communication/Outils_de_communication/Logo/PLH%20V2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/>
          <a:stretch/>
        </p:blipFill>
        <p:spPr bwMode="auto">
          <a:xfrm>
            <a:off x="1557510" y="57052"/>
            <a:ext cx="119434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51808" y="341699"/>
            <a:ext cx="678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6369"/>
            <a:r>
              <a:rPr lang="fr-FR" b="1" dirty="0">
                <a:solidFill>
                  <a:srgbClr val="DE4114"/>
                </a:solidFill>
                <a:cs typeface="Arial"/>
              </a:rPr>
              <a:t>LES OBJECTIFS QUANTITATIFS DU TERRITOIRE EST</a:t>
            </a:r>
            <a:endParaRPr lang="fr-FR" b="1" dirty="0">
              <a:solidFill>
                <a:srgbClr val="DC4923"/>
              </a:solidFill>
              <a:cs typeface="Arial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199783" y="252110"/>
            <a:ext cx="6787543" cy="572822"/>
            <a:chOff x="597257" y="361952"/>
            <a:chExt cx="6651878" cy="757120"/>
          </a:xfrm>
        </p:grpSpPr>
        <p:cxnSp>
          <p:nvCxnSpPr>
            <p:cNvPr id="8" name="Connecteur droit 7"/>
            <p:cNvCxnSpPr/>
            <p:nvPr/>
          </p:nvCxnSpPr>
          <p:spPr>
            <a:xfrm flipH="1">
              <a:off x="597257" y="361952"/>
              <a:ext cx="6651878" cy="0"/>
            </a:xfrm>
            <a:prstGeom prst="line">
              <a:avLst/>
            </a:prstGeom>
            <a:ln>
              <a:solidFill>
                <a:srgbClr val="DAC7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597257" y="1119072"/>
              <a:ext cx="6651878" cy="0"/>
            </a:xfrm>
            <a:prstGeom prst="line">
              <a:avLst/>
            </a:prstGeom>
            <a:ln>
              <a:solidFill>
                <a:srgbClr val="DAC7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689847" y="1116357"/>
            <a:ext cx="6905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>
                <a:solidFill>
                  <a:srgbClr val="DC4923"/>
                </a:solidFill>
              </a:rPr>
              <a:t>Produire 530 </a:t>
            </a:r>
            <a:r>
              <a:rPr lang="fr-FR" b="1" dirty="0">
                <a:solidFill>
                  <a:srgbClr val="DC4923"/>
                </a:solidFill>
              </a:rPr>
              <a:t>logements par an dans le territoire Est</a:t>
            </a:r>
            <a:endParaRPr lang="fr-FR" b="1" dirty="0">
              <a:solidFill>
                <a:srgbClr val="DE4114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593556" y="3272755"/>
            <a:ext cx="378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95125"/>
            <a:r>
              <a:rPr lang="fr-FR" sz="1600" dirty="0">
                <a:solidFill>
                  <a:srgbClr val="DC4923"/>
                </a:solidFill>
                <a:cs typeface="Arial" panose="020B0604020202020204" pitchFamily="34" charset="0"/>
              </a:rPr>
              <a:t>Leviers de production complémentaires</a:t>
            </a:r>
          </a:p>
          <a:p>
            <a:pPr algn="ctr" defTabSz="495125"/>
            <a:r>
              <a:rPr lang="fr-FR" sz="1600" i="1" dirty="0">
                <a:solidFill>
                  <a:srgbClr val="DC4923"/>
                </a:solidFill>
                <a:cs typeface="Arial" panose="020B0604020202020204" pitchFamily="34" charset="0"/>
              </a:rPr>
              <a:t>(sous réserve des arbitrages du PLU3)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014195" y="5219694"/>
            <a:ext cx="31915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54"/>
              </a:spcAft>
            </a:pPr>
            <a:r>
              <a:rPr lang="fr-FR" sz="1600" dirty="0">
                <a:solidFill>
                  <a:srgbClr val="DE4114"/>
                </a:solidFill>
                <a:cs typeface="Arial" panose="020B0604020202020204" pitchFamily="34" charset="0"/>
              </a:rPr>
              <a:t>Objectifs</a:t>
            </a:r>
          </a:p>
          <a:p>
            <a:pPr algn="ctr">
              <a:spcAft>
                <a:spcPts val="554"/>
              </a:spcAft>
            </a:pPr>
            <a:r>
              <a:rPr lang="fr-FR" sz="1600" b="1" dirty="0">
                <a:solidFill>
                  <a:srgbClr val="DE41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3 717 </a:t>
            </a:r>
            <a:r>
              <a:rPr lang="fr-FR" sz="1600" dirty="0">
                <a:solidFill>
                  <a:prstClr val="black"/>
                </a:solidFill>
                <a:cs typeface="Arial" panose="020B0604020202020204" pitchFamily="34" charset="0"/>
              </a:rPr>
              <a:t>logements à produire </a:t>
            </a:r>
          </a:p>
          <a:p>
            <a:pPr algn="ctr">
              <a:spcAft>
                <a:spcPts val="554"/>
              </a:spcAft>
            </a:pPr>
            <a:r>
              <a:rPr lang="fr-FR" sz="1600" i="1" dirty="0">
                <a:solidFill>
                  <a:prstClr val="black"/>
                </a:solidFill>
                <a:cs typeface="Arial" panose="020B0604020202020204" pitchFamily="34" charset="0"/>
              </a:rPr>
              <a:t>(soit </a:t>
            </a:r>
            <a:r>
              <a:rPr lang="fr-FR" sz="1600" b="1" i="1" dirty="0">
                <a:solidFill>
                  <a:prstClr val="black"/>
                </a:solidFill>
                <a:cs typeface="Arial" panose="020B0604020202020204" pitchFamily="34" charset="0"/>
              </a:rPr>
              <a:t>531 </a:t>
            </a:r>
            <a:r>
              <a:rPr lang="fr-FR" sz="1600" i="1" dirty="0">
                <a:solidFill>
                  <a:prstClr val="black"/>
                </a:solidFill>
                <a:cs typeface="Arial" panose="020B0604020202020204" pitchFamily="34" charset="0"/>
              </a:rPr>
              <a:t>logements / an)</a:t>
            </a:r>
            <a:endParaRPr lang="fr-FR" sz="1600" i="1" dirty="0">
              <a:solidFill>
                <a:prstClr val="black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58753" y="1824104"/>
            <a:ext cx="39299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54"/>
              </a:spcAft>
            </a:pPr>
            <a:r>
              <a:rPr lang="fr-FR" sz="1600" dirty="0">
                <a:solidFill>
                  <a:srgbClr val="DC4923"/>
                </a:solidFill>
                <a:cs typeface="Arial" panose="020B0604020202020204" pitchFamily="34" charset="0"/>
              </a:rPr>
              <a:t>Projets 2022-2028</a:t>
            </a:r>
          </a:p>
          <a:p>
            <a:pPr algn="ctr">
              <a:spcAft>
                <a:spcPts val="554"/>
              </a:spcAft>
            </a:pPr>
            <a:r>
              <a:rPr lang="fr-FR" sz="1600" b="1" dirty="0">
                <a:solidFill>
                  <a:srgbClr val="DC492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5 966 </a:t>
            </a:r>
            <a:r>
              <a:rPr lang="fr-FR" sz="1600" dirty="0">
                <a:solidFill>
                  <a:prstClr val="black"/>
                </a:solidFill>
                <a:cs typeface="Arial" panose="020B0604020202020204" pitchFamily="34" charset="0"/>
              </a:rPr>
              <a:t>logements identifiés dans les projets de logements envisagés par la commune </a:t>
            </a:r>
          </a:p>
          <a:p>
            <a:pPr algn="ctr">
              <a:spcAft>
                <a:spcPts val="554"/>
              </a:spcAft>
            </a:pPr>
            <a:r>
              <a:rPr lang="fr-FR" sz="1600" i="1" dirty="0">
                <a:solidFill>
                  <a:prstClr val="black"/>
                </a:solidFill>
                <a:cs typeface="Arial" panose="020B0604020202020204" pitchFamily="34" charset="0"/>
              </a:rPr>
              <a:t>(soit </a:t>
            </a:r>
            <a:r>
              <a:rPr lang="fr-FR" sz="1600" b="1" i="1" dirty="0">
                <a:cs typeface="Arial" panose="020B0604020202020204" pitchFamily="34" charset="0"/>
              </a:rPr>
              <a:t>852 </a:t>
            </a:r>
            <a:r>
              <a:rPr lang="fr-FR" sz="1600" i="1" dirty="0">
                <a:solidFill>
                  <a:prstClr val="black"/>
                </a:solidFill>
                <a:cs typeface="Arial" panose="020B0604020202020204" pitchFamily="34" charset="0"/>
              </a:rPr>
              <a:t>logements / an)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886073" y="3988322"/>
            <a:ext cx="2527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Aft>
                <a:spcPts val="554"/>
              </a:spcAft>
            </a:pPr>
            <a:r>
              <a:rPr lang="fr-FR" sz="1600" b="1" dirty="0">
                <a:solidFill>
                  <a:srgbClr val="DC492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387</a:t>
            </a:r>
            <a:r>
              <a:rPr lang="fr-FR" sz="1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sz="1600" dirty="0">
                <a:solidFill>
                  <a:prstClr val="black"/>
                </a:solidFill>
                <a:cs typeface="Arial" panose="020B0604020202020204" pitchFamily="34" charset="0"/>
              </a:rPr>
              <a:t>logements vacants de plus de deux ans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97141" y="395346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i="1" dirty="0">
                <a:solidFill>
                  <a:srgbClr val="DC4923"/>
                </a:solidFill>
                <a:cs typeface="Arial" panose="020B0604020202020204" pitchFamily="34" charset="0"/>
              </a:rPr>
              <a:t>+</a:t>
            </a:r>
            <a:endParaRPr lang="fr-FR" sz="3200" dirty="0">
              <a:solidFill>
                <a:srgbClr val="DC4923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34977" y="3953466"/>
            <a:ext cx="2558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Aft>
                <a:spcPts val="554"/>
              </a:spcAft>
            </a:pPr>
            <a:r>
              <a:rPr lang="fr-FR" sz="1600" b="1" dirty="0">
                <a:solidFill>
                  <a:srgbClr val="DC492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35,5</a:t>
            </a:r>
            <a:r>
              <a:rPr lang="fr-FR" sz="1600" b="1" dirty="0">
                <a:solidFill>
                  <a:srgbClr val="DE41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prstClr val="black"/>
                </a:solidFill>
                <a:cs typeface="Arial" panose="020B0604020202020204" pitchFamily="34" charset="0"/>
              </a:rPr>
              <a:t>ha de potentiels fonciers en renouvellement</a:t>
            </a:r>
          </a:p>
        </p:txBody>
      </p:sp>
      <p:sp>
        <p:nvSpPr>
          <p:cNvPr id="40" name="Triangle isocèle 39"/>
          <p:cNvSpPr/>
          <p:nvPr/>
        </p:nvSpPr>
        <p:spPr>
          <a:xfrm rot="10800000">
            <a:off x="6102159" y="4804933"/>
            <a:ext cx="979815" cy="264738"/>
          </a:xfrm>
          <a:prstGeom prst="triangle">
            <a:avLst/>
          </a:prstGeom>
          <a:solidFill>
            <a:srgbClr val="DE41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DC4923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89847" y="1664698"/>
            <a:ext cx="6905811" cy="4672246"/>
          </a:xfrm>
          <a:prstGeom prst="rect">
            <a:avLst/>
          </a:prstGeom>
          <a:noFill/>
          <a:ln w="12700">
            <a:solidFill>
              <a:srgbClr val="DE411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>
              <a:solidFill>
                <a:prstClr val="white"/>
              </a:solidFill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94860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29" y="3844478"/>
            <a:ext cx="684000" cy="6840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729" y="2145034"/>
            <a:ext cx="670516" cy="648000"/>
          </a:xfrm>
          <a:prstGeom prst="rect">
            <a:avLst/>
          </a:prstGeom>
        </p:spPr>
      </p:pic>
      <p:pic>
        <p:nvPicPr>
          <p:cNvPr id="44" name="Picture 6" descr="cible  Icône grat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31" y="5405439"/>
            <a:ext cx="64799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5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757724" y="1159104"/>
            <a:ext cx="4474372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77" dirty="0">
                <a:solidFill>
                  <a:srgbClr val="DE4114"/>
                </a:solidFill>
                <a:cs typeface="Arial"/>
              </a:rPr>
              <a:t>Perspectives de développement de l’offre nouvelle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94860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3" y="3071927"/>
            <a:ext cx="498462" cy="4984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22489" y="3113969"/>
            <a:ext cx="1285103" cy="63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Aft>
                <a:spcPts val="554"/>
              </a:spcAft>
            </a:pPr>
            <a:r>
              <a:rPr lang="fr-FR" sz="1292" b="1" dirty="0">
                <a:solidFill>
                  <a:srgbClr val="DE4114"/>
                </a:solidFill>
                <a:cs typeface="Arial" panose="020B0604020202020204" pitchFamily="34" charset="0"/>
              </a:rPr>
              <a:t>179 </a:t>
            </a:r>
            <a:r>
              <a:rPr lang="fr-FR" sz="1108" dirty="0">
                <a:solidFill>
                  <a:prstClr val="black"/>
                </a:solidFill>
                <a:cs typeface="Arial" panose="020B0604020202020204" pitchFamily="34" charset="0"/>
              </a:rPr>
              <a:t>logements vacants de plus de deux ans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98348" y="3536932"/>
            <a:ext cx="1285103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Aft>
                <a:spcPts val="554"/>
              </a:spcAft>
            </a:pPr>
            <a:r>
              <a:rPr lang="fr-FR" sz="1108" dirty="0">
                <a:solidFill>
                  <a:prstClr val="black"/>
                </a:solidFill>
                <a:cs typeface="Arial" panose="020B0604020202020204" pitchFamily="34" charset="0"/>
              </a:rPr>
              <a:t>Potentiels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67368" y="3253216"/>
            <a:ext cx="290464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62" i="1" dirty="0">
                <a:solidFill>
                  <a:srgbClr val="DE4114"/>
                </a:solidFill>
                <a:cs typeface="Arial" panose="020B0604020202020204" pitchFamily="34" charset="0"/>
              </a:rPr>
              <a:t>+</a:t>
            </a:r>
            <a:endParaRPr lang="fr-FR" sz="1662" dirty="0">
              <a:solidFill>
                <a:srgbClr val="DE4114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14090" y="3125370"/>
            <a:ext cx="1285103" cy="63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Aft>
                <a:spcPts val="554"/>
              </a:spcAft>
            </a:pPr>
            <a:r>
              <a:rPr lang="fr-FR" sz="1292" b="1" dirty="0">
                <a:solidFill>
                  <a:srgbClr val="DE4114"/>
                </a:solidFill>
                <a:cs typeface="Arial" panose="020B0604020202020204" pitchFamily="34" charset="0"/>
              </a:rPr>
              <a:t>17,8</a:t>
            </a:r>
            <a:r>
              <a:rPr lang="fr-FR" sz="129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sz="1108" dirty="0">
                <a:solidFill>
                  <a:prstClr val="black"/>
                </a:solidFill>
                <a:cs typeface="Arial" panose="020B0604020202020204" pitchFamily="34" charset="0"/>
              </a:rPr>
              <a:t>hectares de potentiels fonciers en renouvellement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5655149" y="928629"/>
            <a:ext cx="0" cy="5250462"/>
          </a:xfrm>
          <a:prstGeom prst="line">
            <a:avLst/>
          </a:prstGeom>
          <a:ln>
            <a:solidFill>
              <a:srgbClr val="DAC70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842218" y="1163314"/>
            <a:ext cx="3537426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77" dirty="0">
                <a:solidFill>
                  <a:srgbClr val="DE4114"/>
                </a:solidFill>
                <a:cs typeface="Arial"/>
              </a:rPr>
              <a:t>Profil de la commune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845357" y="1573242"/>
            <a:ext cx="2808262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5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Armature urbaine : Ville centre d’agglomération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85909" y="1159102"/>
            <a:ext cx="3408830" cy="2708514"/>
          </a:xfrm>
          <a:prstGeom prst="rect">
            <a:avLst/>
          </a:prstGeom>
          <a:noFill/>
          <a:ln>
            <a:solidFill>
              <a:srgbClr val="DE411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>
              <a:solidFill>
                <a:prstClr val="white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837283" y="2594246"/>
            <a:ext cx="2277497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5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63 408 habitants (INSEE 2017)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850673" y="2913287"/>
            <a:ext cx="3619571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5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4,2 % du parc privé de la commune considéré comme potentiellement indigne (PPPI 2015) 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5860483" y="2970333"/>
            <a:ext cx="236091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15" b="1" dirty="0">
                <a:solidFill>
                  <a:prstClr val="white"/>
                </a:solidFill>
              </a:rPr>
              <a:t>!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015964" y="1656883"/>
            <a:ext cx="3474625" cy="9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92" b="1" dirty="0">
                <a:solidFill>
                  <a:srgbClr val="DE4114"/>
                </a:solidFill>
                <a:cs typeface="Arial" panose="020B0604020202020204" pitchFamily="34" charset="0"/>
              </a:rPr>
              <a:t>4</a:t>
            </a:r>
            <a:r>
              <a:rPr lang="fr-FR" sz="1108" b="1" dirty="0">
                <a:solidFill>
                  <a:srgbClr val="DE4114"/>
                </a:solidFill>
                <a:cs typeface="Arial" panose="020B0604020202020204" pitchFamily="34" charset="0"/>
              </a:rPr>
              <a:t> </a:t>
            </a:r>
            <a:r>
              <a:rPr lang="fr-FR" sz="1292" b="1" dirty="0">
                <a:solidFill>
                  <a:srgbClr val="DE4114"/>
                </a:solidFill>
                <a:cs typeface="Arial" panose="020B0604020202020204" pitchFamily="34" charset="0"/>
              </a:rPr>
              <a:t>637</a:t>
            </a:r>
            <a:r>
              <a:rPr lang="fr-FR" sz="1292" dirty="0">
                <a:solidFill>
                  <a:prstClr val="black"/>
                </a:solidFill>
              </a:rPr>
              <a:t> </a:t>
            </a:r>
            <a:r>
              <a:rPr lang="fr-FR" sz="1108" dirty="0">
                <a:cs typeface="Arial" panose="020B0604020202020204" pitchFamily="34" charset="0"/>
              </a:rPr>
              <a:t>logements livraison </a:t>
            </a:r>
          </a:p>
          <a:p>
            <a:pPr algn="ctr"/>
            <a:r>
              <a:rPr lang="fr-FR" sz="1108" dirty="0">
                <a:cs typeface="Arial" panose="020B0604020202020204" pitchFamily="34" charset="0"/>
              </a:rPr>
              <a:t>PLH 2022-2028</a:t>
            </a:r>
          </a:p>
          <a:p>
            <a:pPr algn="ctr"/>
            <a:endParaRPr lang="fr-FR" sz="1108" dirty="0">
              <a:solidFill>
                <a:prstClr val="black"/>
              </a:solidFill>
            </a:endParaRPr>
          </a:p>
          <a:p>
            <a:pPr algn="ctr"/>
            <a:r>
              <a:rPr lang="fr-FR" sz="1108" dirty="0">
                <a:solidFill>
                  <a:prstClr val="black"/>
                </a:solidFill>
              </a:rPr>
              <a:t>(Soit : 662 logements/ an)</a:t>
            </a:r>
            <a:r>
              <a:rPr lang="fr-FR" sz="1108" i="1" dirty="0">
                <a:solidFill>
                  <a:prstClr val="black"/>
                </a:solidFill>
              </a:rPr>
              <a:t> </a:t>
            </a:r>
          </a:p>
          <a:p>
            <a:r>
              <a:rPr lang="fr-FR" sz="1108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962" y="1672015"/>
            <a:ext cx="482341" cy="48234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546464" y="1825258"/>
            <a:ext cx="4572000" cy="2485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015" i="1" dirty="0">
              <a:solidFill>
                <a:prstClr val="black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722487" y="1685048"/>
            <a:ext cx="1891578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95125"/>
            <a:r>
              <a:rPr lang="fr-FR" sz="1015" i="1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Livraisons PLH2 (2012-2018): 368 logements / an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623939" y="4637893"/>
            <a:ext cx="2928636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3893"/>
            <a:r>
              <a:rPr lang="fr-FR" sz="1108" dirty="0">
                <a:solidFill>
                  <a:prstClr val="black"/>
                </a:solidFill>
                <a:cs typeface="Arial" panose="020B0604020202020204" pitchFamily="34" charset="0"/>
              </a:rPr>
              <a:t>Enjeu de rééquilibrage de l’offre entre les quartiers</a:t>
            </a:r>
          </a:p>
        </p:txBody>
      </p:sp>
      <p:pic>
        <p:nvPicPr>
          <p:cNvPr id="36" name="Picture 2" descr="https://static.thenounproject.com/png/1874757-200.png">
            <a:hlinkClick r:id="rId4" tooltip="Real estate network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41" y="5393697"/>
            <a:ext cx="380962" cy="3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25" y="4608178"/>
            <a:ext cx="493795" cy="49379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647051" y="5313199"/>
            <a:ext cx="2550651" cy="603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893"/>
            <a:r>
              <a:rPr lang="fr-FR" sz="1108" dirty="0">
                <a:solidFill>
                  <a:prstClr val="black"/>
                </a:solidFill>
                <a:cs typeface="Arial" panose="020B0604020202020204" pitchFamily="34" charset="0"/>
              </a:rPr>
              <a:t>Priorisation des attributions aux ménages aux ressources intermédiaires et plus élevées dans les quartiers fragiles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58279" y="4081306"/>
            <a:ext cx="3261883" cy="31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5113"/>
            <a:r>
              <a:rPr lang="fr-FR" sz="1477" dirty="0">
                <a:solidFill>
                  <a:srgbClr val="DE4114"/>
                </a:solidFill>
                <a:cs typeface="Arial"/>
              </a:rPr>
              <a:t>Enjeux pour l'Habitat social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845357" y="2158219"/>
            <a:ext cx="2808262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5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Commune propice au développement du Bail réel Solidaire (BRS)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575144" y="2163054"/>
            <a:ext cx="1285103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Aft>
                <a:spcPts val="554"/>
              </a:spcAft>
            </a:pPr>
            <a:r>
              <a:rPr lang="fr-FR" sz="1108" dirty="0">
                <a:cs typeface="Arial" panose="020B0604020202020204" pitchFamily="34" charset="0"/>
              </a:rPr>
              <a:t>Projets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0334" y="1310717"/>
            <a:ext cx="826573" cy="83100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725125" y="4264394"/>
            <a:ext cx="3844680" cy="11449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ctr">
              <a:spcAft>
                <a:spcPts val="554"/>
              </a:spcAft>
            </a:pPr>
            <a:r>
              <a:rPr lang="fr-FR" sz="1015" dirty="0">
                <a:cs typeface="Arial" panose="020B0604020202020204" pitchFamily="34" charset="0"/>
              </a:rPr>
              <a:t>Besoins en logements du territoire Est :  3 717 logements entre 2022    et 2028 (soit 531 logements /an)</a:t>
            </a:r>
          </a:p>
          <a:p>
            <a:pPr fontAlgn="ctr">
              <a:spcAft>
                <a:spcPts val="277"/>
              </a:spcAft>
            </a:pPr>
            <a:r>
              <a:rPr lang="fr-FR" sz="1015" dirty="0">
                <a:cs typeface="Arial" panose="020B0604020202020204" pitchFamily="34" charset="0"/>
              </a:rPr>
              <a:t>Contribution de la commune  à l’atteinte des objectifs du territoire: </a:t>
            </a:r>
            <a:r>
              <a:rPr lang="fr-FR" sz="1015" b="1" dirty="0">
                <a:cs typeface="Arial" panose="020B0604020202020204" pitchFamily="34" charset="0"/>
              </a:rPr>
              <a:t>125</a:t>
            </a:r>
            <a:r>
              <a:rPr lang="fr-FR" sz="1015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% </a:t>
            </a:r>
            <a:r>
              <a:rPr lang="fr-FR" sz="1015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des besoins du territoire Est</a:t>
            </a:r>
          </a:p>
          <a:p>
            <a:pPr fontAlgn="ctr">
              <a:spcAft>
                <a:spcPts val="277"/>
              </a:spcAft>
            </a:pPr>
            <a:r>
              <a:rPr lang="fr-FR" sz="1015" i="1" dirty="0"/>
              <a:t>(Pour mémoire la population de la commune représente 60% des </a:t>
            </a:r>
            <a:r>
              <a:rPr lang="fr-FR" sz="1015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ménages de ce territoire)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850672" y="3384945"/>
            <a:ext cx="3083066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5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48,1% de logements locatifs sociaux, 12 029 logements  (RPLS 2020)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50152" y="1908009"/>
            <a:ext cx="1810307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Quartiers Prioritaires (QPV) </a:t>
            </a:r>
          </a:p>
          <a:p>
            <a:endParaRPr lang="fr-FR" sz="1015" dirty="0"/>
          </a:p>
        </p:txBody>
      </p:sp>
      <p:pic>
        <p:nvPicPr>
          <p:cNvPr id="47" name="Picture 6" descr="cible  Icône gratui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0" y="4618353"/>
            <a:ext cx="465228" cy="4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5654682" y="5076364"/>
            <a:ext cx="1285103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Aft>
                <a:spcPts val="554"/>
              </a:spcAft>
            </a:pPr>
            <a:r>
              <a:rPr lang="fr-FR" sz="1108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Objectifs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1577714" y="369630"/>
            <a:ext cx="9090287" cy="348109"/>
            <a:chOff x="58189" y="114681"/>
            <a:chExt cx="9847811" cy="377118"/>
          </a:xfrm>
        </p:grpSpPr>
        <p:sp>
          <p:nvSpPr>
            <p:cNvPr id="50" name="ZoneTexte 49"/>
            <p:cNvSpPr txBox="1"/>
            <p:nvPr/>
          </p:nvSpPr>
          <p:spPr>
            <a:xfrm>
              <a:off x="58189" y="114681"/>
              <a:ext cx="9847811" cy="377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3893"/>
              <a:r>
                <a:rPr lang="fr-FR" sz="1662" dirty="0">
                  <a:solidFill>
                    <a:srgbClr val="DE4114"/>
                  </a:solidFill>
                  <a:cs typeface="Arial"/>
                </a:rPr>
                <a:t>III. Déclinaison du PLH à l’échelle des communes </a:t>
              </a:r>
              <a:r>
                <a:rPr lang="fr-FR" sz="1662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rial"/>
                </a:rPr>
                <a:t>/ Villeneuve d’Ascq</a:t>
              </a:r>
            </a:p>
          </p:txBody>
        </p:sp>
        <p:cxnSp>
          <p:nvCxnSpPr>
            <p:cNvPr id="51" name="Connecteur droit 50"/>
            <p:cNvCxnSpPr/>
            <p:nvPr/>
          </p:nvCxnSpPr>
          <p:spPr>
            <a:xfrm flipH="1">
              <a:off x="880957" y="484013"/>
              <a:ext cx="8286898" cy="0"/>
            </a:xfrm>
            <a:prstGeom prst="line">
              <a:avLst/>
            </a:prstGeom>
            <a:ln>
              <a:solidFill>
                <a:srgbClr val="DAC7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>
              <a:off x="857105" y="114681"/>
              <a:ext cx="8310750" cy="0"/>
            </a:xfrm>
            <a:prstGeom prst="line">
              <a:avLst/>
            </a:prstGeom>
            <a:ln>
              <a:solidFill>
                <a:srgbClr val="DAC7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AB-5E4A-DF4E-85DC-542A88CE7A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585</Words>
  <Application>Microsoft Office PowerPoint</Application>
  <PresentationFormat>Grand écran</PresentationFormat>
  <Paragraphs>120</Paragraphs>
  <Slides>10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ACTUALISATION DES PROJETS DE LOGEMENTS SUR VILLENEUVE D’ASCQ</vt:lpstr>
    </vt:vector>
  </TitlesOfParts>
  <Company>Mairie de Villeneuve d'Ascq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Elise Desmets</dc:creator>
  <cp:lastModifiedBy>Olivier Barotte</cp:lastModifiedBy>
  <cp:revision>2</cp:revision>
  <dcterms:created xsi:type="dcterms:W3CDTF">2022-09-16T11:45:57Z</dcterms:created>
  <dcterms:modified xsi:type="dcterms:W3CDTF">2022-09-27T07:04:48Z</dcterms:modified>
</cp:coreProperties>
</file>