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1"/>
  </p:notesMasterIdLst>
  <p:sldIdLst>
    <p:sldId id="263" r:id="rId2"/>
    <p:sldId id="266" r:id="rId3"/>
    <p:sldId id="264" r:id="rId4"/>
    <p:sldId id="265" r:id="rId5"/>
    <p:sldId id="267" r:id="rId6"/>
    <p:sldId id="268" r:id="rId7"/>
    <p:sldId id="269" r:id="rId8"/>
    <p:sldId id="273" r:id="rId9"/>
    <p:sldId id="274" r:id="rId10"/>
    <p:sldId id="275" r:id="rId11"/>
    <p:sldId id="276" r:id="rId12"/>
    <p:sldId id="280" r:id="rId13"/>
    <p:sldId id="277" r:id="rId14"/>
    <p:sldId id="278" r:id="rId15"/>
    <p:sldId id="281" r:id="rId16"/>
    <p:sldId id="279" r:id="rId17"/>
    <p:sldId id="282" r:id="rId18"/>
    <p:sldId id="283" r:id="rId19"/>
    <p:sldId id="270" r:id="rId20"/>
  </p:sldIdLst>
  <p:sldSz cx="9144000" cy="6858000" type="screen4x3"/>
  <p:notesSz cx="6797675"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8" d="100"/>
          <a:sy n="88" d="100"/>
        </p:scale>
        <p:origin x="133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316"/>
          </a:xfrm>
          <a:prstGeom prst="rect">
            <a:avLst/>
          </a:prstGeom>
        </p:spPr>
        <p:txBody>
          <a:bodyPr vert="horz" lIns="91440" tIns="45720" rIns="91440" bIns="45720" rtlCol="0"/>
          <a:lstStyle>
            <a:lvl1pPr algn="r">
              <a:defRPr sz="1200"/>
            </a:lvl1pPr>
          </a:lstStyle>
          <a:p>
            <a:fld id="{83C7EF93-08E2-407A-B095-3DCE5EFF4235}" type="datetimeFigureOut">
              <a:rPr lang="fr-FR" smtClean="0"/>
              <a:t>11/05/2023</a:t>
            </a:fld>
            <a:endParaRPr lang="fr-FR"/>
          </a:p>
        </p:txBody>
      </p:sp>
      <p:sp>
        <p:nvSpPr>
          <p:cNvPr id="4" name="Espace réservé de l'image des diapositives 3"/>
          <p:cNvSpPr>
            <a:spLocks noGrp="1" noRot="1" noChangeAspect="1"/>
          </p:cNvSpPr>
          <p:nvPr>
            <p:ph type="sldImg" idx="2"/>
          </p:nvPr>
        </p:nvSpPr>
        <p:spPr>
          <a:xfrm>
            <a:off x="931863" y="739775"/>
            <a:ext cx="4933950"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6499"/>
            <a:ext cx="543814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45659"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1285"/>
            <a:ext cx="2945659" cy="493316"/>
          </a:xfrm>
          <a:prstGeom prst="rect">
            <a:avLst/>
          </a:prstGeom>
        </p:spPr>
        <p:txBody>
          <a:bodyPr vert="horz" lIns="91440" tIns="45720" rIns="91440" bIns="45720" rtlCol="0" anchor="b"/>
          <a:lstStyle>
            <a:lvl1pPr algn="r">
              <a:defRPr sz="1200"/>
            </a:lvl1pPr>
          </a:lstStyle>
          <a:p>
            <a:fld id="{E1270764-D5E3-42ED-A630-159FDAEF79AD}" type="slidenum">
              <a:rPr lang="fr-FR" smtClean="0"/>
              <a:t>‹N°›</a:t>
            </a:fld>
            <a:endParaRPr lang="fr-FR"/>
          </a:p>
        </p:txBody>
      </p:sp>
    </p:spTree>
    <p:extLst>
      <p:ext uri="{BB962C8B-B14F-4D97-AF65-F5344CB8AC3E}">
        <p14:creationId xmlns:p14="http://schemas.microsoft.com/office/powerpoint/2010/main" val="240470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1340" y="-518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p:cNvSpPr>
            <a:spLocks noGrp="1"/>
          </p:cNvSpPr>
          <p:nvPr>
            <p:ph type="ctrTitle"/>
          </p:nvPr>
        </p:nvSpPr>
        <p:spPr>
          <a:xfrm>
            <a:off x="3203848" y="3428537"/>
            <a:ext cx="5648623" cy="1204306"/>
          </a:xfrm>
        </p:spPr>
        <p:txBody>
          <a:bodyPr bIns="9144" anchor="b"/>
          <a:lstStyle>
            <a:lvl1pPr algn="r">
              <a:defRPr sz="3200">
                <a:solidFill>
                  <a:schemeClr val="bg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483768" y="4683917"/>
            <a:ext cx="6377587" cy="329259"/>
          </a:xfrm>
        </p:spPr>
        <p:txBody>
          <a:bodyPr tIns="9144">
            <a:normAutofit/>
          </a:bodyPr>
          <a:lstStyle>
            <a:lvl1pPr marL="0" indent="0" algn="r">
              <a:buNone/>
              <a:defRPr kumimoji="0" lang="en-US" sz="1400" b="0" i="0" u="none" strike="noStrike" kern="1200" cap="all" spc="400" normalizeH="0" baseline="0" noProof="0" dirty="0" smtClean="0">
                <a:ln>
                  <a:noFill/>
                </a:ln>
                <a:solidFill>
                  <a:schemeClr val="bg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a:xfrm rot="19179097">
            <a:off x="201814" y="5837762"/>
            <a:ext cx="2176272" cy="201168"/>
          </a:xfrm>
          <a:prstGeom prst="rect">
            <a:avLst/>
          </a:prstGeom>
        </p:spPr>
        <p:txBody>
          <a:bodyPr/>
          <a:lstStyle>
            <a:lvl1pPr>
              <a:defRPr>
                <a:solidFill>
                  <a:schemeClr val="bg1"/>
                </a:solidFill>
              </a:defRPr>
            </a:lvl1pPr>
          </a:lstStyle>
          <a:p>
            <a:r>
              <a:rPr lang="fr-FR" dirty="0" smtClean="0"/>
              <a:t>21/10/2020</a:t>
            </a:r>
            <a:endParaRPr lang="fr-FR" dirty="0"/>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lvl1pPr algn="r">
              <a:defRPr>
                <a:solidFill>
                  <a:schemeClr val="bg1"/>
                </a:solidFill>
              </a:defRPr>
            </a:lvl1pPr>
          </a:lstStyle>
          <a:p>
            <a:r>
              <a:rPr lang="fr-FR" dirty="0" smtClean="0"/>
              <a:t>titre</a:t>
            </a:r>
            <a:endParaRPr lang="fr-FR" dirty="0"/>
          </a:p>
        </p:txBody>
      </p:sp>
      <p:sp>
        <p:nvSpPr>
          <p:cNvPr id="6" name="Slide Number Placeholder 5"/>
          <p:cNvSpPr>
            <a:spLocks noGrp="1"/>
          </p:cNvSpPr>
          <p:nvPr>
            <p:ph type="sldNum" sz="quarter" idx="12"/>
          </p:nvPr>
        </p:nvSpPr>
        <p:spPr/>
        <p:txBody>
          <a:bodyPr/>
          <a:lstStyle>
            <a:lvl1pPr>
              <a:defRPr/>
            </a:lvl1pPr>
          </a:lstStyle>
          <a:p>
            <a:fld id="{18C80579-48C8-48C2-BAF2-C39A33B9F73B}" type="slidenum">
              <a:rPr lang="fr-FR" smtClean="0"/>
              <a:pPr/>
              <a:t>‹N°›</a:t>
            </a:fld>
            <a:endParaRPr lang="fr-FR" dirty="0"/>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2885" y="74224"/>
            <a:ext cx="3023291" cy="11760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Slide Number Placeholder 5"/>
          <p:cNvSpPr>
            <a:spLocks noGrp="1"/>
          </p:cNvSpPr>
          <p:nvPr>
            <p:ph type="sldNum" sz="quarter" idx="12"/>
          </p:nvPr>
        </p:nvSpPr>
        <p:spPr/>
        <p:txBody>
          <a:bodyPr/>
          <a:lstStyle/>
          <a:p>
            <a:fld id="{18C80579-48C8-48C2-BAF2-C39A33B9F73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Slide Number Placeholder 5"/>
          <p:cNvSpPr>
            <a:spLocks noGrp="1"/>
          </p:cNvSpPr>
          <p:nvPr>
            <p:ph type="sldNum" sz="quarter" idx="12"/>
          </p:nvPr>
        </p:nvSpPr>
        <p:spPr/>
        <p:txBody>
          <a:bodyPr/>
          <a:lstStyle/>
          <a:p>
            <a:fld id="{18C80579-48C8-48C2-BAF2-C39A33B9F73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2">
    <p:bg>
      <p:bgPr>
        <a:solidFill>
          <a:schemeClr val="accent3">
            <a:alpha val="60000"/>
          </a:schemeClr>
        </a:solidFill>
        <a:effectLst/>
      </p:bgPr>
    </p:bg>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71340" y="-518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4" name="Date Placeholder 3"/>
          <p:cNvSpPr>
            <a:spLocks noGrp="1"/>
          </p:cNvSpPr>
          <p:nvPr>
            <p:ph type="dt" sz="half" idx="10"/>
          </p:nvPr>
        </p:nvSpPr>
        <p:spPr>
          <a:xfrm rot="19179097">
            <a:off x="201814" y="5837762"/>
            <a:ext cx="2176272" cy="201168"/>
          </a:xfrm>
          <a:prstGeom prst="rect">
            <a:avLst/>
          </a:prstGeom>
        </p:spPr>
        <p:txBody>
          <a:bodyPr/>
          <a:lstStyle>
            <a:lvl1pPr>
              <a:defRPr>
                <a:solidFill>
                  <a:schemeClr val="bg1"/>
                </a:solidFill>
              </a:defRPr>
            </a:lvl1pPr>
          </a:lstStyle>
          <a:p>
            <a:r>
              <a:rPr lang="fr-FR" dirty="0" smtClean="0"/>
              <a:t>21/10/2020</a:t>
            </a:r>
            <a:endParaRPr lang="fr-FR" dirty="0"/>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lvl1pPr algn="r">
              <a:defRPr>
                <a:solidFill>
                  <a:schemeClr val="bg1"/>
                </a:solidFill>
              </a:defRPr>
            </a:lvl1pPr>
          </a:lstStyle>
          <a:p>
            <a:r>
              <a:rPr lang="fr-FR" dirty="0" smtClean="0"/>
              <a:t>titre</a:t>
            </a:r>
            <a:endParaRPr lang="fr-FR" dirty="0"/>
          </a:p>
        </p:txBody>
      </p:sp>
      <p:sp>
        <p:nvSpPr>
          <p:cNvPr id="6" name="Slide Number Placeholder 5"/>
          <p:cNvSpPr>
            <a:spLocks noGrp="1"/>
          </p:cNvSpPr>
          <p:nvPr>
            <p:ph type="sldNum" sz="quarter" idx="12"/>
          </p:nvPr>
        </p:nvSpPr>
        <p:spPr/>
        <p:txBody>
          <a:bodyPr/>
          <a:lstStyle>
            <a:lvl1pPr>
              <a:defRPr/>
            </a:lvl1pPr>
          </a:lstStyle>
          <a:p>
            <a:fld id="{18C80579-48C8-48C2-BAF2-C39A33B9F73B}" type="slidenum">
              <a:rPr lang="fr-FR" smtClean="0"/>
              <a:pPr/>
              <a:t>‹N°›</a:t>
            </a:fld>
            <a:endParaRPr lang="fr-FR" dirty="0"/>
          </a:p>
        </p:txBody>
      </p:sp>
      <p:sp>
        <p:nvSpPr>
          <p:cNvPr id="13" name="Title 1"/>
          <p:cNvSpPr>
            <a:spLocks noGrp="1"/>
          </p:cNvSpPr>
          <p:nvPr>
            <p:ph type="ctrTitle"/>
          </p:nvPr>
        </p:nvSpPr>
        <p:spPr>
          <a:xfrm>
            <a:off x="323528" y="1412776"/>
            <a:ext cx="8528943" cy="1324737"/>
          </a:xfrm>
        </p:spPr>
        <p:txBody>
          <a:bodyPr bIns="9144" anchor="b"/>
          <a:lstStyle>
            <a:lvl1pPr algn="ctr">
              <a:defRPr sz="3200">
                <a:solidFill>
                  <a:schemeClr val="bg1"/>
                </a:solidFill>
              </a:defRPr>
            </a:lvl1pPr>
          </a:lstStyle>
          <a:p>
            <a:r>
              <a:rPr lang="fr-FR" dirty="0" smtClean="0"/>
              <a:t>Modifiez le style du titre</a:t>
            </a:r>
            <a:endParaRPr lang="en-US" dirty="0"/>
          </a:p>
        </p:txBody>
      </p:sp>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89040"/>
            <a:ext cx="9144000" cy="1095815"/>
          </a:xfrm>
          <a:prstGeom prst="rect">
            <a:avLst/>
          </a:prstGeom>
        </p:spPr>
      </p:pic>
      <p:sp>
        <p:nvSpPr>
          <p:cNvPr id="15" name="Espace réservé du texte 13"/>
          <p:cNvSpPr>
            <a:spLocks noGrp="1"/>
          </p:cNvSpPr>
          <p:nvPr>
            <p:ph type="body" sz="quarter" idx="14" hasCustomPrompt="1"/>
          </p:nvPr>
        </p:nvSpPr>
        <p:spPr>
          <a:xfrm>
            <a:off x="323850" y="2763678"/>
            <a:ext cx="8496300" cy="737330"/>
          </a:xfrm>
        </p:spPr>
        <p:txBody>
          <a:bodyPr>
            <a:normAutofit/>
          </a:bodyPr>
          <a:lstStyle>
            <a:lvl1pPr algn="ctr">
              <a:defRPr sz="1600">
                <a:solidFill>
                  <a:schemeClr val="bg1"/>
                </a:solidFill>
              </a:defRPr>
            </a:lvl1pPr>
          </a:lstStyle>
          <a:p>
            <a:pPr lvl="0"/>
            <a:r>
              <a:rPr lang="fr-FR" dirty="0" smtClean="0"/>
              <a:t>AJOUTEZ UN SOUS-TITRE</a:t>
            </a:r>
            <a:endParaRPr lang="fr-FR" dirty="0"/>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9792" y="-6634"/>
            <a:ext cx="4032448" cy="1419410"/>
          </a:xfrm>
          <a:prstGeom prst="rect">
            <a:avLst/>
          </a:prstGeom>
        </p:spPr>
      </p:pic>
    </p:spTree>
    <p:extLst>
      <p:ext uri="{BB962C8B-B14F-4D97-AF65-F5344CB8AC3E}">
        <p14:creationId xmlns:p14="http://schemas.microsoft.com/office/powerpoint/2010/main" val="150937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18C80579-48C8-48C2-BAF2-C39A33B9F73B}"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Slide Number Placeholder 6"/>
          <p:cNvSpPr>
            <a:spLocks noGrp="1"/>
          </p:cNvSpPr>
          <p:nvPr>
            <p:ph type="sldNum" sz="quarter" idx="12"/>
          </p:nvPr>
        </p:nvSpPr>
        <p:spPr/>
        <p:txBody>
          <a:bodyPr/>
          <a:lstStyle/>
          <a:p>
            <a:fld id="{18C80579-48C8-48C2-BAF2-C39A33B9F73B}"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9" name="Slide Number Placeholder 8"/>
          <p:cNvSpPr>
            <a:spLocks noGrp="1"/>
          </p:cNvSpPr>
          <p:nvPr>
            <p:ph type="sldNum" sz="quarter" idx="12"/>
          </p:nvPr>
        </p:nvSpPr>
        <p:spPr/>
        <p:txBody>
          <a:bodyPr/>
          <a:lstStyle/>
          <a:p>
            <a:fld id="{18C80579-48C8-48C2-BAF2-C39A33B9F73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Slide Number Placeholder 4"/>
          <p:cNvSpPr>
            <a:spLocks noGrp="1"/>
          </p:cNvSpPr>
          <p:nvPr>
            <p:ph type="sldNum" sz="quarter" idx="12"/>
          </p:nvPr>
        </p:nvSpPr>
        <p:spPr/>
        <p:txBody>
          <a:bodyPr/>
          <a:lstStyle/>
          <a:p>
            <a:fld id="{18C80579-48C8-48C2-BAF2-C39A33B9F73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C80579-48C8-48C2-BAF2-C39A33B9F73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solidFill>
                  <a:schemeClr val="tx2"/>
                </a:solidFill>
              </a:defRPr>
            </a:lvl1pPr>
          </a:lstStyle>
          <a:p>
            <a:r>
              <a:rPr lang="fr-FR" smtClean="0"/>
              <a:t>texte</a:t>
            </a:r>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8C80579-48C8-48C2-BAF2-C39A33B9F73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solidFill>
                  <a:schemeClr val="bg1"/>
                </a:solidFill>
              </a:defRPr>
            </a:lvl1pPr>
          </a:lstStyle>
          <a:p>
            <a:r>
              <a:rPr lang="fr-FR" dirty="0" smtClean="0"/>
              <a:t>Texte</a:t>
            </a:r>
            <a:endParaRPr lang="fr-FR" dirty="0"/>
          </a:p>
        </p:txBody>
      </p:sp>
      <p:sp>
        <p:nvSpPr>
          <p:cNvPr id="7" name="Slide Number Placeholder 6"/>
          <p:cNvSpPr>
            <a:spLocks noGrp="1"/>
          </p:cNvSpPr>
          <p:nvPr>
            <p:ph type="sldNum" sz="quarter" idx="12"/>
          </p:nvPr>
        </p:nvSpPr>
        <p:spPr/>
        <p:txBody>
          <a:bodyPr/>
          <a:lstStyle/>
          <a:p>
            <a:fld id="{18C80579-48C8-48C2-BAF2-C39A33B9F73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660374"/>
            <a:ext cx="3574257" cy="1197627"/>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660812"/>
            <a:ext cx="9146380" cy="119719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8C80579-48C8-48C2-BAF2-C39A33B9F73B}" type="slidenum">
              <a:rPr lang="fr-FR" smtClean="0"/>
              <a:t>‹N°›</a:t>
            </a:fld>
            <a:endParaRPr lang="fr-FR" dirty="0"/>
          </a:p>
        </p:txBody>
      </p:sp>
      <p:pic>
        <p:nvPicPr>
          <p:cNvPr id="9" name="Imag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512" y="5661248"/>
            <a:ext cx="8534821" cy="1022811"/>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 id="2147483828" r:id="rId2"/>
    <p:sldLayoutId id="2147483818"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documents-plu2.lillemetropole.fr/Accueil.htm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eomel.lillemetropole.fr/adws/app/ea6babec-1762-11ea-8a28-b7da9ed8745f/index.html"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DROIT DE L’urbanisme et de l’</a:t>
            </a:r>
            <a:r>
              <a:rPr lang="fr-FR" dirty="0" err="1" smtClean="0"/>
              <a:t>amenagement</a:t>
            </a:r>
            <a:endParaRPr lang="fr-FR" dirty="0"/>
          </a:p>
        </p:txBody>
      </p:sp>
      <p:sp>
        <p:nvSpPr>
          <p:cNvPr id="3" name="Sous-titre 2"/>
          <p:cNvSpPr>
            <a:spLocks noGrp="1"/>
          </p:cNvSpPr>
          <p:nvPr>
            <p:ph type="subTitle" idx="1"/>
          </p:nvPr>
        </p:nvSpPr>
        <p:spPr>
          <a:xfrm>
            <a:off x="2483768" y="4683917"/>
            <a:ext cx="6377587" cy="689299"/>
          </a:xfrm>
        </p:spPr>
        <p:txBody>
          <a:bodyPr>
            <a:normAutofit/>
          </a:bodyPr>
          <a:lstStyle/>
          <a:p>
            <a:r>
              <a:rPr lang="fr-FR" dirty="0" smtClean="0"/>
              <a:t>Les bases d’instruction </a:t>
            </a:r>
          </a:p>
          <a:p>
            <a:r>
              <a:rPr lang="fr-FR" dirty="0" smtClean="0"/>
              <a:t>des autorisations d’urbanisme</a:t>
            </a:r>
            <a:endParaRPr lang="fr-FR" dirty="0"/>
          </a:p>
        </p:txBody>
      </p:sp>
      <p:sp>
        <p:nvSpPr>
          <p:cNvPr id="4" name="Espace réservé de la date 3"/>
          <p:cNvSpPr>
            <a:spLocks noGrp="1"/>
          </p:cNvSpPr>
          <p:nvPr>
            <p:ph type="dt" sz="half" idx="10"/>
          </p:nvPr>
        </p:nvSpPr>
        <p:spPr/>
        <p:txBody>
          <a:bodyPr/>
          <a:lstStyle/>
          <a:p>
            <a:r>
              <a:rPr lang="fr-FR" dirty="0" smtClean="0"/>
              <a:t>8 avril 2023</a:t>
            </a:r>
            <a:endParaRPr lang="fr-FR" dirty="0"/>
          </a:p>
        </p:txBody>
      </p:sp>
      <p:sp>
        <p:nvSpPr>
          <p:cNvPr id="5" name="Espace réservé du pied de page 4"/>
          <p:cNvSpPr>
            <a:spLocks noGrp="1"/>
          </p:cNvSpPr>
          <p:nvPr>
            <p:ph type="ftr" sz="quarter" idx="11"/>
          </p:nvPr>
        </p:nvSpPr>
        <p:spPr/>
        <p:txBody>
          <a:bodyPr/>
          <a:lstStyle/>
          <a:p>
            <a:r>
              <a:rPr lang="fr-FR" dirty="0" smtClean="0"/>
              <a:t>Service Droit des Sols</a:t>
            </a:r>
            <a:endParaRPr lang="fr-FR" dirty="0"/>
          </a:p>
        </p:txBody>
      </p:sp>
      <p:sp>
        <p:nvSpPr>
          <p:cNvPr id="6" name="Espace réservé du numéro de diapositive 5"/>
          <p:cNvSpPr>
            <a:spLocks noGrp="1"/>
          </p:cNvSpPr>
          <p:nvPr>
            <p:ph type="sldNum" sz="quarter" idx="12"/>
          </p:nvPr>
        </p:nvSpPr>
        <p:spPr/>
        <p:txBody>
          <a:bodyPr/>
          <a:lstStyle/>
          <a:p>
            <a:fld id="{18C80579-48C8-48C2-BAF2-C39A33B9F73B}" type="slidenum">
              <a:rPr lang="fr-FR" smtClean="0"/>
              <a:pPr/>
              <a:t>1</a:t>
            </a:fld>
            <a:endParaRPr lang="fr-FR" dirty="0"/>
          </a:p>
        </p:txBody>
      </p:sp>
    </p:spTree>
    <p:extLst>
      <p:ext uri="{BB962C8B-B14F-4D97-AF65-F5344CB8AC3E}">
        <p14:creationId xmlns:p14="http://schemas.microsoft.com/office/powerpoint/2010/main" val="3796117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Les </a:t>
            </a:r>
            <a:r>
              <a:rPr lang="fr-FR" u="sng" dirty="0" err="1" smtClean="0"/>
              <a:t>differentes</a:t>
            </a:r>
            <a:r>
              <a:rPr lang="fr-FR" u="sng" dirty="0" smtClean="0"/>
              <a:t> autorisations d’urbanisme</a:t>
            </a:r>
            <a:endParaRPr lang="fr-FR" u="sng" dirty="0"/>
          </a:p>
        </p:txBody>
      </p:sp>
      <p:sp>
        <p:nvSpPr>
          <p:cNvPr id="3" name="Espace réservé du numéro de diapositive 2"/>
          <p:cNvSpPr>
            <a:spLocks noGrp="1"/>
          </p:cNvSpPr>
          <p:nvPr>
            <p:ph type="sldNum" sz="quarter" idx="12"/>
          </p:nvPr>
        </p:nvSpPr>
        <p:spPr/>
        <p:txBody>
          <a:bodyPr/>
          <a:lstStyle/>
          <a:p>
            <a:fld id="{18C80579-48C8-48C2-BAF2-C39A33B9F73B}" type="slidenum">
              <a:rPr lang="fr-FR" smtClean="0"/>
              <a:t>10</a:t>
            </a:fld>
            <a:endParaRPr lang="fr-FR"/>
          </a:p>
        </p:txBody>
      </p:sp>
      <p:sp>
        <p:nvSpPr>
          <p:cNvPr id="4" name="ZoneTexte 3"/>
          <p:cNvSpPr txBox="1"/>
          <p:nvPr/>
        </p:nvSpPr>
        <p:spPr>
          <a:xfrm>
            <a:off x="1115616" y="1484784"/>
            <a:ext cx="3133294" cy="923330"/>
          </a:xfrm>
          <a:prstGeom prst="rect">
            <a:avLst/>
          </a:prstGeom>
          <a:noFill/>
        </p:spPr>
        <p:txBody>
          <a:bodyPr wrap="none" rtlCol="0">
            <a:spAutoFit/>
          </a:bodyPr>
          <a:lstStyle/>
          <a:p>
            <a:r>
              <a:rPr lang="fr-FR" b="1" dirty="0" smtClean="0">
                <a:solidFill>
                  <a:schemeClr val="accent5"/>
                </a:solidFill>
              </a:rPr>
              <a:t>Permis de construire </a:t>
            </a:r>
            <a:r>
              <a:rPr lang="fr-FR" dirty="0" smtClean="0"/>
              <a:t>:</a:t>
            </a:r>
          </a:p>
          <a:p>
            <a:pPr marL="285750" indent="-285750">
              <a:buFontTx/>
              <a:buChar char="-"/>
            </a:pPr>
            <a:r>
              <a:rPr lang="fr-FR" dirty="0" smtClean="0"/>
              <a:t>Pour maisons individuelles</a:t>
            </a:r>
          </a:p>
          <a:p>
            <a:pPr marL="285750" indent="-285750">
              <a:buFontTx/>
              <a:buChar char="-"/>
            </a:pPr>
            <a:r>
              <a:rPr lang="fr-FR" dirty="0" smtClean="0"/>
              <a:t>Pour autres constructions</a:t>
            </a:r>
            <a:endParaRPr lang="fr-FR" dirty="0"/>
          </a:p>
        </p:txBody>
      </p:sp>
      <p:sp>
        <p:nvSpPr>
          <p:cNvPr id="5" name="ZoneTexte 4"/>
          <p:cNvSpPr txBox="1"/>
          <p:nvPr/>
        </p:nvSpPr>
        <p:spPr>
          <a:xfrm>
            <a:off x="5940152" y="2060848"/>
            <a:ext cx="2403748" cy="369332"/>
          </a:xfrm>
          <a:prstGeom prst="rect">
            <a:avLst/>
          </a:prstGeom>
          <a:noFill/>
        </p:spPr>
        <p:txBody>
          <a:bodyPr wrap="square" rtlCol="0">
            <a:spAutoFit/>
          </a:bodyPr>
          <a:lstStyle/>
          <a:p>
            <a:r>
              <a:rPr lang="fr-FR" b="1" dirty="0" smtClean="0">
                <a:solidFill>
                  <a:schemeClr val="accent5"/>
                </a:solidFill>
              </a:rPr>
              <a:t>Permis d’aménager</a:t>
            </a:r>
            <a:endParaRPr lang="fr-FR" b="1" dirty="0">
              <a:solidFill>
                <a:schemeClr val="accent5"/>
              </a:solidFill>
            </a:endParaRPr>
          </a:p>
        </p:txBody>
      </p:sp>
      <p:sp>
        <p:nvSpPr>
          <p:cNvPr id="6" name="ZoneTexte 5"/>
          <p:cNvSpPr txBox="1"/>
          <p:nvPr/>
        </p:nvSpPr>
        <p:spPr>
          <a:xfrm>
            <a:off x="3563888" y="3059668"/>
            <a:ext cx="2484013" cy="369332"/>
          </a:xfrm>
          <a:prstGeom prst="rect">
            <a:avLst/>
          </a:prstGeom>
          <a:noFill/>
        </p:spPr>
        <p:txBody>
          <a:bodyPr wrap="none" rtlCol="0">
            <a:spAutoFit/>
          </a:bodyPr>
          <a:lstStyle/>
          <a:p>
            <a:r>
              <a:rPr lang="fr-FR" b="1" dirty="0" smtClean="0">
                <a:solidFill>
                  <a:schemeClr val="accent5"/>
                </a:solidFill>
              </a:rPr>
              <a:t>Déclaration préalable</a:t>
            </a:r>
            <a:endParaRPr lang="fr-FR" b="1" dirty="0">
              <a:solidFill>
                <a:schemeClr val="accent5"/>
              </a:solidFill>
            </a:endParaRPr>
          </a:p>
        </p:txBody>
      </p:sp>
      <p:sp>
        <p:nvSpPr>
          <p:cNvPr id="7" name="ZoneTexte 6"/>
          <p:cNvSpPr txBox="1"/>
          <p:nvPr/>
        </p:nvSpPr>
        <p:spPr>
          <a:xfrm>
            <a:off x="5054489" y="4161854"/>
            <a:ext cx="2757871" cy="923330"/>
          </a:xfrm>
          <a:prstGeom prst="rect">
            <a:avLst/>
          </a:prstGeom>
          <a:noFill/>
        </p:spPr>
        <p:txBody>
          <a:bodyPr wrap="none" rtlCol="0">
            <a:spAutoFit/>
          </a:bodyPr>
          <a:lstStyle/>
          <a:p>
            <a:r>
              <a:rPr lang="fr-FR" b="1" dirty="0" smtClean="0">
                <a:solidFill>
                  <a:schemeClr val="accent5"/>
                </a:solidFill>
              </a:rPr>
              <a:t>Certificat d’urbanisme </a:t>
            </a:r>
            <a:r>
              <a:rPr lang="fr-FR" dirty="0" smtClean="0"/>
              <a:t>: </a:t>
            </a:r>
          </a:p>
          <a:p>
            <a:pPr marL="285750" indent="-285750">
              <a:buFontTx/>
              <a:buChar char="-"/>
            </a:pPr>
            <a:r>
              <a:rPr lang="fr-FR" dirty="0" smtClean="0"/>
              <a:t>certificat d’information</a:t>
            </a:r>
          </a:p>
          <a:p>
            <a:pPr marL="285750" indent="-285750">
              <a:buFontTx/>
              <a:buChar char="-"/>
            </a:pPr>
            <a:r>
              <a:rPr lang="fr-FR" dirty="0"/>
              <a:t>c</a:t>
            </a:r>
            <a:r>
              <a:rPr lang="fr-FR" dirty="0" smtClean="0"/>
              <a:t>ertificat opérationnel</a:t>
            </a:r>
          </a:p>
        </p:txBody>
      </p:sp>
      <p:sp>
        <p:nvSpPr>
          <p:cNvPr id="8" name="ZoneTexte 7"/>
          <p:cNvSpPr txBox="1"/>
          <p:nvPr/>
        </p:nvSpPr>
        <p:spPr>
          <a:xfrm>
            <a:off x="1547664" y="4149080"/>
            <a:ext cx="2137765" cy="369332"/>
          </a:xfrm>
          <a:prstGeom prst="rect">
            <a:avLst/>
          </a:prstGeom>
          <a:noFill/>
        </p:spPr>
        <p:txBody>
          <a:bodyPr wrap="none" rtlCol="0">
            <a:spAutoFit/>
          </a:bodyPr>
          <a:lstStyle/>
          <a:p>
            <a:r>
              <a:rPr lang="fr-FR" b="1" dirty="0" smtClean="0">
                <a:solidFill>
                  <a:schemeClr val="accent5"/>
                </a:solidFill>
              </a:rPr>
              <a:t>Permis de démolir</a:t>
            </a:r>
            <a:endParaRPr lang="fr-FR" b="1" dirty="0">
              <a:solidFill>
                <a:schemeClr val="accent5"/>
              </a:solidFill>
            </a:endParaRPr>
          </a:p>
        </p:txBody>
      </p:sp>
    </p:spTree>
    <p:extLst>
      <p:ext uri="{BB962C8B-B14F-4D97-AF65-F5344CB8AC3E}">
        <p14:creationId xmlns:p14="http://schemas.microsoft.com/office/powerpoint/2010/main" val="110111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8C80579-48C8-48C2-BAF2-C39A33B9F73B}" type="slidenum">
              <a:rPr lang="fr-FR" smtClean="0"/>
              <a:t>11</a:t>
            </a:fld>
            <a:endParaRPr lang="fr-FR"/>
          </a:p>
        </p:txBody>
      </p:sp>
      <p:sp>
        <p:nvSpPr>
          <p:cNvPr id="3" name="ZoneTexte 2"/>
          <p:cNvSpPr txBox="1"/>
          <p:nvPr/>
        </p:nvSpPr>
        <p:spPr>
          <a:xfrm>
            <a:off x="683568" y="404664"/>
            <a:ext cx="7992888" cy="5570756"/>
          </a:xfrm>
          <a:prstGeom prst="rect">
            <a:avLst/>
          </a:prstGeom>
          <a:noFill/>
        </p:spPr>
        <p:txBody>
          <a:bodyPr wrap="square" rtlCol="0">
            <a:spAutoFit/>
          </a:bodyPr>
          <a:lstStyle/>
          <a:p>
            <a:r>
              <a:rPr lang="fr-FR" dirty="0" smtClean="0"/>
              <a:t> </a:t>
            </a:r>
            <a:r>
              <a:rPr lang="fr-FR" b="1" i="1" u="sng" dirty="0" smtClean="0"/>
              <a:t>P</a:t>
            </a:r>
            <a:r>
              <a:rPr lang="fr-FR" sz="1600" b="1" i="1" u="sng" dirty="0" smtClean="0"/>
              <a:t>rocédures applicables selon la nature des travaux et/ou selon des seuils </a:t>
            </a:r>
            <a:r>
              <a:rPr lang="fr-FR" sz="1600" dirty="0" smtClean="0"/>
              <a:t>:</a:t>
            </a:r>
          </a:p>
          <a:p>
            <a:endParaRPr lang="fr-FR" sz="1600" dirty="0" smtClean="0"/>
          </a:p>
          <a:p>
            <a:pPr marL="285750" indent="-285750">
              <a:buFont typeface="Arial" panose="020B0604020202020204" pitchFamily="34" charset="0"/>
              <a:buChar char="•"/>
            </a:pPr>
            <a:r>
              <a:rPr lang="fr-FR" sz="1600" b="1" u="sng" dirty="0" smtClean="0"/>
              <a:t>Permis de construire (PC)</a:t>
            </a:r>
            <a:r>
              <a:rPr lang="fr-FR" sz="1600" dirty="0" smtClean="0"/>
              <a:t> :</a:t>
            </a:r>
          </a:p>
          <a:p>
            <a:r>
              <a:rPr lang="fr-FR" sz="1600" dirty="0" smtClean="0"/>
              <a:t>Toute construction neuve de plus de 20m², extensions/surélévations de plus de 20m² ou de 40m² selon la surface existante, changements de destination avec modifications de façades et/ou structure des murs porteurs</a:t>
            </a:r>
          </a:p>
          <a:p>
            <a:pPr marL="285750" indent="-285750">
              <a:buFont typeface="Arial" panose="020B0604020202020204" pitchFamily="34" charset="0"/>
              <a:buChar char="•"/>
            </a:pPr>
            <a:r>
              <a:rPr lang="fr-FR" sz="1600" b="1" u="sng" dirty="0" smtClean="0"/>
              <a:t>Déclarations préalables (DP):</a:t>
            </a:r>
          </a:p>
          <a:p>
            <a:r>
              <a:rPr lang="fr-FR" sz="1600" dirty="0" smtClean="0"/>
              <a:t>Tous les travaux non soumis à permis de construire (seuils inférieurs), y compris les changements de destination même sans travaux, clôtures, piscines selon seuils, modifications de façades, divisions foncières en vue de construire (= lotissement) sans voies ou espaces communs</a:t>
            </a:r>
          </a:p>
          <a:p>
            <a:pPr marL="285750" indent="-285750">
              <a:buFont typeface="Arial" panose="020B0604020202020204" pitchFamily="34" charset="0"/>
              <a:buChar char="•"/>
            </a:pPr>
            <a:r>
              <a:rPr lang="fr-FR" sz="1600" b="1" u="sng" dirty="0" smtClean="0"/>
              <a:t>Permis d’aménager (PA):</a:t>
            </a:r>
          </a:p>
          <a:p>
            <a:r>
              <a:rPr lang="fr-FR" sz="1600" dirty="0" smtClean="0"/>
              <a:t>Divisions foncières avec voies ou espaces communs (un PC sera ensuite déposé sur chaque lot créé par le PA), création de parc de stationnement ouvert au public, affouillements/exhaussements, </a:t>
            </a:r>
          </a:p>
          <a:p>
            <a:pPr marL="285750" indent="-285750">
              <a:buFont typeface="Arial" panose="020B0604020202020204" pitchFamily="34" charset="0"/>
              <a:buChar char="•"/>
            </a:pPr>
            <a:r>
              <a:rPr lang="fr-FR" sz="1600" b="1" u="sng" dirty="0" smtClean="0"/>
              <a:t>Certificats d’Urbanisme (CU):</a:t>
            </a:r>
          </a:p>
          <a:p>
            <a:r>
              <a:rPr lang="fr-FR" sz="1600" dirty="0" smtClean="0"/>
              <a:t>Soit de simple information : mentionne les dispositions d’urbanisme applicable à un terrain (zonage, servitudes publiques, risques …. Et les taxes)</a:t>
            </a:r>
          </a:p>
          <a:p>
            <a:r>
              <a:rPr lang="fr-FR" sz="1600" dirty="0" smtClean="0"/>
              <a:t>Soit dit opérationnel : se prononce sur la faisabilité d’une opération précise</a:t>
            </a:r>
          </a:p>
          <a:p>
            <a:pPr marL="285750" indent="-285750">
              <a:buFont typeface="Arial" panose="020B0604020202020204" pitchFamily="34" charset="0"/>
              <a:buChar char="•"/>
            </a:pPr>
            <a:r>
              <a:rPr lang="fr-FR" sz="1600" b="1" u="sng" dirty="0" smtClean="0"/>
              <a:t>Permis de démolir (PD) :</a:t>
            </a:r>
          </a:p>
          <a:p>
            <a:r>
              <a:rPr lang="fr-FR" sz="1600" dirty="0" smtClean="0"/>
              <a:t>Toute démolition – peut être intégrée à une demande de PC (non à une DP)</a:t>
            </a:r>
          </a:p>
          <a:p>
            <a:endParaRPr lang="fr-FR" dirty="0" smtClean="0"/>
          </a:p>
        </p:txBody>
      </p:sp>
    </p:spTree>
    <p:extLst>
      <p:ext uri="{BB962C8B-B14F-4D97-AF65-F5344CB8AC3E}">
        <p14:creationId xmlns:p14="http://schemas.microsoft.com/office/powerpoint/2010/main" val="187095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b="1" i="1" u="sng" dirty="0" smtClean="0"/>
              <a:t>Surface de plancher et emprise au sol</a:t>
            </a:r>
            <a:endParaRPr lang="fr-FR" sz="2000" b="1" i="1" u="sng" dirty="0"/>
          </a:p>
        </p:txBody>
      </p:sp>
      <p:sp>
        <p:nvSpPr>
          <p:cNvPr id="3" name="Espace réservé du texte 2"/>
          <p:cNvSpPr>
            <a:spLocks noGrp="1"/>
          </p:cNvSpPr>
          <p:nvPr>
            <p:ph type="body" idx="1"/>
          </p:nvPr>
        </p:nvSpPr>
        <p:spPr>
          <a:xfrm>
            <a:off x="822960" y="914400"/>
            <a:ext cx="3200400" cy="354360"/>
          </a:xfrm>
        </p:spPr>
        <p:txBody>
          <a:bodyPr/>
          <a:lstStyle/>
          <a:p>
            <a:r>
              <a:rPr lang="fr-FR" dirty="0" smtClean="0"/>
              <a:t>SURFACE DE PLANCHER</a:t>
            </a:r>
            <a:endParaRPr lang="fr-FR"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9150" y="1484784"/>
            <a:ext cx="3200400" cy="2400300"/>
          </a:xfrm>
        </p:spPr>
      </p:pic>
      <p:sp>
        <p:nvSpPr>
          <p:cNvPr id="5" name="Espace réservé du texte 4"/>
          <p:cNvSpPr>
            <a:spLocks noGrp="1"/>
          </p:cNvSpPr>
          <p:nvPr>
            <p:ph type="body" sz="quarter" idx="3"/>
          </p:nvPr>
        </p:nvSpPr>
        <p:spPr>
          <a:xfrm>
            <a:off x="4700016" y="914400"/>
            <a:ext cx="3200400" cy="354360"/>
          </a:xfrm>
        </p:spPr>
        <p:txBody>
          <a:bodyPr/>
          <a:lstStyle/>
          <a:p>
            <a:r>
              <a:rPr lang="fr-FR" dirty="0" smtClean="0"/>
              <a:t>EMPRISE AU SOL</a:t>
            </a:r>
            <a:endParaRPr lang="fr-FR" dirty="0"/>
          </a:p>
        </p:txBody>
      </p:sp>
      <p:pic>
        <p:nvPicPr>
          <p:cNvPr id="11" name="Espace réservé du contenu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00588" y="1774628"/>
            <a:ext cx="3200400" cy="1726380"/>
          </a:xfrm>
        </p:spPr>
      </p:pic>
      <p:sp>
        <p:nvSpPr>
          <p:cNvPr id="7" name="Espace réservé du numéro de diapositive 6"/>
          <p:cNvSpPr>
            <a:spLocks noGrp="1"/>
          </p:cNvSpPr>
          <p:nvPr>
            <p:ph type="sldNum" sz="quarter" idx="12"/>
          </p:nvPr>
        </p:nvSpPr>
        <p:spPr/>
        <p:txBody>
          <a:bodyPr/>
          <a:lstStyle/>
          <a:p>
            <a:fld id="{18C80579-48C8-48C2-BAF2-C39A33B9F73B}" type="slidenum">
              <a:rPr lang="fr-FR" smtClean="0"/>
              <a:t>12</a:t>
            </a:fld>
            <a:endParaRPr lang="fr-FR"/>
          </a:p>
        </p:txBody>
      </p:sp>
      <p:sp>
        <p:nvSpPr>
          <p:cNvPr id="12" name="ZoneTexte 11"/>
          <p:cNvSpPr txBox="1"/>
          <p:nvPr/>
        </p:nvSpPr>
        <p:spPr>
          <a:xfrm>
            <a:off x="899592" y="4203665"/>
            <a:ext cx="7128792" cy="1384995"/>
          </a:xfrm>
          <a:prstGeom prst="rect">
            <a:avLst/>
          </a:prstGeom>
          <a:noFill/>
        </p:spPr>
        <p:txBody>
          <a:bodyPr wrap="square" rtlCol="0">
            <a:spAutoFit/>
          </a:bodyPr>
          <a:lstStyle/>
          <a:p>
            <a:r>
              <a:rPr lang="fr-FR" sz="1400" i="1" dirty="0" smtClean="0"/>
              <a:t>La surface de plancher (SDP) correspond à toutes les surfaces (en vert ci-dessus) closes et couvertes (de tous les niveaux), de plus de 1,80m de hauteur, à l’exclusion des surfaces affectées au stationnement. </a:t>
            </a:r>
          </a:p>
          <a:p>
            <a:r>
              <a:rPr lang="fr-FR" sz="1400" i="1" dirty="0" smtClean="0"/>
              <a:t>Depuis la loi ALUR de 2014, il n’y a plus de COS (Coefficient d’Occupation du Sol), donc plus de droits à construire. Seule l’emprise est aujourd’hui réglementée (sauf si un permis d’aménager limite ces droits à construire)</a:t>
            </a:r>
            <a:endParaRPr lang="fr-FR" sz="1400" i="1" dirty="0"/>
          </a:p>
        </p:txBody>
      </p:sp>
    </p:spTree>
    <p:extLst>
      <p:ext uri="{BB962C8B-B14F-4D97-AF65-F5344CB8AC3E}">
        <p14:creationId xmlns:p14="http://schemas.microsoft.com/office/powerpoint/2010/main" val="286547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b="1" u="sng" dirty="0" smtClean="0"/>
              <a:t>Délais d’instruction : </a:t>
            </a:r>
            <a:r>
              <a:rPr lang="fr-FR" sz="2000" b="1" u="sng" dirty="0" err="1" smtClean="0"/>
              <a:t>delais</a:t>
            </a:r>
            <a:r>
              <a:rPr lang="fr-FR" sz="2000" b="1" u="sng" dirty="0" smtClean="0"/>
              <a:t> de base</a:t>
            </a:r>
            <a:endParaRPr lang="fr-FR" sz="2000" b="1" u="sng" dirty="0"/>
          </a:p>
        </p:txBody>
      </p:sp>
      <p:sp>
        <p:nvSpPr>
          <p:cNvPr id="4" name="Espace réservé du numéro de diapositive 3"/>
          <p:cNvSpPr>
            <a:spLocks noGrp="1"/>
          </p:cNvSpPr>
          <p:nvPr>
            <p:ph type="sldNum" sz="quarter" idx="12"/>
          </p:nvPr>
        </p:nvSpPr>
        <p:spPr/>
        <p:txBody>
          <a:bodyPr/>
          <a:lstStyle/>
          <a:p>
            <a:fld id="{18C80579-48C8-48C2-BAF2-C39A33B9F73B}" type="slidenum">
              <a:rPr lang="fr-FR" smtClean="0"/>
              <a:t>13</a:t>
            </a:fld>
            <a:endParaRPr lang="fr-FR" dirty="0"/>
          </a:p>
        </p:txBody>
      </p:sp>
      <p:sp>
        <p:nvSpPr>
          <p:cNvPr id="5" name="Ellipse 4"/>
          <p:cNvSpPr/>
          <p:nvPr/>
        </p:nvSpPr>
        <p:spPr>
          <a:xfrm>
            <a:off x="467544" y="2204864"/>
            <a:ext cx="3528392" cy="1152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Déclaration préalable</a:t>
            </a:r>
          </a:p>
          <a:p>
            <a:pPr algn="ctr"/>
            <a:r>
              <a:rPr lang="fr-FR" dirty="0" smtClean="0"/>
              <a:t>1 mois</a:t>
            </a:r>
            <a:endParaRPr lang="fr-FR" dirty="0"/>
          </a:p>
        </p:txBody>
      </p:sp>
      <p:sp>
        <p:nvSpPr>
          <p:cNvPr id="7" name="Ellipse 6"/>
          <p:cNvSpPr/>
          <p:nvPr/>
        </p:nvSpPr>
        <p:spPr>
          <a:xfrm>
            <a:off x="3203848" y="1268760"/>
            <a:ext cx="5472608" cy="1152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Permis de construire</a:t>
            </a:r>
          </a:p>
          <a:p>
            <a:pPr algn="ctr"/>
            <a:r>
              <a:rPr lang="fr-FR" dirty="0" smtClean="0"/>
              <a:t>Pour maisons individuelles : 2 mois</a:t>
            </a:r>
          </a:p>
          <a:p>
            <a:pPr algn="ctr"/>
            <a:r>
              <a:rPr lang="fr-FR" dirty="0" smtClean="0"/>
              <a:t>Autres : 3 mois</a:t>
            </a:r>
            <a:endParaRPr lang="fr-FR" dirty="0"/>
          </a:p>
        </p:txBody>
      </p:sp>
      <p:sp>
        <p:nvSpPr>
          <p:cNvPr id="8" name="Ellipse 7"/>
          <p:cNvSpPr/>
          <p:nvPr/>
        </p:nvSpPr>
        <p:spPr>
          <a:xfrm>
            <a:off x="3707904" y="3140968"/>
            <a:ext cx="3024336" cy="9361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Permis de démolir</a:t>
            </a:r>
          </a:p>
          <a:p>
            <a:pPr algn="ctr"/>
            <a:r>
              <a:rPr lang="fr-FR" dirty="0" smtClean="0"/>
              <a:t>2 mois</a:t>
            </a:r>
            <a:endParaRPr lang="fr-FR" dirty="0"/>
          </a:p>
        </p:txBody>
      </p:sp>
      <p:sp>
        <p:nvSpPr>
          <p:cNvPr id="9" name="Ellipse 8"/>
          <p:cNvSpPr/>
          <p:nvPr/>
        </p:nvSpPr>
        <p:spPr>
          <a:xfrm>
            <a:off x="467544" y="4077072"/>
            <a:ext cx="3888432" cy="1152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Certificats d’urbanisme</a:t>
            </a:r>
          </a:p>
          <a:p>
            <a:pPr algn="ctr"/>
            <a:r>
              <a:rPr lang="fr-FR" dirty="0" smtClean="0"/>
              <a:t>D’information : 1 mois</a:t>
            </a:r>
          </a:p>
          <a:p>
            <a:pPr algn="ctr"/>
            <a:r>
              <a:rPr lang="fr-FR" dirty="0" smtClean="0"/>
              <a:t>Opérationnel : 2 mois</a:t>
            </a:r>
            <a:endParaRPr lang="fr-FR" dirty="0"/>
          </a:p>
        </p:txBody>
      </p:sp>
      <p:sp>
        <p:nvSpPr>
          <p:cNvPr id="10" name="Ellipse 9"/>
          <p:cNvSpPr/>
          <p:nvPr/>
        </p:nvSpPr>
        <p:spPr>
          <a:xfrm>
            <a:off x="5351474" y="4221088"/>
            <a:ext cx="3180966" cy="9361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Permis d’aménager </a:t>
            </a:r>
            <a:r>
              <a:rPr lang="fr-FR" dirty="0" smtClean="0"/>
              <a:t>3 mois</a:t>
            </a:r>
            <a:endParaRPr lang="fr-FR" dirty="0"/>
          </a:p>
        </p:txBody>
      </p:sp>
    </p:spTree>
    <p:extLst>
      <p:ext uri="{BB962C8B-B14F-4D97-AF65-F5344CB8AC3E}">
        <p14:creationId xmlns:p14="http://schemas.microsoft.com/office/powerpoint/2010/main" val="362678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u="sng" dirty="0" smtClean="0"/>
              <a:t>Les consultations dans le cadre de l’instruction</a:t>
            </a:r>
            <a:endParaRPr lang="fr-FR" sz="2000" u="sng" dirty="0"/>
          </a:p>
        </p:txBody>
      </p:sp>
      <p:sp>
        <p:nvSpPr>
          <p:cNvPr id="4" name="Espace réservé du numéro de diapositive 3"/>
          <p:cNvSpPr>
            <a:spLocks noGrp="1"/>
          </p:cNvSpPr>
          <p:nvPr>
            <p:ph type="sldNum" sz="quarter" idx="12"/>
          </p:nvPr>
        </p:nvSpPr>
        <p:spPr/>
        <p:txBody>
          <a:bodyPr/>
          <a:lstStyle/>
          <a:p>
            <a:fld id="{18C80579-48C8-48C2-BAF2-C39A33B9F73B}" type="slidenum">
              <a:rPr lang="fr-FR" smtClean="0"/>
              <a:t>14</a:t>
            </a:fld>
            <a:endParaRPr lang="fr-FR" dirty="0"/>
          </a:p>
        </p:txBody>
      </p:sp>
      <p:sp>
        <p:nvSpPr>
          <p:cNvPr id="5" name="Rectangle 4"/>
          <p:cNvSpPr/>
          <p:nvPr/>
        </p:nvSpPr>
        <p:spPr>
          <a:xfrm>
            <a:off x="1043608" y="1124744"/>
            <a:ext cx="2952328" cy="1584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fr-FR" sz="1400" dirty="0" smtClean="0"/>
          </a:p>
          <a:p>
            <a:pPr algn="just"/>
            <a:r>
              <a:rPr lang="fr-FR" sz="1400" dirty="0" smtClean="0"/>
              <a:t>Architecte des Bâtiments de France</a:t>
            </a:r>
          </a:p>
          <a:p>
            <a:pPr algn="just"/>
            <a:r>
              <a:rPr lang="fr-FR" sz="1400" dirty="0" smtClean="0"/>
              <a:t>Agence Régionale de Santé </a:t>
            </a:r>
          </a:p>
          <a:p>
            <a:pPr algn="just"/>
            <a:r>
              <a:rPr lang="fr-FR" sz="1400" dirty="0" smtClean="0"/>
              <a:t>DRAC (archéologie préventive)</a:t>
            </a:r>
          </a:p>
          <a:p>
            <a:pPr algn="just"/>
            <a:r>
              <a:rPr lang="fr-FR" sz="1400" dirty="0" smtClean="0"/>
              <a:t>MEL</a:t>
            </a:r>
          </a:p>
          <a:p>
            <a:pPr algn="just"/>
            <a:r>
              <a:rPr lang="fr-FR" sz="1400" dirty="0" smtClean="0"/>
              <a:t>SDIS</a:t>
            </a:r>
          </a:p>
          <a:p>
            <a:pPr algn="just"/>
            <a:r>
              <a:rPr lang="fr-FR" sz="1400" dirty="0" smtClean="0"/>
              <a:t>ENEDIS </a:t>
            </a:r>
          </a:p>
          <a:p>
            <a:pPr algn="just"/>
            <a:r>
              <a:rPr lang="fr-FR" sz="1400" dirty="0" smtClean="0"/>
              <a:t>ILEO</a:t>
            </a:r>
          </a:p>
          <a:p>
            <a:pPr algn="ctr"/>
            <a:endParaRPr lang="fr-FR" dirty="0" smtClean="0"/>
          </a:p>
        </p:txBody>
      </p:sp>
      <p:sp>
        <p:nvSpPr>
          <p:cNvPr id="6" name="Rectangle 5"/>
          <p:cNvSpPr/>
          <p:nvPr/>
        </p:nvSpPr>
        <p:spPr>
          <a:xfrm>
            <a:off x="1043608" y="2996952"/>
            <a:ext cx="518457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fr-FR" sz="1400" dirty="0" smtClean="0"/>
          </a:p>
          <a:p>
            <a:pPr algn="just"/>
            <a:r>
              <a:rPr lang="fr-FR" sz="1400" dirty="0" smtClean="0"/>
              <a:t>Commissions ERP : sécurité et Accessibilité PMR</a:t>
            </a:r>
          </a:p>
          <a:p>
            <a:pPr algn="just"/>
            <a:r>
              <a:rPr lang="fr-FR" sz="1400" dirty="0" smtClean="0"/>
              <a:t>Commission départementale d’Aménagement Commercial (CDAC)</a:t>
            </a:r>
          </a:p>
          <a:p>
            <a:pPr algn="ctr"/>
            <a:endParaRPr lang="fr-FR" dirty="0"/>
          </a:p>
        </p:txBody>
      </p:sp>
      <p:cxnSp>
        <p:nvCxnSpPr>
          <p:cNvPr id="8" name="Connecteur droit avec flèche 7"/>
          <p:cNvCxnSpPr/>
          <p:nvPr/>
        </p:nvCxnSpPr>
        <p:spPr>
          <a:xfrm>
            <a:off x="3995936" y="1916832"/>
            <a:ext cx="129614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ZoneTexte 8"/>
          <p:cNvSpPr txBox="1"/>
          <p:nvPr/>
        </p:nvSpPr>
        <p:spPr>
          <a:xfrm>
            <a:off x="5292080" y="1628800"/>
            <a:ext cx="2664296" cy="369332"/>
          </a:xfrm>
          <a:prstGeom prst="rect">
            <a:avLst/>
          </a:prstGeom>
          <a:noFill/>
        </p:spPr>
        <p:txBody>
          <a:bodyPr wrap="square" rtlCol="0">
            <a:spAutoFit/>
          </a:bodyPr>
          <a:lstStyle/>
          <a:p>
            <a:r>
              <a:rPr lang="fr-FR" dirty="0" smtClean="0">
                <a:solidFill>
                  <a:schemeClr val="accent2">
                    <a:lumMod val="75000"/>
                  </a:schemeClr>
                </a:solidFill>
              </a:rPr>
              <a:t>+ 1 mois au délai de base</a:t>
            </a:r>
            <a:endParaRPr lang="fr-FR" dirty="0">
              <a:solidFill>
                <a:schemeClr val="accent2">
                  <a:lumMod val="75000"/>
                </a:schemeClr>
              </a:solidFill>
            </a:endParaRPr>
          </a:p>
        </p:txBody>
      </p:sp>
      <p:cxnSp>
        <p:nvCxnSpPr>
          <p:cNvPr id="11" name="Connecteur droit avec flèche 10"/>
          <p:cNvCxnSpPr>
            <a:stCxn id="6" idx="3"/>
          </p:cNvCxnSpPr>
          <p:nvPr/>
        </p:nvCxnSpPr>
        <p:spPr>
          <a:xfrm flipV="1">
            <a:off x="6228184" y="3284984"/>
            <a:ext cx="432048" cy="360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ZoneTexte 11"/>
          <p:cNvSpPr txBox="1"/>
          <p:nvPr/>
        </p:nvSpPr>
        <p:spPr>
          <a:xfrm>
            <a:off x="6660232" y="2996952"/>
            <a:ext cx="2088232" cy="646331"/>
          </a:xfrm>
          <a:prstGeom prst="rect">
            <a:avLst/>
          </a:prstGeom>
          <a:noFill/>
        </p:spPr>
        <p:txBody>
          <a:bodyPr wrap="square" rtlCol="0">
            <a:spAutoFit/>
          </a:bodyPr>
          <a:lstStyle/>
          <a:p>
            <a:r>
              <a:rPr lang="fr-FR" dirty="0" smtClean="0">
                <a:solidFill>
                  <a:schemeClr val="accent2">
                    <a:lumMod val="75000"/>
                  </a:schemeClr>
                </a:solidFill>
              </a:rPr>
              <a:t>Délais particuliers : </a:t>
            </a:r>
          </a:p>
          <a:p>
            <a:r>
              <a:rPr lang="fr-FR" dirty="0" smtClean="0">
                <a:solidFill>
                  <a:schemeClr val="accent2">
                    <a:lumMod val="75000"/>
                  </a:schemeClr>
                </a:solidFill>
              </a:rPr>
              <a:t>5 mois</a:t>
            </a:r>
            <a:endParaRPr lang="fr-FR" dirty="0">
              <a:solidFill>
                <a:schemeClr val="accent2">
                  <a:lumMod val="75000"/>
                </a:schemeClr>
              </a:solidFill>
            </a:endParaRPr>
          </a:p>
        </p:txBody>
      </p:sp>
      <p:sp>
        <p:nvSpPr>
          <p:cNvPr id="13" name="ZoneTexte 12"/>
          <p:cNvSpPr txBox="1"/>
          <p:nvPr/>
        </p:nvSpPr>
        <p:spPr>
          <a:xfrm>
            <a:off x="1110992" y="3933056"/>
            <a:ext cx="2308880" cy="1323439"/>
          </a:xfrm>
          <a:prstGeom prst="rect">
            <a:avLst/>
          </a:prstGeom>
          <a:noFill/>
        </p:spPr>
        <p:txBody>
          <a:bodyPr wrap="square" rtlCol="0">
            <a:spAutoFit/>
          </a:bodyPr>
          <a:lstStyle/>
          <a:p>
            <a:r>
              <a:rPr lang="fr-FR" sz="1600" i="1" u="sng" dirty="0" smtClean="0"/>
              <a:t>Compétences MEL </a:t>
            </a:r>
            <a:r>
              <a:rPr lang="fr-FR" sz="1600" i="1" dirty="0" smtClean="0"/>
              <a:t>:</a:t>
            </a:r>
          </a:p>
          <a:p>
            <a:r>
              <a:rPr lang="fr-FR" sz="1600" i="1" dirty="0" smtClean="0"/>
              <a:t>Assainissement</a:t>
            </a:r>
          </a:p>
          <a:p>
            <a:r>
              <a:rPr lang="fr-FR" sz="1600" i="1" dirty="0" smtClean="0"/>
              <a:t>Voirie</a:t>
            </a:r>
          </a:p>
          <a:p>
            <a:r>
              <a:rPr lang="fr-FR" sz="1600" i="1" dirty="0" smtClean="0"/>
              <a:t>DECI (défense incendie)</a:t>
            </a:r>
          </a:p>
          <a:p>
            <a:r>
              <a:rPr lang="fr-FR" sz="1600" i="1" dirty="0" smtClean="0"/>
              <a:t>Résidus urbains</a:t>
            </a:r>
          </a:p>
        </p:txBody>
      </p:sp>
    </p:spTree>
    <p:extLst>
      <p:ext uri="{BB962C8B-B14F-4D97-AF65-F5344CB8AC3E}">
        <p14:creationId xmlns:p14="http://schemas.microsoft.com/office/powerpoint/2010/main" val="422161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876356" cy="349241"/>
          </a:xfrm>
        </p:spPr>
        <p:txBody>
          <a:bodyPr/>
          <a:lstStyle/>
          <a:p>
            <a:r>
              <a:rPr lang="fr-FR" sz="2000" b="1" u="sng" dirty="0" smtClean="0"/>
              <a:t>FONDEMENT DES AUTORISATIONS D’URBANISME</a:t>
            </a:r>
            <a:endParaRPr lang="fr-FR" sz="2000" b="1" u="sng" dirty="0"/>
          </a:p>
        </p:txBody>
      </p:sp>
      <p:sp>
        <p:nvSpPr>
          <p:cNvPr id="3" name="Espace réservé du texte 2"/>
          <p:cNvSpPr>
            <a:spLocks noGrp="1"/>
          </p:cNvSpPr>
          <p:nvPr>
            <p:ph type="body" idx="1"/>
          </p:nvPr>
        </p:nvSpPr>
        <p:spPr>
          <a:xfrm>
            <a:off x="789709" y="836712"/>
            <a:ext cx="3233651" cy="551411"/>
          </a:xfrm>
        </p:spPr>
        <p:txBody>
          <a:bodyPr/>
          <a:lstStyle/>
          <a:p>
            <a:r>
              <a:rPr lang="fr-FR" b="1" dirty="0" smtClean="0">
                <a:solidFill>
                  <a:schemeClr val="accent3">
                    <a:lumMod val="75000"/>
                  </a:schemeClr>
                </a:solidFill>
              </a:rPr>
              <a:t>pris en compte</a:t>
            </a:r>
            <a:endParaRPr lang="fr-FR" b="1" dirty="0">
              <a:solidFill>
                <a:schemeClr val="accent3">
                  <a:lumMod val="75000"/>
                </a:schemeClr>
              </a:solidFill>
            </a:endParaRPr>
          </a:p>
        </p:txBody>
      </p:sp>
      <p:sp>
        <p:nvSpPr>
          <p:cNvPr id="4" name="Espace réservé du contenu 3"/>
          <p:cNvSpPr>
            <a:spLocks noGrp="1"/>
          </p:cNvSpPr>
          <p:nvPr>
            <p:ph sz="half" idx="2"/>
          </p:nvPr>
        </p:nvSpPr>
        <p:spPr>
          <a:xfrm>
            <a:off x="263236" y="1413068"/>
            <a:ext cx="4189182" cy="3096052"/>
          </a:xfrm>
        </p:spPr>
        <p:txBody>
          <a:bodyPr>
            <a:normAutofit/>
          </a:bodyPr>
          <a:lstStyle/>
          <a:p>
            <a:pPr>
              <a:buFont typeface="Arial" panose="020B0604020202020204" pitchFamily="34" charset="0"/>
              <a:buChar char="•"/>
            </a:pPr>
            <a:r>
              <a:rPr lang="fr-FR" sz="1600" u="sng" dirty="0" smtClean="0"/>
              <a:t>La base de l’instruction : le PLU</a:t>
            </a:r>
          </a:p>
          <a:p>
            <a:r>
              <a:rPr lang="fr-FR" sz="1600" dirty="0" smtClean="0"/>
              <a:t>Les principales règles du PLU</a:t>
            </a:r>
          </a:p>
          <a:p>
            <a:r>
              <a:rPr lang="fr-FR" sz="1200" u="sng" dirty="0">
                <a:hlinkClick r:id="rId2"/>
              </a:rPr>
              <a:t>https://</a:t>
            </a:r>
            <a:r>
              <a:rPr lang="fr-FR" sz="1200" u="sng" dirty="0" smtClean="0">
                <a:hlinkClick r:id="rId2"/>
              </a:rPr>
              <a:t>documents-plu2.lillemetropole.fr/Accueil.html</a:t>
            </a:r>
            <a:r>
              <a:rPr lang="fr-FR" sz="1200" u="sng" dirty="0" smtClean="0"/>
              <a:t> </a:t>
            </a:r>
          </a:p>
          <a:p>
            <a:pPr>
              <a:buFont typeface="Arial" panose="020B0604020202020204" pitchFamily="34" charset="0"/>
              <a:buChar char="•"/>
            </a:pPr>
            <a:r>
              <a:rPr lang="fr-FR" sz="1400" dirty="0" smtClean="0"/>
              <a:t>Le code de l’Urbanisme</a:t>
            </a:r>
          </a:p>
          <a:p>
            <a:pPr>
              <a:buFont typeface="Arial" panose="020B0604020202020204" pitchFamily="34" charset="0"/>
              <a:buChar char="•"/>
            </a:pPr>
            <a:r>
              <a:rPr lang="fr-FR" sz="1400" dirty="0" smtClean="0"/>
              <a:t>Les autres réglementations seulement si le code de l’urbanisme le prévoit </a:t>
            </a:r>
          </a:p>
        </p:txBody>
      </p:sp>
      <p:sp>
        <p:nvSpPr>
          <p:cNvPr id="5" name="Espace réservé du texte 4"/>
          <p:cNvSpPr>
            <a:spLocks noGrp="1"/>
          </p:cNvSpPr>
          <p:nvPr>
            <p:ph type="body" sz="quarter" idx="3"/>
          </p:nvPr>
        </p:nvSpPr>
        <p:spPr>
          <a:xfrm>
            <a:off x="4682836" y="764704"/>
            <a:ext cx="3217580" cy="565265"/>
          </a:xfrm>
        </p:spPr>
        <p:txBody>
          <a:bodyPr/>
          <a:lstStyle/>
          <a:p>
            <a:r>
              <a:rPr lang="fr-FR" dirty="0" smtClean="0">
                <a:solidFill>
                  <a:srgbClr val="FF0000"/>
                </a:solidFill>
              </a:rPr>
              <a:t>Non pris en compte</a:t>
            </a:r>
            <a:endParaRPr lang="fr-FR" dirty="0">
              <a:solidFill>
                <a:srgbClr val="FF0000"/>
              </a:solidFill>
            </a:endParaRPr>
          </a:p>
        </p:txBody>
      </p:sp>
      <p:sp>
        <p:nvSpPr>
          <p:cNvPr id="6" name="Espace réservé du contenu 5"/>
          <p:cNvSpPr>
            <a:spLocks noGrp="1"/>
          </p:cNvSpPr>
          <p:nvPr>
            <p:ph sz="quarter" idx="4"/>
          </p:nvPr>
        </p:nvSpPr>
        <p:spPr>
          <a:xfrm>
            <a:off x="4668982" y="1412776"/>
            <a:ext cx="4234976" cy="3940549"/>
          </a:xfrm>
        </p:spPr>
        <p:txBody>
          <a:bodyPr>
            <a:noAutofit/>
          </a:bodyPr>
          <a:lstStyle/>
          <a:p>
            <a:pPr algn="just">
              <a:buFont typeface="Arial" panose="020B0604020202020204" pitchFamily="34" charset="0"/>
              <a:buChar char="•"/>
            </a:pPr>
            <a:r>
              <a:rPr lang="fr-FR" sz="1600" dirty="0" smtClean="0"/>
              <a:t>Le droit privé : </a:t>
            </a:r>
          </a:p>
          <a:p>
            <a:pPr algn="just"/>
            <a:r>
              <a:rPr lang="fr-FR" sz="1600" dirty="0"/>
              <a:t>	</a:t>
            </a:r>
            <a:r>
              <a:rPr lang="fr-FR" sz="1600" dirty="0" smtClean="0"/>
              <a:t>droit de propriété (limite de propriété, mitoyenneté), cahier des charges privé, vues, nuisances de voisinage, préjudice esthétique, perte d’ensoleillement, perte de la valeur vénale, mise en œuvre des travaux (responsabilité des maîtres d’ouvrage et d’œuvre)….</a:t>
            </a:r>
          </a:p>
          <a:p>
            <a:pPr algn="just">
              <a:buFont typeface="Arial" panose="020B0604020202020204" pitchFamily="34" charset="0"/>
              <a:buChar char="•"/>
            </a:pPr>
            <a:r>
              <a:rPr lang="fr-FR" sz="1600" dirty="0" smtClean="0"/>
              <a:t>Le droit de l’environnement sauf si la procédure est imposée par le code de l’urbanisme : les études d’impact ne concernent que peu de permis de construire (seuil : + de 10.000 m² de SDP créée !)</a:t>
            </a:r>
            <a:endParaRPr lang="fr-FR" sz="1600" dirty="0"/>
          </a:p>
        </p:txBody>
      </p:sp>
      <p:sp>
        <p:nvSpPr>
          <p:cNvPr id="7" name="Espace réservé du numéro de diapositive 6"/>
          <p:cNvSpPr>
            <a:spLocks noGrp="1"/>
          </p:cNvSpPr>
          <p:nvPr>
            <p:ph type="sldNum" sz="quarter" idx="12"/>
          </p:nvPr>
        </p:nvSpPr>
        <p:spPr/>
        <p:txBody>
          <a:bodyPr/>
          <a:lstStyle/>
          <a:p>
            <a:fld id="{18C80579-48C8-48C2-BAF2-C39A33B9F73B}" type="slidenum">
              <a:rPr lang="fr-FR" smtClean="0"/>
              <a:t>15</a:t>
            </a:fld>
            <a:endParaRPr lang="fr-FR"/>
          </a:p>
        </p:txBody>
      </p:sp>
      <p:sp>
        <p:nvSpPr>
          <p:cNvPr id="8" name="Triangle isocèle 7"/>
          <p:cNvSpPr/>
          <p:nvPr/>
        </p:nvSpPr>
        <p:spPr>
          <a:xfrm>
            <a:off x="849086" y="3429000"/>
            <a:ext cx="3290866" cy="1996792"/>
          </a:xfrm>
          <a:prstGeom prst="triangle">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fr-FR" sz="1400" b="1" dirty="0" smtClean="0">
                <a:ln/>
                <a:solidFill>
                  <a:schemeClr val="accent4"/>
                </a:solidFill>
              </a:rPr>
              <a:t>Les autorisations d’urbanisme sont délivrées « </a:t>
            </a:r>
            <a:r>
              <a:rPr lang="fr-FR" sz="1400" b="1" u="sng" dirty="0" smtClean="0">
                <a:ln/>
                <a:solidFill>
                  <a:srgbClr val="C00000"/>
                </a:solidFill>
              </a:rPr>
              <a:t>sous réserve du droit des tiers</a:t>
            </a:r>
            <a:r>
              <a:rPr lang="fr-FR" sz="1400" b="1" u="sng" dirty="0" smtClean="0">
                <a:ln/>
                <a:solidFill>
                  <a:schemeClr val="accent4"/>
                </a:solidFill>
              </a:rPr>
              <a:t> </a:t>
            </a:r>
            <a:r>
              <a:rPr lang="fr-FR" sz="1400" b="1" dirty="0" smtClean="0">
                <a:ln/>
                <a:solidFill>
                  <a:schemeClr val="accent4"/>
                </a:solidFill>
              </a:rPr>
              <a:t>»</a:t>
            </a:r>
          </a:p>
          <a:p>
            <a:pPr algn="ctr"/>
            <a:endParaRPr lang="fr-FR" sz="1400" b="1" dirty="0">
              <a:ln/>
              <a:solidFill>
                <a:schemeClr val="accent4"/>
              </a:solidFill>
            </a:endParaRPr>
          </a:p>
        </p:txBody>
      </p:sp>
      <p:sp>
        <p:nvSpPr>
          <p:cNvPr id="9" name="Flèche droite 8"/>
          <p:cNvSpPr/>
          <p:nvPr/>
        </p:nvSpPr>
        <p:spPr>
          <a:xfrm rot="8238242">
            <a:off x="3138953" y="3394967"/>
            <a:ext cx="2112697" cy="209584"/>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455066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90506"/>
            <a:ext cx="7520940" cy="602190"/>
          </a:xfrm>
        </p:spPr>
        <p:txBody>
          <a:bodyPr/>
          <a:lstStyle/>
          <a:p>
            <a:pPr algn="ctr"/>
            <a:r>
              <a:rPr lang="fr-FR" sz="1600" b="1" u="sng" dirty="0" smtClean="0"/>
              <a:t>Les principes applicables a toute </a:t>
            </a:r>
            <a:r>
              <a:rPr lang="fr-FR" sz="1600" b="1" u="sng" dirty="0" err="1" smtClean="0"/>
              <a:t>decision</a:t>
            </a:r>
            <a:r>
              <a:rPr lang="fr-FR" sz="1600" b="1" u="sng" dirty="0" smtClean="0"/>
              <a:t> d’urbanisme</a:t>
            </a:r>
            <a:endParaRPr lang="fr-FR" sz="1600" b="1" u="sng" dirty="0"/>
          </a:p>
        </p:txBody>
      </p:sp>
      <p:sp>
        <p:nvSpPr>
          <p:cNvPr id="3" name="Espace réservé du contenu 2"/>
          <p:cNvSpPr>
            <a:spLocks noGrp="1"/>
          </p:cNvSpPr>
          <p:nvPr>
            <p:ph idx="1"/>
          </p:nvPr>
        </p:nvSpPr>
        <p:spPr>
          <a:xfrm>
            <a:off x="323528" y="593264"/>
            <a:ext cx="8424936" cy="4923968"/>
          </a:xfrm>
        </p:spPr>
        <p:txBody>
          <a:bodyPr>
            <a:normAutofit fontScale="70000" lnSpcReduction="20000"/>
          </a:bodyPr>
          <a:lstStyle/>
          <a:p>
            <a:pPr algn="just"/>
            <a:endParaRPr lang="fr-FR" sz="1500" dirty="0" smtClean="0"/>
          </a:p>
          <a:p>
            <a:pPr algn="just"/>
            <a:r>
              <a:rPr lang="fr-FR" sz="1800" dirty="0" smtClean="0"/>
              <a:t>1/ La nature des décisions </a:t>
            </a:r>
            <a:r>
              <a:rPr lang="fr-FR" sz="1800" b="0" dirty="0" smtClean="0"/>
              <a:t>:</a:t>
            </a:r>
          </a:p>
          <a:p>
            <a:pPr algn="just">
              <a:buFontTx/>
              <a:buChar char="-"/>
            </a:pPr>
            <a:r>
              <a:rPr lang="fr-FR" sz="1800" b="0" dirty="0" smtClean="0"/>
              <a:t>Expresse (réponse sous forme d’arrêté dans le délai fixé)</a:t>
            </a:r>
          </a:p>
          <a:p>
            <a:pPr algn="just">
              <a:buFontTx/>
              <a:buChar char="-"/>
            </a:pPr>
            <a:r>
              <a:rPr lang="fr-FR" sz="1800" b="0" dirty="0" smtClean="0"/>
              <a:t>Tacite = principe : l’absence de réponse dans le délai fixé vaut autorisation (exception : avis conforme de l’ABF)</a:t>
            </a:r>
          </a:p>
          <a:p>
            <a:pPr marL="0" indent="0" algn="just"/>
            <a:r>
              <a:rPr lang="fr-FR" sz="1800" dirty="0" smtClean="0"/>
              <a:t>2/ La motivation des décisions :</a:t>
            </a:r>
          </a:p>
          <a:p>
            <a:pPr marL="0" indent="0" algn="just"/>
            <a:r>
              <a:rPr lang="fr-FR" sz="1800" b="0" dirty="0" smtClean="0">
                <a:solidFill>
                  <a:srgbClr val="0070C0"/>
                </a:solidFill>
              </a:rPr>
              <a:t>Tout </a:t>
            </a:r>
            <a:r>
              <a:rPr lang="fr-FR" sz="1800" b="0" u="sng" dirty="0" smtClean="0">
                <a:solidFill>
                  <a:srgbClr val="0070C0"/>
                </a:solidFill>
              </a:rPr>
              <a:t>refus</a:t>
            </a:r>
            <a:r>
              <a:rPr lang="fr-FR" sz="1800" b="0" dirty="0" smtClean="0">
                <a:solidFill>
                  <a:srgbClr val="0070C0"/>
                </a:solidFill>
              </a:rPr>
              <a:t> doit être motivé par des </a:t>
            </a:r>
            <a:r>
              <a:rPr lang="fr-FR" sz="1800" b="0" u="sng" dirty="0" smtClean="0">
                <a:solidFill>
                  <a:srgbClr val="0070C0"/>
                </a:solidFill>
              </a:rPr>
              <a:t>motifs tirés du PLU ou du code de l’Urbanisme</a:t>
            </a:r>
            <a:r>
              <a:rPr lang="fr-FR" sz="1800" b="0" dirty="0" smtClean="0">
                <a:solidFill>
                  <a:srgbClr val="0070C0"/>
                </a:solidFill>
              </a:rPr>
              <a:t>.  Toute autre motivation rend illégale (*) la décision,</a:t>
            </a:r>
            <a:endParaRPr lang="fr-FR" sz="1800" i="1" dirty="0" smtClean="0">
              <a:solidFill>
                <a:srgbClr val="0070C0"/>
              </a:solidFill>
            </a:endParaRPr>
          </a:p>
          <a:p>
            <a:pPr marL="0" indent="0" algn="just"/>
            <a:r>
              <a:rPr lang="fr-FR" sz="1800" dirty="0" smtClean="0"/>
              <a:t>3/ L’affichage des décisions</a:t>
            </a:r>
          </a:p>
          <a:p>
            <a:pPr marL="0" indent="0" algn="just"/>
            <a:r>
              <a:rPr lang="fr-FR" sz="1800" b="0" dirty="0" smtClean="0"/>
              <a:t>Affichage en mairie du dépôt de la demande et de la décision : aucune conséquence juridique</a:t>
            </a:r>
          </a:p>
          <a:p>
            <a:pPr marL="0" indent="0" algn="just"/>
            <a:r>
              <a:rPr lang="fr-FR" sz="1800" b="0" dirty="0" smtClean="0"/>
              <a:t>Affichage sur le terrain : 2 mois minimum, panneau très réglementé, visible de la voie publique : conséquence sur le délai de recours,  non sur la validité elle-même de l’autorisation (l’absence d’affichage ne remet pas en cause l’autorisation)</a:t>
            </a:r>
          </a:p>
          <a:p>
            <a:pPr marL="0" indent="0" algn="just"/>
            <a:r>
              <a:rPr lang="fr-FR" sz="1800" i="1" dirty="0" smtClean="0">
                <a:solidFill>
                  <a:srgbClr val="0070C0"/>
                </a:solidFill>
              </a:rPr>
              <a:t>A noter : les dossiers ne sont pas communicables pendant l’instruction</a:t>
            </a:r>
            <a:r>
              <a:rPr lang="fr-FR" sz="1800" i="1" dirty="0" smtClean="0"/>
              <a:t>.  </a:t>
            </a:r>
            <a:r>
              <a:rPr lang="fr-FR" sz="1800" b="0" dirty="0" smtClean="0"/>
              <a:t>Le deviennent que lorsque la décision a été prise.</a:t>
            </a:r>
          </a:p>
          <a:p>
            <a:pPr marL="0" indent="0" algn="just"/>
            <a:r>
              <a:rPr lang="fr-FR" sz="1800" dirty="0" smtClean="0"/>
              <a:t>4/ Le contrôle de légalité</a:t>
            </a:r>
          </a:p>
          <a:p>
            <a:pPr marL="0" indent="0" algn="just"/>
            <a:r>
              <a:rPr lang="fr-FR" sz="1800" b="0" dirty="0" smtClean="0"/>
              <a:t>Toutes les décisions d’urbanisme sont transmises au Préfet pour contrôle à posteriori. Possibilité pour le Préfet de demander le retrait d’une décision qu’il estime illégale </a:t>
            </a:r>
            <a:r>
              <a:rPr lang="fr-FR" sz="1800" b="0" dirty="0" smtClean="0">
                <a:solidFill>
                  <a:srgbClr val="0070C0"/>
                </a:solidFill>
              </a:rPr>
              <a:t>(*)</a:t>
            </a:r>
            <a:r>
              <a:rPr lang="fr-FR" sz="1800" b="0" dirty="0" smtClean="0"/>
              <a:t> </a:t>
            </a:r>
          </a:p>
          <a:p>
            <a:pPr marL="0" indent="0" algn="just"/>
            <a:r>
              <a:rPr lang="fr-FR" sz="1800" dirty="0" smtClean="0"/>
              <a:t>5/ La durée de validité des autorisations </a:t>
            </a:r>
          </a:p>
          <a:p>
            <a:pPr marL="0" indent="0" algn="just"/>
            <a:r>
              <a:rPr lang="fr-FR" sz="1800" b="0" dirty="0" smtClean="0"/>
              <a:t>Validité : 3 ans pour démarrer les travaux</a:t>
            </a:r>
          </a:p>
          <a:p>
            <a:pPr marL="0" indent="0" algn="just"/>
            <a:r>
              <a:rPr lang="fr-FR" sz="1800" b="0" dirty="0" smtClean="0"/>
              <a:t>Au-delà de ce délai : interruption pendant plus d’un an entraîne la caducité de l’autorisation</a:t>
            </a:r>
          </a:p>
          <a:p>
            <a:pPr marL="0" indent="0" algn="just"/>
            <a:r>
              <a:rPr lang="fr-FR" sz="1800" b="0" dirty="0" smtClean="0"/>
              <a:t>Possibilité de demander la prorogation de la validité par période de 1 an</a:t>
            </a:r>
          </a:p>
          <a:p>
            <a:pPr marL="0" indent="0" algn="just"/>
            <a:endParaRPr lang="fr-FR" dirty="0" smtClean="0"/>
          </a:p>
          <a:p>
            <a:pPr marL="0" indent="0" algn="just"/>
            <a:endParaRPr lang="fr-FR" dirty="0"/>
          </a:p>
        </p:txBody>
      </p:sp>
      <p:sp>
        <p:nvSpPr>
          <p:cNvPr id="4" name="Espace réservé du numéro de diapositive 3"/>
          <p:cNvSpPr>
            <a:spLocks noGrp="1"/>
          </p:cNvSpPr>
          <p:nvPr>
            <p:ph type="sldNum" sz="quarter" idx="12"/>
          </p:nvPr>
        </p:nvSpPr>
        <p:spPr/>
        <p:txBody>
          <a:bodyPr/>
          <a:lstStyle/>
          <a:p>
            <a:fld id="{18C80579-48C8-48C2-BAF2-C39A33B9F73B}" type="slidenum">
              <a:rPr lang="fr-FR" smtClean="0"/>
              <a:t>16</a:t>
            </a:fld>
            <a:endParaRPr lang="fr-FR" dirty="0"/>
          </a:p>
        </p:txBody>
      </p:sp>
    </p:spTree>
    <p:extLst>
      <p:ext uri="{BB962C8B-B14F-4D97-AF65-F5344CB8AC3E}">
        <p14:creationId xmlns:p14="http://schemas.microsoft.com/office/powerpoint/2010/main" val="337364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13508"/>
            <a:ext cx="7520940" cy="548640"/>
          </a:xfrm>
        </p:spPr>
        <p:txBody>
          <a:bodyPr/>
          <a:lstStyle/>
          <a:p>
            <a:pPr algn="ctr"/>
            <a:r>
              <a:rPr lang="fr-FR" sz="1800" b="1" u="sng" dirty="0" smtClean="0"/>
              <a:t>LES RECOURS CONTRE LES DECISIONS D’urbanisme</a:t>
            </a:r>
            <a:endParaRPr lang="fr-FR" sz="1800" b="1" u="sng" dirty="0"/>
          </a:p>
        </p:txBody>
      </p:sp>
      <p:sp>
        <p:nvSpPr>
          <p:cNvPr id="3" name="Espace réservé du texte 2"/>
          <p:cNvSpPr>
            <a:spLocks noGrp="1"/>
          </p:cNvSpPr>
          <p:nvPr>
            <p:ph type="body" idx="1"/>
          </p:nvPr>
        </p:nvSpPr>
        <p:spPr>
          <a:xfrm>
            <a:off x="339634" y="836712"/>
            <a:ext cx="3683726" cy="360040"/>
          </a:xfrm>
        </p:spPr>
        <p:txBody>
          <a:bodyPr/>
          <a:lstStyle/>
          <a:p>
            <a:r>
              <a:rPr lang="fr-FR" b="1" dirty="0" smtClean="0"/>
              <a:t>DROIT ADMINISTRATIF</a:t>
            </a:r>
            <a:endParaRPr lang="fr-FR" b="1" dirty="0"/>
          </a:p>
        </p:txBody>
      </p:sp>
      <p:sp>
        <p:nvSpPr>
          <p:cNvPr id="4" name="Espace réservé du contenu 3"/>
          <p:cNvSpPr>
            <a:spLocks noGrp="1"/>
          </p:cNvSpPr>
          <p:nvPr>
            <p:ph sz="half" idx="2"/>
          </p:nvPr>
        </p:nvSpPr>
        <p:spPr>
          <a:xfrm>
            <a:off x="395536" y="1196752"/>
            <a:ext cx="3816424" cy="3816424"/>
          </a:xfrm>
        </p:spPr>
        <p:txBody>
          <a:bodyPr>
            <a:normAutofit fontScale="55000" lnSpcReduction="20000"/>
          </a:bodyPr>
          <a:lstStyle/>
          <a:p>
            <a:pPr>
              <a:buFont typeface="Arial" panose="020B0604020202020204" pitchFamily="34" charset="0"/>
              <a:buChar char="•"/>
            </a:pPr>
            <a:r>
              <a:rPr lang="fr-FR" sz="2900" u="sng" dirty="0" smtClean="0">
                <a:solidFill>
                  <a:srgbClr val="0070C0"/>
                </a:solidFill>
              </a:rPr>
              <a:t>Recours préfectoral</a:t>
            </a:r>
          </a:p>
          <a:p>
            <a:r>
              <a:rPr lang="fr-FR" dirty="0" smtClean="0"/>
              <a:t>         Le Préfet a 2 mois pour demander au Maire de retirer un arrêté qu’il estime illégal</a:t>
            </a:r>
          </a:p>
          <a:p>
            <a:pPr>
              <a:buFont typeface="Arial" panose="020B0604020202020204" pitchFamily="34" charset="0"/>
              <a:buChar char="•"/>
            </a:pPr>
            <a:r>
              <a:rPr lang="fr-FR" sz="2900" u="sng" dirty="0" smtClean="0">
                <a:solidFill>
                  <a:srgbClr val="0070C0"/>
                </a:solidFill>
              </a:rPr>
              <a:t>Recours en annulation</a:t>
            </a:r>
          </a:p>
          <a:p>
            <a:r>
              <a:rPr lang="fr-FR" sz="2900" i="1" dirty="0" smtClean="0"/>
              <a:t>	</a:t>
            </a:r>
            <a:r>
              <a:rPr lang="fr-FR" sz="2900" i="1" u="sng" dirty="0" smtClean="0"/>
              <a:t>Soit recours gracieux (au Maire)</a:t>
            </a:r>
          </a:p>
          <a:p>
            <a:r>
              <a:rPr lang="fr-FR" dirty="0" smtClean="0"/>
              <a:t>         Par LR/AR au Maire dans les 2 mois du 1</a:t>
            </a:r>
            <a:r>
              <a:rPr lang="fr-FR" baseline="30000" dirty="0" smtClean="0"/>
              <a:t>er</a:t>
            </a:r>
            <a:r>
              <a:rPr lang="fr-FR" dirty="0" smtClean="0"/>
              <a:t> jour d’affichage sur le terrain</a:t>
            </a:r>
          </a:p>
          <a:p>
            <a:r>
              <a:rPr lang="fr-FR" sz="2900" i="1" dirty="0" smtClean="0"/>
              <a:t>	</a:t>
            </a:r>
            <a:r>
              <a:rPr lang="fr-FR" sz="2900" i="1" u="sng" dirty="0" smtClean="0"/>
              <a:t>Soit recours contentieux (tribunal)</a:t>
            </a:r>
          </a:p>
          <a:p>
            <a:r>
              <a:rPr lang="fr-FR" dirty="0" smtClean="0"/>
              <a:t>         Dans les 2 mois du 1</a:t>
            </a:r>
            <a:r>
              <a:rPr lang="fr-FR" baseline="30000" dirty="0" smtClean="0"/>
              <a:t>er</a:t>
            </a:r>
            <a:r>
              <a:rPr lang="fr-FR" dirty="0" smtClean="0"/>
              <a:t> jour d’affichage ou de la date du rejet du recours gracieux</a:t>
            </a:r>
          </a:p>
          <a:p>
            <a:pPr>
              <a:buFont typeface="Arial" panose="020B0604020202020204" pitchFamily="34" charset="0"/>
              <a:buChar char="•"/>
            </a:pPr>
            <a:r>
              <a:rPr lang="fr-FR" sz="2900" u="sng" dirty="0" smtClean="0">
                <a:solidFill>
                  <a:srgbClr val="0070C0"/>
                </a:solidFill>
              </a:rPr>
              <a:t>Recours en indemnisation</a:t>
            </a:r>
            <a:endParaRPr lang="fr-FR" sz="2900" u="sng" dirty="0">
              <a:solidFill>
                <a:srgbClr val="0070C0"/>
              </a:solidFill>
            </a:endParaRPr>
          </a:p>
          <a:p>
            <a:r>
              <a:rPr lang="fr-FR" dirty="0" smtClean="0"/>
              <a:t>         En cas de décision illégale (refus illégal), action demandant l’indemnisation du préjudice subi du fait de la décision de l’Administration</a:t>
            </a:r>
            <a:endParaRPr lang="fr-FR" dirty="0"/>
          </a:p>
        </p:txBody>
      </p:sp>
      <p:sp>
        <p:nvSpPr>
          <p:cNvPr id="5" name="Espace réservé du texte 4"/>
          <p:cNvSpPr>
            <a:spLocks noGrp="1"/>
          </p:cNvSpPr>
          <p:nvPr>
            <p:ph type="body" sz="quarter" idx="3"/>
          </p:nvPr>
        </p:nvSpPr>
        <p:spPr>
          <a:xfrm>
            <a:off x="4689566" y="726814"/>
            <a:ext cx="3210850" cy="425556"/>
          </a:xfrm>
        </p:spPr>
        <p:txBody>
          <a:bodyPr/>
          <a:lstStyle/>
          <a:p>
            <a:r>
              <a:rPr lang="fr-FR" b="1" dirty="0" smtClean="0"/>
              <a:t>DROIT CIVIL</a:t>
            </a:r>
            <a:endParaRPr lang="fr-FR" b="1" dirty="0"/>
          </a:p>
        </p:txBody>
      </p:sp>
      <p:sp>
        <p:nvSpPr>
          <p:cNvPr id="6" name="Espace réservé du contenu 5"/>
          <p:cNvSpPr>
            <a:spLocks noGrp="1"/>
          </p:cNvSpPr>
          <p:nvPr>
            <p:ph sz="quarter" idx="4"/>
          </p:nvPr>
        </p:nvSpPr>
        <p:spPr>
          <a:xfrm>
            <a:off x="4700016" y="1196752"/>
            <a:ext cx="3643884" cy="3315598"/>
          </a:xfrm>
        </p:spPr>
        <p:txBody>
          <a:bodyPr>
            <a:normAutofit fontScale="55000" lnSpcReduction="20000"/>
          </a:bodyPr>
          <a:lstStyle/>
          <a:p>
            <a:r>
              <a:rPr lang="fr-FR" sz="2900" dirty="0" smtClean="0">
                <a:solidFill>
                  <a:srgbClr val="0070C0"/>
                </a:solidFill>
              </a:rPr>
              <a:t>Une autorisation d’urbanisme est « délivrée sous réserve du droit des tiers » :</a:t>
            </a:r>
            <a:endParaRPr lang="fr-FR" sz="2900" dirty="0">
              <a:solidFill>
                <a:srgbClr val="0070C0"/>
              </a:solidFill>
            </a:endParaRPr>
          </a:p>
          <a:p>
            <a:r>
              <a:rPr lang="fr-FR" dirty="0" smtClean="0"/>
              <a:t>         Les litiges privés concernant les troubles du voisinage, le droit de propriété, l’indemnisation d’un préjudice du fait d’une construction légale (en urbanisme) comme la perte de valeur d’un bien, la perte d’ensoleillement, les vues créées, le droit de la construction (responsabilité des maîtres d’ouvrage et d’œuvre), etc…</a:t>
            </a:r>
          </a:p>
          <a:p>
            <a:r>
              <a:rPr lang="fr-FR" dirty="0">
                <a:solidFill>
                  <a:srgbClr val="0070C0"/>
                </a:solidFill>
              </a:rPr>
              <a:t> </a:t>
            </a:r>
            <a:r>
              <a:rPr lang="fr-FR" dirty="0" smtClean="0">
                <a:solidFill>
                  <a:srgbClr val="0070C0"/>
                </a:solidFill>
              </a:rPr>
              <a:t>        Les règles autres que le droit de l’urbanisme ne permettent pas juridiquement de motiver le refus d’une demande d’urbanisme ou d’en demander son annulation</a:t>
            </a:r>
            <a:endParaRPr lang="fr-FR" dirty="0">
              <a:solidFill>
                <a:srgbClr val="0070C0"/>
              </a:solidFill>
            </a:endParaRPr>
          </a:p>
        </p:txBody>
      </p:sp>
      <p:sp>
        <p:nvSpPr>
          <p:cNvPr id="7" name="Espace réservé du numéro de diapositive 6"/>
          <p:cNvSpPr>
            <a:spLocks noGrp="1"/>
          </p:cNvSpPr>
          <p:nvPr>
            <p:ph type="sldNum" sz="quarter" idx="12"/>
          </p:nvPr>
        </p:nvSpPr>
        <p:spPr/>
        <p:txBody>
          <a:bodyPr/>
          <a:lstStyle/>
          <a:p>
            <a:fld id="{18C80579-48C8-48C2-BAF2-C39A33B9F73B}" type="slidenum">
              <a:rPr lang="fr-FR" smtClean="0"/>
              <a:t>17</a:t>
            </a:fld>
            <a:endParaRPr lang="fr-FR"/>
          </a:p>
        </p:txBody>
      </p:sp>
      <p:sp>
        <p:nvSpPr>
          <p:cNvPr id="8" name="Flèche vers le bas 7"/>
          <p:cNvSpPr/>
          <p:nvPr/>
        </p:nvSpPr>
        <p:spPr>
          <a:xfrm>
            <a:off x="2051720" y="4725144"/>
            <a:ext cx="45719" cy="216024"/>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ZoneTexte 8"/>
          <p:cNvSpPr txBox="1"/>
          <p:nvPr/>
        </p:nvSpPr>
        <p:spPr>
          <a:xfrm>
            <a:off x="611560" y="4890646"/>
            <a:ext cx="3218858" cy="584775"/>
          </a:xfrm>
          <a:prstGeom prst="rect">
            <a:avLst/>
          </a:prstGeom>
          <a:noFill/>
        </p:spPr>
        <p:txBody>
          <a:bodyPr wrap="square" rtlCol="0">
            <a:spAutoFit/>
          </a:bodyPr>
          <a:lstStyle/>
          <a:p>
            <a:pPr algn="ctr"/>
            <a:r>
              <a:rPr lang="fr-FR" sz="1600" dirty="0" smtClean="0">
                <a:solidFill>
                  <a:srgbClr val="FF0000"/>
                </a:solidFill>
              </a:rPr>
              <a:t>TRIBUNAL ADMINISTRATIF</a:t>
            </a:r>
          </a:p>
          <a:p>
            <a:pPr algn="ctr"/>
            <a:r>
              <a:rPr lang="fr-FR" sz="1600" dirty="0" smtClean="0">
                <a:solidFill>
                  <a:schemeClr val="accent6">
                    <a:lumMod val="90000"/>
                    <a:lumOff val="10000"/>
                  </a:schemeClr>
                </a:solidFill>
              </a:rPr>
              <a:t>Contentieux contre la Commune</a:t>
            </a:r>
            <a:endParaRPr lang="fr-FR" sz="1600" dirty="0">
              <a:solidFill>
                <a:schemeClr val="accent6">
                  <a:lumMod val="90000"/>
                  <a:lumOff val="10000"/>
                </a:schemeClr>
              </a:solidFill>
            </a:endParaRPr>
          </a:p>
        </p:txBody>
      </p:sp>
      <p:sp>
        <p:nvSpPr>
          <p:cNvPr id="10" name="Flèche vers le bas 9"/>
          <p:cNvSpPr/>
          <p:nvPr/>
        </p:nvSpPr>
        <p:spPr>
          <a:xfrm>
            <a:off x="6470497" y="4289866"/>
            <a:ext cx="45719" cy="291262"/>
          </a:xfrm>
          <a:prstGeom prst="down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p:cNvSpPr txBox="1"/>
          <p:nvPr/>
        </p:nvSpPr>
        <p:spPr>
          <a:xfrm>
            <a:off x="5198229" y="4542219"/>
            <a:ext cx="2754640" cy="830997"/>
          </a:xfrm>
          <a:prstGeom prst="rect">
            <a:avLst/>
          </a:prstGeom>
          <a:noFill/>
        </p:spPr>
        <p:txBody>
          <a:bodyPr wrap="square" rtlCol="0">
            <a:spAutoFit/>
          </a:bodyPr>
          <a:lstStyle/>
          <a:p>
            <a:pPr algn="ctr"/>
            <a:r>
              <a:rPr lang="fr-FR" sz="1600" dirty="0" smtClean="0">
                <a:solidFill>
                  <a:srgbClr val="FF0000"/>
                </a:solidFill>
              </a:rPr>
              <a:t>JURIDICTIONS CIVILES</a:t>
            </a:r>
          </a:p>
          <a:p>
            <a:pPr algn="ctr"/>
            <a:r>
              <a:rPr lang="fr-FR" sz="1600" dirty="0" smtClean="0">
                <a:solidFill>
                  <a:schemeClr val="accent6">
                    <a:lumMod val="90000"/>
                    <a:lumOff val="10000"/>
                  </a:schemeClr>
                </a:solidFill>
              </a:rPr>
              <a:t>Contentieux contre le bénéficiaire de l’autorisation</a:t>
            </a:r>
          </a:p>
        </p:txBody>
      </p:sp>
    </p:spTree>
    <p:extLst>
      <p:ext uri="{BB962C8B-B14F-4D97-AF65-F5344CB8AC3E}">
        <p14:creationId xmlns:p14="http://schemas.microsoft.com/office/powerpoint/2010/main" val="186503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u="sng" dirty="0" smtClean="0"/>
              <a:t>Le contrôle ET LA CONFORMITE DES TRAVAUX</a:t>
            </a:r>
            <a:endParaRPr lang="fr-FR" sz="1800" b="1" u="sng" dirty="0"/>
          </a:p>
        </p:txBody>
      </p:sp>
      <p:sp>
        <p:nvSpPr>
          <p:cNvPr id="3" name="Espace réservé du contenu 2"/>
          <p:cNvSpPr>
            <a:spLocks noGrp="1"/>
          </p:cNvSpPr>
          <p:nvPr>
            <p:ph idx="1"/>
          </p:nvPr>
        </p:nvSpPr>
        <p:spPr>
          <a:xfrm>
            <a:off x="822960" y="1100628"/>
            <a:ext cx="7520940" cy="3912548"/>
          </a:xfrm>
        </p:spPr>
        <p:txBody>
          <a:bodyPr>
            <a:normAutofit fontScale="85000" lnSpcReduction="20000"/>
          </a:bodyPr>
          <a:lstStyle/>
          <a:p>
            <a:pPr>
              <a:buFont typeface="Arial" panose="020B0604020202020204" pitchFamily="34" charset="0"/>
              <a:buChar char="•"/>
            </a:pPr>
            <a:r>
              <a:rPr lang="fr-FR" u="sng" dirty="0" smtClean="0"/>
              <a:t>Une formalité obligatoire : la DAACT</a:t>
            </a:r>
          </a:p>
          <a:p>
            <a:r>
              <a:rPr lang="fr-FR" dirty="0" smtClean="0"/>
              <a:t>La Déclaration Attestant l’Achèvement et la Conformité des Travaux est une formalité obligatoire et déclarative. </a:t>
            </a:r>
          </a:p>
          <a:p>
            <a:r>
              <a:rPr lang="fr-FR" dirty="0" smtClean="0"/>
              <a:t>La responsabilité de la non-conformité des travaux repose sur le déclarant.</a:t>
            </a:r>
          </a:p>
          <a:p>
            <a:endParaRPr lang="fr-FR" dirty="0"/>
          </a:p>
          <a:p>
            <a:pPr>
              <a:buFont typeface="Arial" panose="020B0604020202020204" pitchFamily="34" charset="0"/>
              <a:buChar char="•"/>
            </a:pPr>
            <a:r>
              <a:rPr lang="fr-FR" u="sng" dirty="0" smtClean="0"/>
              <a:t>Un contrôle possible de l’Administration </a:t>
            </a:r>
          </a:p>
          <a:p>
            <a:r>
              <a:rPr lang="fr-FR" dirty="0" smtClean="0"/>
              <a:t>Possible mais non obligatoire – délai de 3 mois pour effectuer le contrôle </a:t>
            </a:r>
          </a:p>
          <a:p>
            <a:r>
              <a:rPr lang="fr-FR" dirty="0" smtClean="0"/>
              <a:t>A défaut, conformité tacite.</a:t>
            </a:r>
          </a:p>
          <a:p>
            <a:endParaRPr lang="fr-FR" dirty="0"/>
          </a:p>
          <a:p>
            <a:pPr>
              <a:buFont typeface="Arial" panose="020B0604020202020204" pitchFamily="34" charset="0"/>
              <a:buChar char="•"/>
            </a:pPr>
            <a:r>
              <a:rPr lang="fr-FR" u="sng" dirty="0" smtClean="0"/>
              <a:t>Le constat d’infraction et les pouvoirs limités du Maire en la matière…</a:t>
            </a:r>
          </a:p>
          <a:p>
            <a:r>
              <a:rPr lang="fr-FR" dirty="0" smtClean="0"/>
              <a:t>Procès-verbal d’infraction = procédure pénale enclenchée par le service (agent assermenté). </a:t>
            </a:r>
          </a:p>
          <a:p>
            <a:r>
              <a:rPr lang="fr-FR" dirty="0" smtClean="0"/>
              <a:t>Impossibilité de sanction ou démolition directement prononcées par le Maire. </a:t>
            </a:r>
          </a:p>
          <a:p>
            <a:r>
              <a:rPr lang="fr-FR" dirty="0" smtClean="0"/>
              <a:t>Seule une décision de justice peut sanctionner l’irrégularité de travaux.</a:t>
            </a:r>
          </a:p>
          <a:p>
            <a:r>
              <a:rPr lang="fr-FR" dirty="0" smtClean="0"/>
              <a:t>Délai de prescription légale : 6 ans</a:t>
            </a:r>
            <a:endParaRPr lang="fr-FR" dirty="0"/>
          </a:p>
        </p:txBody>
      </p:sp>
      <p:sp>
        <p:nvSpPr>
          <p:cNvPr id="4" name="Espace réservé du numéro de diapositive 3"/>
          <p:cNvSpPr>
            <a:spLocks noGrp="1"/>
          </p:cNvSpPr>
          <p:nvPr>
            <p:ph type="sldNum" sz="quarter" idx="12"/>
          </p:nvPr>
        </p:nvSpPr>
        <p:spPr/>
        <p:txBody>
          <a:bodyPr/>
          <a:lstStyle/>
          <a:p>
            <a:fld id="{18C80579-48C8-48C2-BAF2-C39A33B9F73B}" type="slidenum">
              <a:rPr lang="fr-FR" smtClean="0"/>
              <a:t>18</a:t>
            </a:fld>
            <a:endParaRPr lang="fr-FR" dirty="0"/>
          </a:p>
        </p:txBody>
      </p:sp>
    </p:spTree>
    <p:extLst>
      <p:ext uri="{BB962C8B-B14F-4D97-AF65-F5344CB8AC3E}">
        <p14:creationId xmlns:p14="http://schemas.microsoft.com/office/powerpoint/2010/main" val="123794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140000">
            <a:off x="1409807" y="1044664"/>
            <a:ext cx="5212080" cy="1089427"/>
          </a:xfrm>
        </p:spPr>
        <p:txBody>
          <a:bodyPr/>
          <a:lstStyle/>
          <a:p>
            <a:r>
              <a:rPr lang="fr-FR" dirty="0" smtClean="0">
                <a:solidFill>
                  <a:srgbClr val="FFFF00"/>
                </a:solidFill>
              </a:rPr>
              <a:t>PLACE AUX ECHANGES</a:t>
            </a:r>
            <a:r>
              <a:rPr lang="fr-FR" dirty="0" smtClean="0"/>
              <a:t>….</a:t>
            </a:r>
            <a:endParaRPr lang="fr-FR" dirty="0"/>
          </a:p>
        </p:txBody>
      </p:sp>
      <p:sp>
        <p:nvSpPr>
          <p:cNvPr id="3" name="Espace réservé du contenu 2"/>
          <p:cNvSpPr>
            <a:spLocks noGrp="1"/>
          </p:cNvSpPr>
          <p:nvPr>
            <p:ph idx="1"/>
          </p:nvPr>
        </p:nvSpPr>
        <p:spPr/>
        <p:txBody>
          <a:bodyPr>
            <a:normAutofit fontScale="85000" lnSpcReduction="10000"/>
          </a:bodyPr>
          <a:lstStyle/>
          <a:p>
            <a:endParaRPr lang="fr-FR" dirty="0"/>
          </a:p>
          <a:p>
            <a:endParaRPr lang="fr-FR" dirty="0"/>
          </a:p>
          <a:p>
            <a:r>
              <a:rPr lang="fr-FR" dirty="0" smtClean="0"/>
              <a:t>    </a:t>
            </a:r>
            <a:r>
              <a:rPr lang="fr-FR" i="1" dirty="0" smtClean="0"/>
              <a:t>Un très grand merci pour votre intérêt et votre attention.</a:t>
            </a:r>
          </a:p>
          <a:p>
            <a:endParaRPr lang="fr-FR" dirty="0"/>
          </a:p>
          <a:p>
            <a:r>
              <a:rPr lang="fr-FR" dirty="0" smtClean="0"/>
              <a:t>		              </a:t>
            </a:r>
            <a:r>
              <a:rPr lang="fr-FR" sz="1600" dirty="0" smtClean="0"/>
              <a:t>Delphine MARIN</a:t>
            </a:r>
          </a:p>
          <a:p>
            <a:endParaRPr lang="fr-FR" dirty="0" smtClean="0"/>
          </a:p>
        </p:txBody>
      </p:sp>
      <p:sp>
        <p:nvSpPr>
          <p:cNvPr id="6" name="Espace réservé du numéro de diapositive 5"/>
          <p:cNvSpPr>
            <a:spLocks noGrp="1"/>
          </p:cNvSpPr>
          <p:nvPr>
            <p:ph type="sldNum" sz="quarter" idx="12"/>
          </p:nvPr>
        </p:nvSpPr>
        <p:spPr/>
        <p:txBody>
          <a:bodyPr/>
          <a:lstStyle/>
          <a:p>
            <a:fld id="{18C80579-48C8-48C2-BAF2-C39A33B9F73B}" type="slidenum">
              <a:rPr lang="fr-FR" smtClean="0"/>
              <a:t>19</a:t>
            </a:fld>
            <a:endParaRPr lang="fr-FR"/>
          </a:p>
        </p:txBody>
      </p:sp>
    </p:spTree>
    <p:extLst>
      <p:ext uri="{BB962C8B-B14F-4D97-AF65-F5344CB8AC3E}">
        <p14:creationId xmlns:p14="http://schemas.microsoft.com/office/powerpoint/2010/main" val="226385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smtClean="0"/>
              <a:t>08/04/2023</a:t>
            </a:r>
            <a:endParaRPr lang="fr-FR" dirty="0"/>
          </a:p>
        </p:txBody>
      </p:sp>
      <p:sp>
        <p:nvSpPr>
          <p:cNvPr id="3" name="Espace réservé du pied de page 2"/>
          <p:cNvSpPr>
            <a:spLocks noGrp="1"/>
          </p:cNvSpPr>
          <p:nvPr>
            <p:ph type="ftr" sz="quarter" idx="11"/>
          </p:nvPr>
        </p:nvSpPr>
        <p:spPr/>
        <p:txBody>
          <a:bodyPr/>
          <a:lstStyle/>
          <a:p>
            <a:r>
              <a:rPr lang="fr-FR" smtClean="0"/>
              <a:t>titre</a:t>
            </a:r>
            <a:endParaRPr lang="fr-FR" dirty="0"/>
          </a:p>
        </p:txBody>
      </p:sp>
      <p:sp>
        <p:nvSpPr>
          <p:cNvPr id="4" name="Espace réservé du numéro de diapositive 3"/>
          <p:cNvSpPr>
            <a:spLocks noGrp="1"/>
          </p:cNvSpPr>
          <p:nvPr>
            <p:ph type="sldNum" sz="quarter" idx="12"/>
          </p:nvPr>
        </p:nvSpPr>
        <p:spPr/>
        <p:txBody>
          <a:bodyPr/>
          <a:lstStyle/>
          <a:p>
            <a:fld id="{18C80579-48C8-48C2-BAF2-C39A33B9F73B}" type="slidenum">
              <a:rPr lang="fr-FR" smtClean="0"/>
              <a:pPr/>
              <a:t>2</a:t>
            </a:fld>
            <a:endParaRPr lang="fr-FR" dirty="0"/>
          </a:p>
        </p:txBody>
      </p:sp>
      <p:sp>
        <p:nvSpPr>
          <p:cNvPr id="5" name="Titre 4"/>
          <p:cNvSpPr>
            <a:spLocks noGrp="1"/>
          </p:cNvSpPr>
          <p:nvPr>
            <p:ph type="ctrTitle"/>
          </p:nvPr>
        </p:nvSpPr>
        <p:spPr/>
        <p:txBody>
          <a:bodyPr/>
          <a:lstStyle/>
          <a:p>
            <a:r>
              <a:rPr lang="fr-FR" dirty="0" smtClean="0"/>
              <a:t>LE PLAN LOCAL D’urbanisme</a:t>
            </a:r>
            <a:endParaRPr lang="fr-FR" dirty="0"/>
          </a:p>
        </p:txBody>
      </p:sp>
      <p:sp>
        <p:nvSpPr>
          <p:cNvPr id="6" name="Espace réservé du texte 5"/>
          <p:cNvSpPr>
            <a:spLocks noGrp="1"/>
          </p:cNvSpPr>
          <p:nvPr>
            <p:ph type="body" sz="quarter" idx="14"/>
          </p:nvPr>
        </p:nvSpPr>
        <p:spPr/>
        <p:txBody>
          <a:bodyPr/>
          <a:lstStyle/>
          <a:p>
            <a:r>
              <a:rPr lang="fr-FR" dirty="0" smtClean="0"/>
              <a:t>LA BASE DE L’INSTRUCTION DES AUTORISATIONS D’URBANISME</a:t>
            </a:r>
            <a:endParaRPr lang="fr-FR" dirty="0"/>
          </a:p>
        </p:txBody>
      </p:sp>
    </p:spTree>
    <p:extLst>
      <p:ext uri="{BB962C8B-B14F-4D97-AF65-F5344CB8AC3E}">
        <p14:creationId xmlns:p14="http://schemas.microsoft.com/office/powerpoint/2010/main" val="72401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L’URBANISME », une notion </a:t>
            </a:r>
            <a:r>
              <a:rPr lang="fr-FR" dirty="0" err="1" smtClean="0"/>
              <a:t>generale</a:t>
            </a:r>
            <a:endParaRPr lang="fr-FR" dirty="0"/>
          </a:p>
        </p:txBody>
      </p:sp>
      <p:sp>
        <p:nvSpPr>
          <p:cNvPr id="4" name="Espace réservé du numéro de diapositive 3"/>
          <p:cNvSpPr>
            <a:spLocks noGrp="1"/>
          </p:cNvSpPr>
          <p:nvPr>
            <p:ph type="sldNum" sz="quarter" idx="12"/>
          </p:nvPr>
        </p:nvSpPr>
        <p:spPr/>
        <p:txBody>
          <a:bodyPr/>
          <a:lstStyle/>
          <a:p>
            <a:fld id="{18C80579-48C8-48C2-BAF2-C39A33B9F73B}" type="slidenum">
              <a:rPr lang="fr-FR" smtClean="0"/>
              <a:t>3</a:t>
            </a:fld>
            <a:endParaRPr lang="fr-FR" dirty="0"/>
          </a:p>
        </p:txBody>
      </p:sp>
      <p:sp>
        <p:nvSpPr>
          <p:cNvPr id="6" name="Espace réservé du contenu 5"/>
          <p:cNvSpPr>
            <a:spLocks noGrp="1"/>
          </p:cNvSpPr>
          <p:nvPr>
            <p:ph idx="1"/>
          </p:nvPr>
        </p:nvSpPr>
        <p:spPr>
          <a:xfrm>
            <a:off x="822960" y="1100628"/>
            <a:ext cx="7520940" cy="4344596"/>
          </a:xfrm>
        </p:spPr>
        <p:txBody>
          <a:bodyPr/>
          <a:lstStyle/>
          <a:p>
            <a:r>
              <a:rPr lang="fr-FR" dirty="0" smtClean="0"/>
              <a:t>Le terme « Urbanisme » est un terme générique, qui recouvre différents volets:</a:t>
            </a:r>
          </a:p>
          <a:p>
            <a:pPr>
              <a:buFontTx/>
              <a:buChar char="-"/>
            </a:pPr>
            <a:r>
              <a:rPr lang="fr-FR" dirty="0" smtClean="0"/>
              <a:t>L’aménagement urbain de manière large</a:t>
            </a:r>
          </a:p>
          <a:p>
            <a:pPr marL="0" indent="0"/>
            <a:r>
              <a:rPr lang="fr-FR" dirty="0" smtClean="0"/>
              <a:t>Permet de définir les perspectives d’aménagement d’une ville (orientations générales) : son développement urbain, la programmation de pôles commerciaux, de zones naturelles à maintenir, les quartiers à réhabiliter, la définition des besoins en logements ….</a:t>
            </a:r>
          </a:p>
          <a:p>
            <a:pPr marL="285750" indent="-285750">
              <a:buFontTx/>
              <a:buChar char="-"/>
            </a:pPr>
            <a:r>
              <a:rPr lang="fr-FR" dirty="0" smtClean="0"/>
              <a:t>Le « droit des sols »</a:t>
            </a:r>
          </a:p>
          <a:p>
            <a:pPr marL="0" indent="0"/>
            <a:r>
              <a:rPr lang="fr-FR" dirty="0"/>
              <a:t>P</a:t>
            </a:r>
            <a:r>
              <a:rPr lang="fr-FR" dirty="0" smtClean="0"/>
              <a:t>lus méconnu, l’application du droit des sols met en pratique les choix politiques d’aménagement par la délivrance des autorisations d’urbanisme (permis de construire, déclarations préalables, etc…)</a:t>
            </a:r>
          </a:p>
          <a:p>
            <a:pPr marL="0" indent="0"/>
            <a:endParaRPr lang="fr-FR" dirty="0"/>
          </a:p>
          <a:p>
            <a:pPr marL="0" indent="0"/>
            <a:r>
              <a:rPr lang="fr-FR" dirty="0" smtClean="0"/>
              <a:t>La 1</a:t>
            </a:r>
            <a:r>
              <a:rPr lang="fr-FR" baseline="30000" dirty="0" smtClean="0"/>
              <a:t>ère</a:t>
            </a:r>
            <a:r>
              <a:rPr lang="fr-FR" dirty="0" smtClean="0"/>
              <a:t> notion relève des urbanistes et politiques</a:t>
            </a:r>
          </a:p>
          <a:p>
            <a:pPr marL="0" indent="0"/>
            <a:r>
              <a:rPr lang="fr-FR" dirty="0" smtClean="0"/>
              <a:t>La 2</a:t>
            </a:r>
            <a:r>
              <a:rPr lang="fr-FR" baseline="30000" dirty="0" smtClean="0"/>
              <a:t>nde</a:t>
            </a:r>
            <a:r>
              <a:rPr lang="fr-FR" dirty="0" smtClean="0"/>
              <a:t> est réglementaire</a:t>
            </a:r>
          </a:p>
          <a:p>
            <a:pPr marL="0" indent="0"/>
            <a:endParaRPr lang="fr-FR" dirty="0" smtClean="0"/>
          </a:p>
          <a:p>
            <a:pPr marL="0" indent="0"/>
            <a:endParaRPr lang="fr-FR" dirty="0"/>
          </a:p>
        </p:txBody>
      </p:sp>
    </p:spTree>
    <p:extLst>
      <p:ext uri="{BB962C8B-B14F-4D97-AF65-F5344CB8AC3E}">
        <p14:creationId xmlns:p14="http://schemas.microsoft.com/office/powerpoint/2010/main" val="169183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467544" y="1097280"/>
            <a:ext cx="4232472" cy="3712464"/>
          </a:xfrm>
        </p:spPr>
        <p:txBody>
          <a:bodyPr/>
          <a:lstStyle/>
          <a:p>
            <a:r>
              <a:rPr lang="fr-FR" dirty="0" smtClean="0"/>
              <a:t> </a:t>
            </a:r>
            <a:r>
              <a:rPr lang="fr-FR" sz="2400" dirty="0" smtClean="0"/>
              <a:t>outils de stratégie urbaine</a:t>
            </a:r>
            <a:endParaRPr lang="fr-FR" sz="2400" dirty="0"/>
          </a:p>
        </p:txBody>
      </p:sp>
      <p:sp>
        <p:nvSpPr>
          <p:cNvPr id="3" name="Espace réservé du contenu 2"/>
          <p:cNvSpPr>
            <a:spLocks noGrp="1"/>
          </p:cNvSpPr>
          <p:nvPr>
            <p:ph sz="half" idx="2"/>
          </p:nvPr>
        </p:nvSpPr>
        <p:spPr>
          <a:xfrm>
            <a:off x="4700016" y="1097280"/>
            <a:ext cx="4203942" cy="3712464"/>
          </a:xfrm>
        </p:spPr>
        <p:txBody>
          <a:bodyPr/>
          <a:lstStyle/>
          <a:p>
            <a:r>
              <a:rPr lang="fr-FR" dirty="0" smtClean="0"/>
              <a:t>     </a:t>
            </a:r>
            <a:r>
              <a:rPr lang="fr-FR" sz="2400" dirty="0" smtClean="0"/>
              <a:t>outils réglementaires</a:t>
            </a:r>
          </a:p>
          <a:p>
            <a:endParaRPr lang="fr-FR" dirty="0"/>
          </a:p>
        </p:txBody>
      </p:sp>
      <p:sp>
        <p:nvSpPr>
          <p:cNvPr id="4" name="Espace réservé du numéro de diapositive 3"/>
          <p:cNvSpPr>
            <a:spLocks noGrp="1"/>
          </p:cNvSpPr>
          <p:nvPr>
            <p:ph type="sldNum" sz="quarter" idx="12"/>
          </p:nvPr>
        </p:nvSpPr>
        <p:spPr/>
        <p:txBody>
          <a:bodyPr/>
          <a:lstStyle/>
          <a:p>
            <a:fld id="{18C80579-48C8-48C2-BAF2-C39A33B9F73B}" type="slidenum">
              <a:rPr lang="fr-FR" smtClean="0"/>
              <a:t>4</a:t>
            </a:fld>
            <a:endParaRPr lang="fr-FR"/>
          </a:p>
        </p:txBody>
      </p:sp>
      <p:sp>
        <p:nvSpPr>
          <p:cNvPr id="5" name="Titre 4"/>
          <p:cNvSpPr>
            <a:spLocks noGrp="1"/>
          </p:cNvSpPr>
          <p:nvPr>
            <p:ph type="title"/>
          </p:nvPr>
        </p:nvSpPr>
        <p:spPr>
          <a:xfrm>
            <a:off x="611560" y="365760"/>
            <a:ext cx="7732340" cy="572240"/>
          </a:xfrm>
        </p:spPr>
        <p:txBody>
          <a:bodyPr/>
          <a:lstStyle/>
          <a:p>
            <a:r>
              <a:rPr lang="fr-FR" sz="2400" b="1" i="1" u="sng" dirty="0" smtClean="0"/>
              <a:t>2 NOTIONS : différents documents</a:t>
            </a:r>
            <a:endParaRPr lang="fr-FR" sz="2400" b="1" i="1" u="sng" dirty="0"/>
          </a:p>
        </p:txBody>
      </p:sp>
      <p:sp>
        <p:nvSpPr>
          <p:cNvPr id="6" name="Ellipse 5"/>
          <p:cNvSpPr/>
          <p:nvPr/>
        </p:nvSpPr>
        <p:spPr>
          <a:xfrm>
            <a:off x="1031966" y="1869165"/>
            <a:ext cx="1358537" cy="8397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SCOT</a:t>
            </a:r>
            <a:endParaRPr lang="fr-FR" dirty="0"/>
          </a:p>
        </p:txBody>
      </p:sp>
      <p:sp>
        <p:nvSpPr>
          <p:cNvPr id="7" name="Ellipse 6"/>
          <p:cNvSpPr/>
          <p:nvPr/>
        </p:nvSpPr>
        <p:spPr>
          <a:xfrm>
            <a:off x="2627784" y="2420888"/>
            <a:ext cx="1152128" cy="8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PADD</a:t>
            </a:r>
            <a:endParaRPr lang="fr-FR" dirty="0"/>
          </a:p>
        </p:txBody>
      </p:sp>
      <p:sp>
        <p:nvSpPr>
          <p:cNvPr id="8" name="Ellipse 7"/>
          <p:cNvSpPr/>
          <p:nvPr/>
        </p:nvSpPr>
        <p:spPr>
          <a:xfrm>
            <a:off x="1188720" y="3068960"/>
            <a:ext cx="1240970" cy="9166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PDU</a:t>
            </a:r>
            <a:endParaRPr lang="fr-FR" dirty="0"/>
          </a:p>
        </p:txBody>
      </p:sp>
      <p:sp>
        <p:nvSpPr>
          <p:cNvPr id="11" name="Ellipse 10"/>
          <p:cNvSpPr/>
          <p:nvPr/>
        </p:nvSpPr>
        <p:spPr>
          <a:xfrm>
            <a:off x="6156176" y="1844824"/>
            <a:ext cx="1354967" cy="8546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Le PLU</a:t>
            </a:r>
            <a:endParaRPr lang="fr-FR" dirty="0"/>
          </a:p>
        </p:txBody>
      </p:sp>
      <p:sp>
        <p:nvSpPr>
          <p:cNvPr id="12" name="Ellipse 11"/>
          <p:cNvSpPr/>
          <p:nvPr/>
        </p:nvSpPr>
        <p:spPr>
          <a:xfrm>
            <a:off x="5580112" y="2924944"/>
            <a:ext cx="1957157" cy="10014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Le code de l’urbanisme</a:t>
            </a:r>
            <a:endParaRPr lang="fr-FR" dirty="0"/>
          </a:p>
        </p:txBody>
      </p:sp>
      <p:cxnSp>
        <p:nvCxnSpPr>
          <p:cNvPr id="10" name="Connecteur droit avec flèche 9"/>
          <p:cNvCxnSpPr/>
          <p:nvPr/>
        </p:nvCxnSpPr>
        <p:spPr>
          <a:xfrm>
            <a:off x="2627784" y="4149080"/>
            <a:ext cx="0" cy="50405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Connecteur droit avec flèche 12"/>
          <p:cNvCxnSpPr/>
          <p:nvPr/>
        </p:nvCxnSpPr>
        <p:spPr>
          <a:xfrm>
            <a:off x="6732240" y="4149080"/>
            <a:ext cx="0" cy="50405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4" name="ZoneTexte 13"/>
          <p:cNvSpPr txBox="1"/>
          <p:nvPr/>
        </p:nvSpPr>
        <p:spPr>
          <a:xfrm>
            <a:off x="467544" y="4653136"/>
            <a:ext cx="4464496" cy="584775"/>
          </a:xfrm>
          <a:prstGeom prst="rect">
            <a:avLst/>
          </a:prstGeom>
          <a:noFill/>
        </p:spPr>
        <p:txBody>
          <a:bodyPr wrap="square" rtlCol="0">
            <a:spAutoFit/>
          </a:bodyPr>
          <a:lstStyle/>
          <a:p>
            <a:pPr algn="ctr"/>
            <a:r>
              <a:rPr lang="fr-FR" sz="1600" i="1" dirty="0" smtClean="0">
                <a:solidFill>
                  <a:schemeClr val="accent2">
                    <a:lumMod val="75000"/>
                  </a:schemeClr>
                </a:solidFill>
              </a:rPr>
              <a:t>Documents non opposables </a:t>
            </a:r>
          </a:p>
          <a:p>
            <a:pPr algn="ctr"/>
            <a:r>
              <a:rPr lang="fr-FR" sz="1600" i="1" dirty="0" smtClean="0">
                <a:solidFill>
                  <a:schemeClr val="accent2">
                    <a:lumMod val="75000"/>
                  </a:schemeClr>
                </a:solidFill>
              </a:rPr>
              <a:t>aux autorisations d’urbanisme</a:t>
            </a:r>
            <a:endParaRPr lang="fr-FR" sz="1600" i="1" dirty="0">
              <a:solidFill>
                <a:schemeClr val="accent2">
                  <a:lumMod val="75000"/>
                </a:schemeClr>
              </a:solidFill>
            </a:endParaRPr>
          </a:p>
        </p:txBody>
      </p:sp>
      <p:sp>
        <p:nvSpPr>
          <p:cNvPr id="15" name="ZoneTexte 14"/>
          <p:cNvSpPr txBox="1"/>
          <p:nvPr/>
        </p:nvSpPr>
        <p:spPr>
          <a:xfrm>
            <a:off x="5220072" y="4653136"/>
            <a:ext cx="3404171" cy="586521"/>
          </a:xfrm>
          <a:prstGeom prst="rect">
            <a:avLst/>
          </a:prstGeom>
          <a:noFill/>
        </p:spPr>
        <p:txBody>
          <a:bodyPr wrap="square" rtlCol="0">
            <a:spAutoFit/>
          </a:bodyPr>
          <a:lstStyle/>
          <a:p>
            <a:pPr algn="ctr"/>
            <a:r>
              <a:rPr lang="fr-FR" sz="1600" i="1" dirty="0" smtClean="0">
                <a:solidFill>
                  <a:schemeClr val="accent2">
                    <a:lumMod val="75000"/>
                  </a:schemeClr>
                </a:solidFill>
              </a:rPr>
              <a:t>Directement opposables aux autorisations d’urbanisme</a:t>
            </a:r>
            <a:endParaRPr lang="fr-FR" sz="1600" i="1" dirty="0">
              <a:solidFill>
                <a:schemeClr val="accent2">
                  <a:lumMod val="75000"/>
                </a:schemeClr>
              </a:solidFill>
            </a:endParaRPr>
          </a:p>
        </p:txBody>
      </p:sp>
    </p:spTree>
    <p:extLst>
      <p:ext uri="{BB962C8B-B14F-4D97-AF65-F5344CB8AC3E}">
        <p14:creationId xmlns:p14="http://schemas.microsoft.com/office/powerpoint/2010/main" val="173301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65760"/>
            <a:ext cx="7520940" cy="903000"/>
          </a:xfrm>
        </p:spPr>
        <p:txBody>
          <a:bodyPr/>
          <a:lstStyle/>
          <a:p>
            <a:r>
              <a:rPr lang="fr-FR" dirty="0" smtClean="0"/>
              <a:t> </a:t>
            </a:r>
            <a:r>
              <a:rPr lang="fr-FR" dirty="0" smtClean="0">
                <a:solidFill>
                  <a:srgbClr val="0070C0"/>
                </a:solidFill>
              </a:rPr>
              <a:t>LE PLAN LOCAL D’URBANISME</a:t>
            </a:r>
            <a:r>
              <a:rPr lang="fr-FR" dirty="0" smtClean="0"/>
              <a:t>, </a:t>
            </a:r>
            <a:br>
              <a:rPr lang="fr-FR" dirty="0" smtClean="0"/>
            </a:br>
            <a:r>
              <a:rPr lang="fr-FR" dirty="0"/>
              <a:t> </a:t>
            </a:r>
            <a:r>
              <a:rPr lang="fr-FR" sz="2000" dirty="0" smtClean="0"/>
              <a:t>outil de planification urbaine</a:t>
            </a:r>
            <a:endParaRPr lang="fr-FR" sz="2000" dirty="0"/>
          </a:p>
        </p:txBody>
      </p:sp>
      <p:sp>
        <p:nvSpPr>
          <p:cNvPr id="3" name="Espace réservé du texte 2"/>
          <p:cNvSpPr>
            <a:spLocks noGrp="1"/>
          </p:cNvSpPr>
          <p:nvPr>
            <p:ph type="body" idx="1"/>
          </p:nvPr>
        </p:nvSpPr>
        <p:spPr>
          <a:xfrm>
            <a:off x="822960" y="1268760"/>
            <a:ext cx="3200400" cy="864096"/>
          </a:xfrm>
        </p:spPr>
        <p:txBody>
          <a:bodyPr>
            <a:normAutofit/>
          </a:bodyPr>
          <a:lstStyle/>
          <a:p>
            <a:r>
              <a:rPr lang="fr-FR" b="1" u="sng" dirty="0" smtClean="0"/>
              <a:t>Cartographie</a:t>
            </a:r>
            <a:endParaRPr lang="fr-FR" b="1" u="sng" dirty="0"/>
          </a:p>
        </p:txBody>
      </p:sp>
      <p:sp>
        <p:nvSpPr>
          <p:cNvPr id="5" name="Espace réservé du texte 4"/>
          <p:cNvSpPr>
            <a:spLocks noGrp="1"/>
          </p:cNvSpPr>
          <p:nvPr>
            <p:ph type="body" sz="quarter" idx="3"/>
          </p:nvPr>
        </p:nvSpPr>
        <p:spPr>
          <a:xfrm>
            <a:off x="4700016" y="1484784"/>
            <a:ext cx="3200400" cy="648072"/>
          </a:xfrm>
        </p:spPr>
        <p:txBody>
          <a:bodyPr/>
          <a:lstStyle/>
          <a:p>
            <a:r>
              <a:rPr lang="fr-FR" b="1" dirty="0" smtClean="0"/>
              <a:t>        </a:t>
            </a:r>
            <a:r>
              <a:rPr lang="fr-FR" b="1" u="sng" dirty="0" smtClean="0"/>
              <a:t> REGLEMENT</a:t>
            </a:r>
            <a:endParaRPr lang="fr-FR" b="1" u="sng" dirty="0"/>
          </a:p>
        </p:txBody>
      </p:sp>
      <p:sp>
        <p:nvSpPr>
          <p:cNvPr id="7" name="Espace réservé du numéro de diapositive 6"/>
          <p:cNvSpPr>
            <a:spLocks noGrp="1"/>
          </p:cNvSpPr>
          <p:nvPr>
            <p:ph type="sldNum" sz="quarter" idx="12"/>
          </p:nvPr>
        </p:nvSpPr>
        <p:spPr/>
        <p:txBody>
          <a:bodyPr/>
          <a:lstStyle/>
          <a:p>
            <a:fld id="{18C80579-48C8-48C2-BAF2-C39A33B9F73B}" type="slidenum">
              <a:rPr lang="fr-FR" smtClean="0"/>
              <a:t>5</a:t>
            </a:fld>
            <a:endParaRPr lang="fr-FR"/>
          </a:p>
        </p:txBody>
      </p:sp>
      <p:sp>
        <p:nvSpPr>
          <p:cNvPr id="12" name="Rectangle à coins arrondis 11"/>
          <p:cNvSpPr/>
          <p:nvPr/>
        </p:nvSpPr>
        <p:spPr>
          <a:xfrm>
            <a:off x="1187624" y="2420888"/>
            <a:ext cx="2088232"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ZONAGES</a:t>
            </a:r>
            <a:endParaRPr lang="fr-FR" dirty="0"/>
          </a:p>
        </p:txBody>
      </p:sp>
      <p:sp>
        <p:nvSpPr>
          <p:cNvPr id="13" name="Ellipse 12"/>
          <p:cNvSpPr/>
          <p:nvPr/>
        </p:nvSpPr>
        <p:spPr>
          <a:xfrm>
            <a:off x="2123728" y="4112975"/>
            <a:ext cx="1814763" cy="82819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Servitudes publiques</a:t>
            </a:r>
            <a:endParaRPr lang="fr-FR" dirty="0"/>
          </a:p>
        </p:txBody>
      </p:sp>
      <p:sp>
        <p:nvSpPr>
          <p:cNvPr id="14" name="Ellipse 13"/>
          <p:cNvSpPr/>
          <p:nvPr/>
        </p:nvSpPr>
        <p:spPr>
          <a:xfrm>
            <a:off x="649240" y="4437112"/>
            <a:ext cx="936104"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err="1" smtClean="0"/>
              <a:t>PPRi</a:t>
            </a:r>
            <a:endParaRPr lang="fr-FR" dirty="0"/>
          </a:p>
        </p:txBody>
      </p:sp>
      <p:cxnSp>
        <p:nvCxnSpPr>
          <p:cNvPr id="16" name="Connecteur droit avec flèche 15"/>
          <p:cNvCxnSpPr/>
          <p:nvPr/>
        </p:nvCxnSpPr>
        <p:spPr>
          <a:xfrm flipH="1">
            <a:off x="890255" y="3022510"/>
            <a:ext cx="364664" cy="9361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ZoneTexte 16"/>
          <p:cNvSpPr txBox="1"/>
          <p:nvPr/>
        </p:nvSpPr>
        <p:spPr>
          <a:xfrm>
            <a:off x="107504" y="3717032"/>
            <a:ext cx="1477840" cy="646331"/>
          </a:xfrm>
          <a:prstGeom prst="rect">
            <a:avLst/>
          </a:prstGeom>
          <a:noFill/>
        </p:spPr>
        <p:txBody>
          <a:bodyPr wrap="none" rtlCol="0">
            <a:spAutoFit/>
          </a:bodyPr>
          <a:lstStyle/>
          <a:p>
            <a:r>
              <a:rPr lang="fr-FR" dirty="0" smtClean="0">
                <a:solidFill>
                  <a:schemeClr val="accent4"/>
                </a:solidFill>
              </a:rPr>
              <a:t>UCA</a:t>
            </a:r>
          </a:p>
          <a:p>
            <a:r>
              <a:rPr lang="fr-FR" dirty="0" smtClean="0">
                <a:solidFill>
                  <a:schemeClr val="accent4"/>
                </a:solidFill>
              </a:rPr>
              <a:t>Zones mixtes</a:t>
            </a:r>
            <a:endParaRPr lang="fr-FR" dirty="0">
              <a:solidFill>
                <a:schemeClr val="accent4"/>
              </a:solidFill>
            </a:endParaRPr>
          </a:p>
        </p:txBody>
      </p:sp>
      <p:cxnSp>
        <p:nvCxnSpPr>
          <p:cNvPr id="19" name="Connecteur droit avec flèche 18"/>
          <p:cNvCxnSpPr/>
          <p:nvPr/>
        </p:nvCxnSpPr>
        <p:spPr>
          <a:xfrm>
            <a:off x="1907704" y="2996952"/>
            <a:ext cx="0"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1115616" y="3068960"/>
            <a:ext cx="1755609" cy="923330"/>
          </a:xfrm>
          <a:prstGeom prst="rect">
            <a:avLst/>
          </a:prstGeom>
          <a:noFill/>
        </p:spPr>
        <p:txBody>
          <a:bodyPr wrap="none" rtlCol="0">
            <a:spAutoFit/>
          </a:bodyPr>
          <a:lstStyle/>
          <a:p>
            <a:r>
              <a:rPr lang="fr-FR" dirty="0" smtClean="0">
                <a:solidFill>
                  <a:schemeClr val="accent2">
                    <a:lumMod val="75000"/>
                  </a:schemeClr>
                </a:solidFill>
              </a:rPr>
              <a:t>       A et N</a:t>
            </a:r>
          </a:p>
          <a:p>
            <a:r>
              <a:rPr lang="fr-FR" dirty="0" smtClean="0">
                <a:solidFill>
                  <a:schemeClr val="accent2">
                    <a:lumMod val="75000"/>
                  </a:schemeClr>
                </a:solidFill>
              </a:rPr>
              <a:t>Zones agricoles </a:t>
            </a:r>
          </a:p>
          <a:p>
            <a:r>
              <a:rPr lang="fr-FR" dirty="0" smtClean="0">
                <a:solidFill>
                  <a:schemeClr val="accent2">
                    <a:lumMod val="75000"/>
                  </a:schemeClr>
                </a:solidFill>
              </a:rPr>
              <a:t>et naturelles</a:t>
            </a:r>
            <a:endParaRPr lang="fr-FR" dirty="0">
              <a:solidFill>
                <a:schemeClr val="accent2">
                  <a:lumMod val="75000"/>
                </a:schemeClr>
              </a:solidFill>
            </a:endParaRPr>
          </a:p>
        </p:txBody>
      </p:sp>
      <p:cxnSp>
        <p:nvCxnSpPr>
          <p:cNvPr id="24" name="Connecteur droit avec flèche 23"/>
          <p:cNvCxnSpPr/>
          <p:nvPr/>
        </p:nvCxnSpPr>
        <p:spPr>
          <a:xfrm>
            <a:off x="2771800" y="2996952"/>
            <a:ext cx="792088"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ZoneTexte 24"/>
          <p:cNvSpPr txBox="1"/>
          <p:nvPr/>
        </p:nvSpPr>
        <p:spPr>
          <a:xfrm>
            <a:off x="2843808" y="3140968"/>
            <a:ext cx="2129109" cy="646331"/>
          </a:xfrm>
          <a:prstGeom prst="rect">
            <a:avLst/>
          </a:prstGeom>
          <a:noFill/>
        </p:spPr>
        <p:txBody>
          <a:bodyPr wrap="none" rtlCol="0">
            <a:spAutoFit/>
          </a:bodyPr>
          <a:lstStyle/>
          <a:p>
            <a:r>
              <a:rPr lang="fr-FR" dirty="0" smtClean="0">
                <a:solidFill>
                  <a:srgbClr val="0070C0"/>
                </a:solidFill>
              </a:rPr>
              <a:t>Zones économiques</a:t>
            </a:r>
          </a:p>
          <a:p>
            <a:r>
              <a:rPr lang="fr-FR" dirty="0" smtClean="0">
                <a:solidFill>
                  <a:srgbClr val="0070C0"/>
                </a:solidFill>
              </a:rPr>
              <a:t>et autres</a:t>
            </a:r>
            <a:endParaRPr lang="fr-FR" dirty="0">
              <a:solidFill>
                <a:srgbClr val="0070C0"/>
              </a:solidFill>
            </a:endParaRPr>
          </a:p>
        </p:txBody>
      </p:sp>
      <p:sp>
        <p:nvSpPr>
          <p:cNvPr id="26" name="Rectangle 25"/>
          <p:cNvSpPr/>
          <p:nvPr/>
        </p:nvSpPr>
        <p:spPr>
          <a:xfrm>
            <a:off x="6300192" y="3356992"/>
            <a:ext cx="237626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Règlement spécifique </a:t>
            </a:r>
          </a:p>
          <a:p>
            <a:pPr algn="ctr"/>
            <a:r>
              <a:rPr lang="fr-FR" dirty="0" smtClean="0"/>
              <a:t>à chaque zone</a:t>
            </a:r>
            <a:endParaRPr lang="fr-FR" dirty="0"/>
          </a:p>
        </p:txBody>
      </p:sp>
      <p:sp>
        <p:nvSpPr>
          <p:cNvPr id="27" name="Rectangle 26"/>
          <p:cNvSpPr/>
          <p:nvPr/>
        </p:nvSpPr>
        <p:spPr>
          <a:xfrm>
            <a:off x="5364088" y="2492896"/>
            <a:ext cx="2016224"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Dispositions générales</a:t>
            </a:r>
            <a:endParaRPr lang="fr-FR" dirty="0"/>
          </a:p>
        </p:txBody>
      </p:sp>
      <p:sp>
        <p:nvSpPr>
          <p:cNvPr id="28" name="Ellipse 27"/>
          <p:cNvSpPr/>
          <p:nvPr/>
        </p:nvSpPr>
        <p:spPr>
          <a:xfrm>
            <a:off x="4988049" y="4077072"/>
            <a:ext cx="1600175" cy="6263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Plan des hauteurs</a:t>
            </a:r>
            <a:endParaRPr lang="fr-FR" dirty="0"/>
          </a:p>
        </p:txBody>
      </p:sp>
      <p:sp>
        <p:nvSpPr>
          <p:cNvPr id="29" name="Ellipse 28"/>
          <p:cNvSpPr/>
          <p:nvPr/>
        </p:nvSpPr>
        <p:spPr>
          <a:xfrm>
            <a:off x="6084168" y="4581128"/>
            <a:ext cx="2316870" cy="7200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Plan du stationnement</a:t>
            </a:r>
            <a:endParaRPr lang="fr-FR" dirty="0"/>
          </a:p>
        </p:txBody>
      </p:sp>
      <p:sp>
        <p:nvSpPr>
          <p:cNvPr id="4" name="Ellipse 3"/>
          <p:cNvSpPr/>
          <p:nvPr/>
        </p:nvSpPr>
        <p:spPr>
          <a:xfrm>
            <a:off x="1585344" y="5085184"/>
            <a:ext cx="898424" cy="4912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ZoneTexte 8"/>
          <p:cNvSpPr txBox="1"/>
          <p:nvPr/>
        </p:nvSpPr>
        <p:spPr>
          <a:xfrm>
            <a:off x="1763687" y="5157192"/>
            <a:ext cx="927261" cy="369332"/>
          </a:xfrm>
          <a:prstGeom prst="rect">
            <a:avLst/>
          </a:prstGeom>
          <a:noFill/>
        </p:spPr>
        <p:txBody>
          <a:bodyPr wrap="square" rtlCol="0">
            <a:spAutoFit/>
          </a:bodyPr>
          <a:lstStyle/>
          <a:p>
            <a:r>
              <a:rPr lang="fr-FR" dirty="0" smtClean="0"/>
              <a:t>PER</a:t>
            </a:r>
            <a:endParaRPr lang="fr-FR" dirty="0"/>
          </a:p>
        </p:txBody>
      </p:sp>
    </p:spTree>
    <p:extLst>
      <p:ext uri="{BB962C8B-B14F-4D97-AF65-F5344CB8AC3E}">
        <p14:creationId xmlns:p14="http://schemas.microsoft.com/office/powerpoint/2010/main" val="2681256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571" y="372065"/>
            <a:ext cx="7520940" cy="548640"/>
          </a:xfrm>
        </p:spPr>
        <p:txBody>
          <a:bodyPr/>
          <a:lstStyle/>
          <a:p>
            <a:r>
              <a:rPr lang="fr-FR" sz="2000" i="1" dirty="0" smtClean="0"/>
              <a:t>LA CARTOGRAPHIE DYNAMIQUE</a:t>
            </a:r>
            <a:endParaRPr lang="fr-FR" sz="2000" i="1" dirty="0"/>
          </a:p>
        </p:txBody>
      </p:sp>
      <p:sp>
        <p:nvSpPr>
          <p:cNvPr id="3" name="Espace réservé du numéro de diapositive 2"/>
          <p:cNvSpPr>
            <a:spLocks noGrp="1"/>
          </p:cNvSpPr>
          <p:nvPr>
            <p:ph type="sldNum" sz="quarter" idx="12"/>
          </p:nvPr>
        </p:nvSpPr>
        <p:spPr/>
        <p:txBody>
          <a:bodyPr/>
          <a:lstStyle/>
          <a:p>
            <a:fld id="{18C80579-48C8-48C2-BAF2-C39A33B9F73B}" type="slidenum">
              <a:rPr lang="fr-FR" smtClean="0"/>
              <a:t>6</a:t>
            </a:fld>
            <a:endParaRPr lang="fr-FR"/>
          </a:p>
        </p:txBody>
      </p:sp>
      <p:pic>
        <p:nvPicPr>
          <p:cNvPr id="5" name="Image 4"/>
          <p:cNvPicPr>
            <a:picLocks noChangeAspect="1"/>
          </p:cNvPicPr>
          <p:nvPr/>
        </p:nvPicPr>
        <p:blipFill>
          <a:blip r:embed="rId2"/>
          <a:stretch>
            <a:fillRect/>
          </a:stretch>
        </p:blipFill>
        <p:spPr>
          <a:xfrm>
            <a:off x="1403648" y="1340768"/>
            <a:ext cx="6624736" cy="3092889"/>
          </a:xfrm>
          <a:prstGeom prst="rect">
            <a:avLst/>
          </a:prstGeom>
        </p:spPr>
      </p:pic>
      <p:sp>
        <p:nvSpPr>
          <p:cNvPr id="6" name="Rectangle 5"/>
          <p:cNvSpPr/>
          <p:nvPr/>
        </p:nvSpPr>
        <p:spPr>
          <a:xfrm>
            <a:off x="576605" y="4725144"/>
            <a:ext cx="7848872" cy="307777"/>
          </a:xfrm>
          <a:prstGeom prst="rect">
            <a:avLst/>
          </a:prstGeom>
        </p:spPr>
        <p:txBody>
          <a:bodyPr wrap="square">
            <a:spAutoFit/>
          </a:bodyPr>
          <a:lstStyle/>
          <a:p>
            <a:pPr algn="ctr"/>
            <a:r>
              <a:rPr lang="fr-FR" sz="1400" dirty="0">
                <a:hlinkClick r:id="rId3"/>
              </a:rPr>
              <a:t>https://geomel.lillemetropole.fr/adws/app/ea6babec-1762-11ea-8a28-b7da9ed8745f/index.html</a:t>
            </a:r>
            <a:endParaRPr lang="fr-FR" sz="1400" dirty="0"/>
          </a:p>
        </p:txBody>
      </p:sp>
    </p:spTree>
    <p:extLst>
      <p:ext uri="{BB962C8B-B14F-4D97-AF65-F5344CB8AC3E}">
        <p14:creationId xmlns:p14="http://schemas.microsoft.com/office/powerpoint/2010/main" val="2579470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8C80579-48C8-48C2-BAF2-C39A33B9F73B}" type="slidenum">
              <a:rPr lang="fr-FR" smtClean="0"/>
              <a:t>7</a:t>
            </a:fld>
            <a:endParaRPr lang="fr-FR"/>
          </a:p>
        </p:txBody>
      </p:sp>
      <p:sp>
        <p:nvSpPr>
          <p:cNvPr id="3" name="Rectangle 2"/>
          <p:cNvSpPr/>
          <p:nvPr/>
        </p:nvSpPr>
        <p:spPr>
          <a:xfrm>
            <a:off x="539552" y="666471"/>
            <a:ext cx="5157887" cy="646331"/>
          </a:xfrm>
          <a:prstGeom prst="rect">
            <a:avLst/>
          </a:prstGeom>
        </p:spPr>
        <p:txBody>
          <a:bodyPr wrap="none">
            <a:spAutoFit/>
          </a:bodyPr>
          <a:lstStyle/>
          <a:p>
            <a:r>
              <a:rPr lang="fr-FR" dirty="0" smtClean="0">
                <a:solidFill>
                  <a:schemeClr val="accent6">
                    <a:lumMod val="75000"/>
                    <a:lumOff val="25000"/>
                  </a:schemeClr>
                </a:solidFill>
              </a:rPr>
              <a:t>LA PROTECTION DES MONUMENTS HISTORIQUES</a:t>
            </a:r>
          </a:p>
          <a:p>
            <a:r>
              <a:rPr lang="fr-FR" dirty="0" smtClean="0"/>
              <a:t>Servitude d’Utilité Publique</a:t>
            </a:r>
            <a:endParaRPr lang="fr-FR" dirty="0"/>
          </a:p>
        </p:txBody>
      </p:sp>
      <p:sp>
        <p:nvSpPr>
          <p:cNvPr id="4" name="Rectangle à coins arrondis 3"/>
          <p:cNvSpPr/>
          <p:nvPr/>
        </p:nvSpPr>
        <p:spPr>
          <a:xfrm>
            <a:off x="755576" y="3284984"/>
            <a:ext cx="3240360"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Avec </a:t>
            </a:r>
            <a:r>
              <a:rPr lang="fr-FR" dirty="0" err="1" smtClean="0"/>
              <a:t>co</a:t>
            </a:r>
            <a:r>
              <a:rPr lang="fr-FR" dirty="0" smtClean="0"/>
              <a:t>-visibilité</a:t>
            </a:r>
          </a:p>
          <a:p>
            <a:pPr algn="ctr"/>
            <a:r>
              <a:rPr lang="fr-FR" dirty="0" smtClean="0"/>
              <a:t>= </a:t>
            </a:r>
            <a:r>
              <a:rPr lang="fr-FR" b="1" u="sng" dirty="0" smtClean="0"/>
              <a:t>avis conforme </a:t>
            </a:r>
          </a:p>
          <a:p>
            <a:pPr algn="ctr"/>
            <a:r>
              <a:rPr lang="fr-FR" dirty="0" smtClean="0"/>
              <a:t>qui s’impose au Maire</a:t>
            </a:r>
            <a:endParaRPr lang="fr-FR" dirty="0"/>
          </a:p>
        </p:txBody>
      </p:sp>
      <p:sp>
        <p:nvSpPr>
          <p:cNvPr id="5" name="Rectangle à coins arrondis 4"/>
          <p:cNvSpPr/>
          <p:nvPr/>
        </p:nvSpPr>
        <p:spPr>
          <a:xfrm>
            <a:off x="5148064" y="3429000"/>
            <a:ext cx="3252974"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Sans </a:t>
            </a:r>
            <a:r>
              <a:rPr lang="fr-FR" dirty="0" err="1" smtClean="0"/>
              <a:t>co</a:t>
            </a:r>
            <a:r>
              <a:rPr lang="fr-FR" dirty="0" smtClean="0"/>
              <a:t>-visibilité</a:t>
            </a:r>
          </a:p>
          <a:p>
            <a:pPr algn="ctr"/>
            <a:r>
              <a:rPr lang="fr-FR" dirty="0" smtClean="0"/>
              <a:t>= </a:t>
            </a:r>
            <a:r>
              <a:rPr lang="fr-FR" b="1" u="sng" dirty="0" smtClean="0"/>
              <a:t>avis consultatif</a:t>
            </a:r>
            <a:endParaRPr lang="fr-FR" b="1" u="sng" dirty="0"/>
          </a:p>
        </p:txBody>
      </p:sp>
      <p:sp>
        <p:nvSpPr>
          <p:cNvPr id="6" name="Rectangle 5"/>
          <p:cNvSpPr/>
          <p:nvPr/>
        </p:nvSpPr>
        <p:spPr>
          <a:xfrm>
            <a:off x="1619672" y="2060848"/>
            <a:ext cx="6120680"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Consultation de l’Architecte des Bâtiments de France (ABF)</a:t>
            </a:r>
          </a:p>
          <a:p>
            <a:pPr algn="ctr"/>
            <a:r>
              <a:rPr lang="fr-FR" dirty="0" smtClean="0"/>
              <a:t>Périmètre des 500m / monument protégé</a:t>
            </a:r>
            <a:endParaRPr lang="fr-FR" dirty="0"/>
          </a:p>
        </p:txBody>
      </p:sp>
      <p:cxnSp>
        <p:nvCxnSpPr>
          <p:cNvPr id="8" name="Connecteur droit avec flèche 7"/>
          <p:cNvCxnSpPr/>
          <p:nvPr/>
        </p:nvCxnSpPr>
        <p:spPr>
          <a:xfrm flipH="1">
            <a:off x="3851920" y="2708920"/>
            <a:ext cx="360040" cy="576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nvCxnSpPr>
        <p:spPr>
          <a:xfrm>
            <a:off x="4932040" y="2708920"/>
            <a:ext cx="432048" cy="72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6935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8C80579-48C8-48C2-BAF2-C39A33B9F73B}" type="slidenum">
              <a:rPr lang="fr-FR" smtClean="0"/>
              <a:t>8</a:t>
            </a:fld>
            <a:endParaRPr lang="fr-FR"/>
          </a:p>
        </p:txBody>
      </p:sp>
      <p:pic>
        <p:nvPicPr>
          <p:cNvPr id="4" name="Image 3"/>
          <p:cNvPicPr>
            <a:picLocks noChangeAspect="1"/>
          </p:cNvPicPr>
          <p:nvPr/>
        </p:nvPicPr>
        <p:blipFill>
          <a:blip r:embed="rId2"/>
          <a:stretch>
            <a:fillRect/>
          </a:stretch>
        </p:blipFill>
        <p:spPr>
          <a:xfrm>
            <a:off x="135814" y="2865840"/>
            <a:ext cx="3457490" cy="166044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511" y="548680"/>
            <a:ext cx="2102280" cy="1951484"/>
          </a:xfrm>
          <a:prstGeom prst="rect">
            <a:avLst/>
          </a:prstGeom>
        </p:spPr>
      </p:pic>
      <p:pic>
        <p:nvPicPr>
          <p:cNvPr id="6" name="Image 5"/>
          <p:cNvPicPr>
            <a:picLocks noChangeAspect="1"/>
          </p:cNvPicPr>
          <p:nvPr/>
        </p:nvPicPr>
        <p:blipFill>
          <a:blip r:embed="rId4"/>
          <a:stretch>
            <a:fillRect/>
          </a:stretch>
        </p:blipFill>
        <p:spPr>
          <a:xfrm>
            <a:off x="3535060" y="98686"/>
            <a:ext cx="2807976" cy="1852132"/>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999" y="2943200"/>
            <a:ext cx="1362075" cy="2286000"/>
          </a:xfrm>
          <a:prstGeom prst="rect">
            <a:avLst/>
          </a:prstGeom>
        </p:spPr>
      </p:pic>
      <p:sp>
        <p:nvSpPr>
          <p:cNvPr id="8" name="Rectangle 7"/>
          <p:cNvSpPr/>
          <p:nvPr/>
        </p:nvSpPr>
        <p:spPr>
          <a:xfrm>
            <a:off x="251520" y="4726885"/>
            <a:ext cx="4829976" cy="584775"/>
          </a:xfrm>
          <a:prstGeom prst="rect">
            <a:avLst/>
          </a:prstGeom>
        </p:spPr>
        <p:txBody>
          <a:bodyPr wrap="square">
            <a:spAutoFit/>
          </a:bodyPr>
          <a:lstStyle/>
          <a:p>
            <a:r>
              <a:rPr lang="fr-FR" sz="1600" b="1" dirty="0">
                <a:solidFill>
                  <a:srgbClr val="002060"/>
                </a:solidFill>
              </a:rPr>
              <a:t>A</a:t>
            </a:r>
            <a:r>
              <a:rPr lang="fr-FR" sz="1600" b="1" dirty="0" smtClean="0">
                <a:solidFill>
                  <a:srgbClr val="002060"/>
                </a:solidFill>
              </a:rPr>
              <a:t>ussi la motte </a:t>
            </a:r>
            <a:r>
              <a:rPr lang="fr-FR" sz="1600" b="1" dirty="0">
                <a:solidFill>
                  <a:srgbClr val="002060"/>
                </a:solidFill>
              </a:rPr>
              <a:t>féodale </a:t>
            </a:r>
            <a:endParaRPr lang="fr-FR" sz="1600" b="1" dirty="0" smtClean="0">
              <a:solidFill>
                <a:srgbClr val="002060"/>
              </a:solidFill>
            </a:endParaRPr>
          </a:p>
          <a:p>
            <a:r>
              <a:rPr lang="fr-FR" sz="1600" b="1" dirty="0" smtClean="0">
                <a:solidFill>
                  <a:srgbClr val="002060"/>
                </a:solidFill>
              </a:rPr>
              <a:t>dite Motte </a:t>
            </a:r>
            <a:r>
              <a:rPr lang="fr-FR" sz="1600" b="1" dirty="0" err="1">
                <a:solidFill>
                  <a:srgbClr val="002060"/>
                </a:solidFill>
              </a:rPr>
              <a:t>Quiquempoix</a:t>
            </a:r>
            <a:endParaRPr lang="fr-FR" sz="1600" b="1" dirty="0">
              <a:solidFill>
                <a:srgbClr val="002060"/>
              </a:solidFill>
            </a:endParaRP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6759" y="2865840"/>
            <a:ext cx="1638353" cy="2465762"/>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104" y="480468"/>
            <a:ext cx="2779248" cy="2084436"/>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2525" y="4229029"/>
            <a:ext cx="2090057" cy="1343016"/>
          </a:xfrm>
          <a:prstGeom prst="rect">
            <a:avLst/>
          </a:prstGeom>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0108" y="2085025"/>
            <a:ext cx="2601550" cy="1951162"/>
          </a:xfrm>
          <a:prstGeom prst="rect">
            <a:avLst/>
          </a:prstGeom>
        </p:spPr>
      </p:pic>
      <p:sp>
        <p:nvSpPr>
          <p:cNvPr id="3" name="ZoneTexte 2"/>
          <p:cNvSpPr txBox="1"/>
          <p:nvPr/>
        </p:nvSpPr>
        <p:spPr>
          <a:xfrm>
            <a:off x="473486" y="430555"/>
            <a:ext cx="2160699" cy="338554"/>
          </a:xfrm>
          <a:prstGeom prst="rect">
            <a:avLst/>
          </a:prstGeom>
          <a:noFill/>
        </p:spPr>
        <p:txBody>
          <a:bodyPr wrap="square" rtlCol="0">
            <a:spAutoFit/>
          </a:bodyPr>
          <a:lstStyle/>
          <a:p>
            <a:r>
              <a:rPr lang="fr-FR" sz="1600" dirty="0" smtClean="0">
                <a:solidFill>
                  <a:srgbClr val="0070C0"/>
                </a:solidFill>
              </a:rPr>
              <a:t>Pavillon de chasse</a:t>
            </a:r>
            <a:endParaRPr lang="fr-FR" sz="1600" dirty="0">
              <a:solidFill>
                <a:srgbClr val="0070C0"/>
              </a:solidFill>
            </a:endParaRPr>
          </a:p>
        </p:txBody>
      </p:sp>
      <p:sp>
        <p:nvSpPr>
          <p:cNvPr id="13" name="ZoneTexte 12"/>
          <p:cNvSpPr txBox="1"/>
          <p:nvPr/>
        </p:nvSpPr>
        <p:spPr>
          <a:xfrm>
            <a:off x="3635896" y="116632"/>
            <a:ext cx="2407461" cy="369332"/>
          </a:xfrm>
          <a:prstGeom prst="rect">
            <a:avLst/>
          </a:prstGeom>
          <a:noFill/>
        </p:spPr>
        <p:txBody>
          <a:bodyPr wrap="square" rtlCol="0">
            <a:spAutoFit/>
          </a:bodyPr>
          <a:lstStyle/>
          <a:p>
            <a:r>
              <a:rPr lang="fr-FR" sz="1600" dirty="0" smtClean="0">
                <a:solidFill>
                  <a:srgbClr val="FF0000"/>
                </a:solidFill>
              </a:rPr>
              <a:t>Villa</a:t>
            </a:r>
            <a:r>
              <a:rPr lang="fr-FR" dirty="0" smtClean="0">
                <a:solidFill>
                  <a:srgbClr val="FF0000"/>
                </a:solidFill>
              </a:rPr>
              <a:t> </a:t>
            </a:r>
            <a:r>
              <a:rPr lang="fr-FR" sz="1600" dirty="0" smtClean="0">
                <a:solidFill>
                  <a:srgbClr val="FF0000"/>
                </a:solidFill>
              </a:rPr>
              <a:t>Gabrielle</a:t>
            </a:r>
            <a:endParaRPr lang="fr-FR" sz="1600" dirty="0">
              <a:solidFill>
                <a:srgbClr val="FF0000"/>
              </a:solidFill>
            </a:endParaRPr>
          </a:p>
        </p:txBody>
      </p:sp>
      <p:sp>
        <p:nvSpPr>
          <p:cNvPr id="14" name="ZoneTexte 13"/>
          <p:cNvSpPr txBox="1"/>
          <p:nvPr/>
        </p:nvSpPr>
        <p:spPr>
          <a:xfrm>
            <a:off x="7013524" y="332656"/>
            <a:ext cx="1950964" cy="369332"/>
          </a:xfrm>
          <a:prstGeom prst="rect">
            <a:avLst/>
          </a:prstGeom>
          <a:noFill/>
        </p:spPr>
        <p:txBody>
          <a:bodyPr wrap="square" rtlCol="0">
            <a:spAutoFit/>
          </a:bodyPr>
          <a:lstStyle/>
          <a:p>
            <a:r>
              <a:rPr lang="fr-FR" sz="1600" dirty="0" smtClean="0"/>
              <a:t>Maison</a:t>
            </a:r>
            <a:r>
              <a:rPr lang="fr-FR" dirty="0" smtClean="0"/>
              <a:t> </a:t>
            </a:r>
            <a:r>
              <a:rPr lang="fr-FR" sz="1600" dirty="0" smtClean="0"/>
              <a:t>d’</a:t>
            </a:r>
            <a:r>
              <a:rPr lang="fr-FR" sz="1600" dirty="0" err="1" smtClean="0"/>
              <a:t>Haussy</a:t>
            </a:r>
            <a:endParaRPr lang="fr-FR" sz="1600" dirty="0"/>
          </a:p>
        </p:txBody>
      </p:sp>
      <p:sp>
        <p:nvSpPr>
          <p:cNvPr id="15" name="ZoneTexte 14"/>
          <p:cNvSpPr txBox="1"/>
          <p:nvPr/>
        </p:nvSpPr>
        <p:spPr>
          <a:xfrm>
            <a:off x="473486" y="2852936"/>
            <a:ext cx="2521866" cy="338554"/>
          </a:xfrm>
          <a:prstGeom prst="rect">
            <a:avLst/>
          </a:prstGeom>
          <a:noFill/>
        </p:spPr>
        <p:txBody>
          <a:bodyPr wrap="square" rtlCol="0">
            <a:spAutoFit/>
          </a:bodyPr>
          <a:lstStyle/>
          <a:p>
            <a:r>
              <a:rPr lang="fr-FR" sz="1600" dirty="0" smtClean="0"/>
              <a:t>Musée d’Art Moderne</a:t>
            </a:r>
            <a:endParaRPr lang="fr-FR" sz="1600" dirty="0"/>
          </a:p>
        </p:txBody>
      </p:sp>
      <p:sp>
        <p:nvSpPr>
          <p:cNvPr id="16" name="ZoneTexte 15"/>
          <p:cNvSpPr txBox="1"/>
          <p:nvPr/>
        </p:nvSpPr>
        <p:spPr>
          <a:xfrm>
            <a:off x="3580232" y="3459206"/>
            <a:ext cx="2068695" cy="338554"/>
          </a:xfrm>
          <a:prstGeom prst="rect">
            <a:avLst/>
          </a:prstGeom>
          <a:noFill/>
        </p:spPr>
        <p:txBody>
          <a:bodyPr wrap="square" rtlCol="0">
            <a:spAutoFit/>
          </a:bodyPr>
          <a:lstStyle/>
          <a:p>
            <a:r>
              <a:rPr lang="fr-FR" sz="1600" b="1" dirty="0" smtClean="0">
                <a:solidFill>
                  <a:schemeClr val="bg1"/>
                </a:solidFill>
              </a:rPr>
              <a:t>Ancien</a:t>
            </a:r>
            <a:r>
              <a:rPr lang="fr-FR" sz="1600" dirty="0" smtClean="0">
                <a:solidFill>
                  <a:schemeClr val="bg1"/>
                </a:solidFill>
              </a:rPr>
              <a:t> </a:t>
            </a:r>
            <a:r>
              <a:rPr lang="fr-FR" sz="1600" b="1" dirty="0" smtClean="0">
                <a:solidFill>
                  <a:schemeClr val="bg1"/>
                </a:solidFill>
              </a:rPr>
              <a:t>Carmel</a:t>
            </a:r>
            <a:endParaRPr lang="fr-FR" sz="1600" b="1" dirty="0">
              <a:solidFill>
                <a:schemeClr val="bg1"/>
              </a:solidFill>
            </a:endParaRPr>
          </a:p>
        </p:txBody>
      </p:sp>
      <p:sp>
        <p:nvSpPr>
          <p:cNvPr id="17" name="ZoneTexte 16"/>
          <p:cNvSpPr txBox="1"/>
          <p:nvPr/>
        </p:nvSpPr>
        <p:spPr>
          <a:xfrm>
            <a:off x="3347864" y="5219908"/>
            <a:ext cx="1904718" cy="338554"/>
          </a:xfrm>
          <a:prstGeom prst="rect">
            <a:avLst/>
          </a:prstGeom>
          <a:noFill/>
        </p:spPr>
        <p:txBody>
          <a:bodyPr wrap="square" rtlCol="0">
            <a:spAutoFit/>
          </a:bodyPr>
          <a:lstStyle/>
          <a:p>
            <a:r>
              <a:rPr lang="fr-FR" sz="1600" dirty="0" smtClean="0">
                <a:solidFill>
                  <a:schemeClr val="bg1"/>
                </a:solidFill>
              </a:rPr>
              <a:t>Château de Flers</a:t>
            </a:r>
            <a:endParaRPr lang="fr-FR" sz="1600" dirty="0">
              <a:solidFill>
                <a:schemeClr val="bg1"/>
              </a:solidFill>
            </a:endParaRPr>
          </a:p>
        </p:txBody>
      </p:sp>
      <p:sp>
        <p:nvSpPr>
          <p:cNvPr id="18" name="ZoneTexte 17"/>
          <p:cNvSpPr txBox="1"/>
          <p:nvPr/>
        </p:nvSpPr>
        <p:spPr>
          <a:xfrm>
            <a:off x="5614380" y="4653136"/>
            <a:ext cx="1765932" cy="584775"/>
          </a:xfrm>
          <a:prstGeom prst="rect">
            <a:avLst/>
          </a:prstGeom>
          <a:noFill/>
        </p:spPr>
        <p:txBody>
          <a:bodyPr wrap="square" rtlCol="0">
            <a:spAutoFit/>
          </a:bodyPr>
          <a:lstStyle/>
          <a:p>
            <a:r>
              <a:rPr lang="fr-FR" sz="1600" dirty="0" smtClean="0">
                <a:solidFill>
                  <a:schemeClr val="bg1"/>
                </a:solidFill>
              </a:rPr>
              <a:t>Pigeonnier du Sart</a:t>
            </a:r>
            <a:endParaRPr lang="fr-FR" sz="1600" dirty="0">
              <a:solidFill>
                <a:schemeClr val="bg1"/>
              </a:solidFill>
            </a:endParaRPr>
          </a:p>
        </p:txBody>
      </p:sp>
      <p:sp>
        <p:nvSpPr>
          <p:cNvPr id="19" name="ZoneTexte 18"/>
          <p:cNvSpPr txBox="1"/>
          <p:nvPr/>
        </p:nvSpPr>
        <p:spPr>
          <a:xfrm>
            <a:off x="7164288" y="4788441"/>
            <a:ext cx="1836078" cy="584775"/>
          </a:xfrm>
          <a:prstGeom prst="rect">
            <a:avLst/>
          </a:prstGeom>
          <a:noFill/>
        </p:spPr>
        <p:txBody>
          <a:bodyPr wrap="square" rtlCol="0">
            <a:spAutoFit/>
          </a:bodyPr>
          <a:lstStyle/>
          <a:p>
            <a:r>
              <a:rPr lang="fr-FR" sz="1600" dirty="0" smtClean="0">
                <a:solidFill>
                  <a:srgbClr val="FFFF00"/>
                </a:solidFill>
              </a:rPr>
              <a:t>Eglise Saint Pierre de Flers</a:t>
            </a:r>
            <a:endParaRPr lang="fr-FR" sz="1600" dirty="0">
              <a:solidFill>
                <a:srgbClr val="FFFF00"/>
              </a:solidFill>
            </a:endParaRPr>
          </a:p>
        </p:txBody>
      </p:sp>
    </p:spTree>
    <p:extLst>
      <p:ext uri="{BB962C8B-B14F-4D97-AF65-F5344CB8AC3E}">
        <p14:creationId xmlns:p14="http://schemas.microsoft.com/office/powerpoint/2010/main" val="396302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lstStyle/>
          <a:p>
            <a:r>
              <a:rPr lang="fr-FR" dirty="0" smtClean="0"/>
              <a:t>     avec travaux</a:t>
            </a:r>
            <a:endParaRPr lang="fr-FR" dirty="0"/>
          </a:p>
        </p:txBody>
      </p:sp>
      <p:sp>
        <p:nvSpPr>
          <p:cNvPr id="3" name="Espace réservé du contenu 2"/>
          <p:cNvSpPr>
            <a:spLocks noGrp="1"/>
          </p:cNvSpPr>
          <p:nvPr>
            <p:ph sz="half" idx="2"/>
          </p:nvPr>
        </p:nvSpPr>
        <p:spPr/>
        <p:txBody>
          <a:bodyPr/>
          <a:lstStyle/>
          <a:p>
            <a:r>
              <a:rPr lang="fr-FR" dirty="0" smtClean="0"/>
              <a:t>         sans travaux</a:t>
            </a:r>
            <a:endParaRPr lang="fr-FR" dirty="0"/>
          </a:p>
        </p:txBody>
      </p:sp>
      <p:sp>
        <p:nvSpPr>
          <p:cNvPr id="4" name="Espace réservé du numéro de diapositive 3"/>
          <p:cNvSpPr>
            <a:spLocks noGrp="1"/>
          </p:cNvSpPr>
          <p:nvPr>
            <p:ph type="sldNum" sz="quarter" idx="12"/>
          </p:nvPr>
        </p:nvSpPr>
        <p:spPr/>
        <p:txBody>
          <a:bodyPr/>
          <a:lstStyle/>
          <a:p>
            <a:fld id="{18C80579-48C8-48C2-BAF2-C39A33B9F73B}" type="slidenum">
              <a:rPr lang="fr-FR" smtClean="0"/>
              <a:t>9</a:t>
            </a:fld>
            <a:endParaRPr lang="fr-FR"/>
          </a:p>
        </p:txBody>
      </p:sp>
      <p:sp>
        <p:nvSpPr>
          <p:cNvPr id="5" name="Titre 4"/>
          <p:cNvSpPr>
            <a:spLocks noGrp="1"/>
          </p:cNvSpPr>
          <p:nvPr>
            <p:ph type="title"/>
          </p:nvPr>
        </p:nvSpPr>
        <p:spPr/>
        <p:txBody>
          <a:bodyPr/>
          <a:lstStyle/>
          <a:p>
            <a:r>
              <a:rPr lang="fr-FR" u="sng" dirty="0" smtClean="0"/>
              <a:t>Le champ d’application du droit des sols</a:t>
            </a:r>
            <a:endParaRPr lang="fr-FR" u="sng" dirty="0"/>
          </a:p>
        </p:txBody>
      </p:sp>
      <p:sp>
        <p:nvSpPr>
          <p:cNvPr id="6" name="Ellipse 5"/>
          <p:cNvSpPr/>
          <p:nvPr/>
        </p:nvSpPr>
        <p:spPr>
          <a:xfrm>
            <a:off x="467544" y="1844824"/>
            <a:ext cx="2088232" cy="6663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Construction neuve</a:t>
            </a:r>
            <a:endParaRPr lang="fr-FR" dirty="0"/>
          </a:p>
        </p:txBody>
      </p:sp>
      <p:sp>
        <p:nvSpPr>
          <p:cNvPr id="7" name="Ellipse 6"/>
          <p:cNvSpPr/>
          <p:nvPr/>
        </p:nvSpPr>
        <p:spPr>
          <a:xfrm>
            <a:off x="2555776" y="2276872"/>
            <a:ext cx="2160240" cy="7920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Extension et surélévation</a:t>
            </a:r>
            <a:endParaRPr lang="fr-FR" dirty="0"/>
          </a:p>
        </p:txBody>
      </p:sp>
      <p:sp>
        <p:nvSpPr>
          <p:cNvPr id="8" name="Ellipse 7"/>
          <p:cNvSpPr/>
          <p:nvPr/>
        </p:nvSpPr>
        <p:spPr>
          <a:xfrm>
            <a:off x="107504" y="2780928"/>
            <a:ext cx="2664296" cy="11464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Modification de l’aspect extérieur d’un bâtiment</a:t>
            </a:r>
            <a:endParaRPr lang="fr-FR" dirty="0"/>
          </a:p>
        </p:txBody>
      </p:sp>
      <p:sp>
        <p:nvSpPr>
          <p:cNvPr id="9" name="Ellipse 8"/>
          <p:cNvSpPr/>
          <p:nvPr/>
        </p:nvSpPr>
        <p:spPr>
          <a:xfrm>
            <a:off x="2843808" y="3645024"/>
            <a:ext cx="158417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Clôtures </a:t>
            </a:r>
            <a:endParaRPr lang="fr-FR" dirty="0"/>
          </a:p>
        </p:txBody>
      </p:sp>
      <p:sp>
        <p:nvSpPr>
          <p:cNvPr id="10" name="Ellipse 9"/>
          <p:cNvSpPr/>
          <p:nvPr/>
        </p:nvSpPr>
        <p:spPr>
          <a:xfrm>
            <a:off x="539552" y="4221088"/>
            <a:ext cx="3168352" cy="10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Et aussi piscines, abris de jardin, serres, </a:t>
            </a:r>
            <a:r>
              <a:rPr lang="fr-FR" dirty="0" err="1" smtClean="0"/>
              <a:t>carports</a:t>
            </a:r>
            <a:r>
              <a:rPr lang="fr-FR" dirty="0" smtClean="0"/>
              <a:t>…. </a:t>
            </a:r>
            <a:endParaRPr lang="fr-FR" dirty="0"/>
          </a:p>
        </p:txBody>
      </p:sp>
      <p:sp>
        <p:nvSpPr>
          <p:cNvPr id="11" name="Rectangle à coins arrondis 10"/>
          <p:cNvSpPr/>
          <p:nvPr/>
        </p:nvSpPr>
        <p:spPr>
          <a:xfrm>
            <a:off x="6012160" y="1916832"/>
            <a:ext cx="2455126"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Changements de destination</a:t>
            </a:r>
            <a:endParaRPr lang="fr-FR" dirty="0"/>
          </a:p>
        </p:txBody>
      </p:sp>
      <p:sp>
        <p:nvSpPr>
          <p:cNvPr id="12" name="Rectangle à coins arrondis 11"/>
          <p:cNvSpPr/>
          <p:nvPr/>
        </p:nvSpPr>
        <p:spPr>
          <a:xfrm>
            <a:off x="5580112" y="3212976"/>
            <a:ext cx="253289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Divisions foncières </a:t>
            </a:r>
            <a:r>
              <a:rPr lang="fr-FR" b="1" dirty="0" smtClean="0"/>
              <a:t>en vue de construire</a:t>
            </a:r>
            <a:endParaRPr lang="fr-FR" b="1" dirty="0"/>
          </a:p>
        </p:txBody>
      </p:sp>
    </p:spTree>
    <p:extLst>
      <p:ext uri="{BB962C8B-B14F-4D97-AF65-F5344CB8AC3E}">
        <p14:creationId xmlns:p14="http://schemas.microsoft.com/office/powerpoint/2010/main" val="23950351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ste">
  <a:themeElements>
    <a:clrScheme name="teste-1">
      <a:dk1>
        <a:srgbClr val="252B5C"/>
      </a:dk1>
      <a:lt1>
        <a:srgbClr val="FFFFFF"/>
      </a:lt1>
      <a:dk2>
        <a:srgbClr val="66A443"/>
      </a:dk2>
      <a:lt2>
        <a:srgbClr val="D8D8D8"/>
      </a:lt2>
      <a:accent1>
        <a:srgbClr val="C29B13"/>
      </a:accent1>
      <a:accent2>
        <a:srgbClr val="66A443"/>
      </a:accent2>
      <a:accent3>
        <a:srgbClr val="007BC1"/>
      </a:accent3>
      <a:accent4>
        <a:srgbClr val="F55618"/>
      </a:accent4>
      <a:accent5>
        <a:srgbClr val="800080"/>
      </a:accent5>
      <a:accent6>
        <a:srgbClr val="002A42"/>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teste</Template>
  <TotalTime>732</TotalTime>
  <Words>1168</Words>
  <Application>Microsoft Office PowerPoint</Application>
  <PresentationFormat>Affichage à l'écran (4:3)</PresentationFormat>
  <Paragraphs>226</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Cambria</vt:lpstr>
      <vt:lpstr>Tunga</vt:lpstr>
      <vt:lpstr>Wingdings</vt:lpstr>
      <vt:lpstr>teste</vt:lpstr>
      <vt:lpstr>DROIT DE L’urbanisme et de l’amenagement</vt:lpstr>
      <vt:lpstr>LE PLAN LOCAL D’urbanisme</vt:lpstr>
      <vt:lpstr>« L’URBANISME », une notion generale</vt:lpstr>
      <vt:lpstr>2 NOTIONS : différents documents</vt:lpstr>
      <vt:lpstr> LE PLAN LOCAL D’URBANISME,   outil de planification urbaine</vt:lpstr>
      <vt:lpstr>LA CARTOGRAPHIE DYNAMIQUE</vt:lpstr>
      <vt:lpstr>Présentation PowerPoint</vt:lpstr>
      <vt:lpstr>Présentation PowerPoint</vt:lpstr>
      <vt:lpstr>Le champ d’application du droit des sols</vt:lpstr>
      <vt:lpstr>Les differentes autorisations d’urbanisme</vt:lpstr>
      <vt:lpstr>Présentation PowerPoint</vt:lpstr>
      <vt:lpstr>Surface de plancher et emprise au sol</vt:lpstr>
      <vt:lpstr>Délais d’instruction : delais de base</vt:lpstr>
      <vt:lpstr>Les consultations dans le cadre de l’instruction</vt:lpstr>
      <vt:lpstr>FONDEMENT DES AUTORISATIONS D’URBANISME</vt:lpstr>
      <vt:lpstr>Les principes applicables a toute decision d’urbanisme</vt:lpstr>
      <vt:lpstr>LES RECOURS CONTRE LES DECISIONS D’urbanisme</vt:lpstr>
      <vt:lpstr>Le contrôle ET LA CONFORMITE DES TRAVAUX</vt:lpstr>
      <vt:lpstr>PLACE AUX ECHANGES….</vt:lpstr>
    </vt:vector>
  </TitlesOfParts>
  <Company>Mairie de Villeneuve d Ascq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pour ajouter un titre</dc:title>
  <dc:creator>Heloise Ricou</dc:creator>
  <cp:lastModifiedBy>Cherlyne Deneux</cp:lastModifiedBy>
  <cp:revision>92</cp:revision>
  <cp:lastPrinted>2023-04-06T07:29:38Z</cp:lastPrinted>
  <dcterms:created xsi:type="dcterms:W3CDTF">2020-10-23T11:16:53Z</dcterms:created>
  <dcterms:modified xsi:type="dcterms:W3CDTF">2023-05-11T09:53:49Z</dcterms:modified>
</cp:coreProperties>
</file>