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66" r:id="rId2"/>
    <p:sldId id="264" r:id="rId3"/>
    <p:sldId id="272" r:id="rId4"/>
    <p:sldId id="293" r:id="rId5"/>
    <p:sldId id="294" r:id="rId6"/>
    <p:sldId id="274" r:id="rId7"/>
    <p:sldId id="296" r:id="rId8"/>
    <p:sldId id="295" r:id="rId9"/>
    <p:sldId id="298" r:id="rId10"/>
    <p:sldId id="301" r:id="rId11"/>
    <p:sldId id="302" r:id="rId12"/>
    <p:sldId id="300" r:id="rId13"/>
    <p:sldId id="275" r:id="rId14"/>
    <p:sldId id="297" r:id="rId15"/>
    <p:sldId id="282" r:id="rId16"/>
    <p:sldId id="277" r:id="rId17"/>
    <p:sldId id="278" r:id="rId18"/>
    <p:sldId id="280" r:id="rId19"/>
    <p:sldId id="270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5" d="100"/>
          <a:sy n="115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lene\Direction_VA\Finances\Budgets%20suppl&#233;mentaires\BS2023\Copie%20de%20Saisie_des_cr&#233;dits-arbitr&#233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lene\Direction_VA\Finances\Budgets%20suppl&#233;mentaires\BS2023\Graphique%20dans%20Microsoft%20PowerPoi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des recettes de fonctionnement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0.2055553368328959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81-43E1-8E0C-37F7CA213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Feuil2!$F$1:$F$6</c:f>
              <c:strCache>
                <c:ptCount val="6"/>
                <c:pt idx="0">
                  <c:v>Dotation forfaitaire</c:v>
                </c:pt>
                <c:pt idx="1">
                  <c:v>Dotation de solidarité urbaine</c:v>
                </c:pt>
                <c:pt idx="2">
                  <c:v>Dotation nationale de péréquation</c:v>
                </c:pt>
                <c:pt idx="3">
                  <c:v>FCTVA</c:v>
                </c:pt>
                <c:pt idx="4">
                  <c:v>Autres participations</c:v>
                </c:pt>
                <c:pt idx="5">
                  <c:v>Produits exceptionnels</c:v>
                </c:pt>
              </c:strCache>
            </c:strRef>
          </c:cat>
          <c:val>
            <c:numRef>
              <c:f>Feuil2!$G$1:$G$6</c:f>
              <c:numCache>
                <c:formatCode>#,##0.00</c:formatCode>
                <c:ptCount val="6"/>
                <c:pt idx="0">
                  <c:v>1977</c:v>
                </c:pt>
                <c:pt idx="1">
                  <c:v>-24285</c:v>
                </c:pt>
                <c:pt idx="2">
                  <c:v>15016</c:v>
                </c:pt>
                <c:pt idx="3">
                  <c:v>87016.29</c:v>
                </c:pt>
                <c:pt idx="4">
                  <c:v>30000</c:v>
                </c:pt>
                <c:pt idx="5">
                  <c:v>156162.29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1-43E1-8E0C-37F7CA213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314143"/>
        <c:axId val="2127301663"/>
      </c:barChart>
      <c:valAx>
        <c:axId val="21273016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127314143"/>
        <c:crosses val="autoZero"/>
        <c:crossBetween val="between"/>
        <c:majorUnit val="50000"/>
        <c:minorUnit val="10000"/>
      </c:valAx>
      <c:catAx>
        <c:axId val="21273141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7301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Recettes d'investissement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305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4-4D54-A555-4197571E2E6E}"/>
                </c:ext>
              </c:extLst>
            </c:dLbl>
            <c:dLbl>
              <c:idx val="1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4-4D54-A555-4197571E2E6E}"/>
                </c:ext>
              </c:extLst>
            </c:dLbl>
            <c:dLbl>
              <c:idx val="3"/>
              <c:layout>
                <c:manualLayout>
                  <c:x val="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34-4D54-A555-4197571E2E6E}"/>
                </c:ext>
              </c:extLst>
            </c:dLbl>
            <c:dLbl>
              <c:idx val="4"/>
              <c:layout>
                <c:manualLayout>
                  <c:x val="5.5555555555554534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4-4D54-A555-4197571E2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Feuil2!$F$8:$F$12</c:f>
              <c:strCache>
                <c:ptCount val="5"/>
                <c:pt idx="0">
                  <c:v>FCTVA</c:v>
                </c:pt>
                <c:pt idx="1">
                  <c:v>Etat</c:v>
                </c:pt>
                <c:pt idx="2">
                  <c:v>Département</c:v>
                </c:pt>
                <c:pt idx="3">
                  <c:v>MEL</c:v>
                </c:pt>
                <c:pt idx="4">
                  <c:v>Autres subventions</c:v>
                </c:pt>
              </c:strCache>
            </c:strRef>
          </c:cat>
          <c:val>
            <c:numRef>
              <c:f>Feuil2!$G$8:$G$12</c:f>
              <c:numCache>
                <c:formatCode>#,##0.00</c:formatCode>
                <c:ptCount val="5"/>
                <c:pt idx="0">
                  <c:v>125732.9</c:v>
                </c:pt>
                <c:pt idx="1">
                  <c:v>371978</c:v>
                </c:pt>
                <c:pt idx="2">
                  <c:v>25000</c:v>
                </c:pt>
                <c:pt idx="3">
                  <c:v>348679.20999999996</c:v>
                </c:pt>
                <c:pt idx="4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34-4D54-A555-4197571E2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6886015"/>
        <c:axId val="2136883935"/>
        <c:axId val="0"/>
      </c:bar3DChart>
      <c:catAx>
        <c:axId val="21368860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883935"/>
        <c:crosses val="autoZero"/>
        <c:auto val="1"/>
        <c:lblAlgn val="ctr"/>
        <c:lblOffset val="100"/>
        <c:noMultiLvlLbl val="0"/>
      </c:catAx>
      <c:valAx>
        <c:axId val="213688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88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Dépenses d'équipements ouvertes après 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'[Graphique dans Microsoft PowerPoint]Autofinancement'!$C$19</c:f>
              <c:strCache>
                <c:ptCount val="1"/>
                <c:pt idx="0">
                  <c:v>Dépenses d'équipements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'[Graphique dans Microsoft PowerPoint]Autofinancement'!$A$28:$A$35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'[Graphique dans Microsoft PowerPoint]Autofinancement'!$C$28:$C$35</c:f>
              <c:numCache>
                <c:formatCode>General</c:formatCode>
                <c:ptCount val="8"/>
                <c:pt idx="0">
                  <c:v>24117476.41</c:v>
                </c:pt>
                <c:pt idx="1">
                  <c:v>33442381.479999997</c:v>
                </c:pt>
                <c:pt idx="2">
                  <c:v>34667861.009999998</c:v>
                </c:pt>
                <c:pt idx="3">
                  <c:v>40303172.060000002</c:v>
                </c:pt>
                <c:pt idx="4">
                  <c:v>45121100.479999997</c:v>
                </c:pt>
                <c:pt idx="5">
                  <c:v>42367858.769999996</c:v>
                </c:pt>
                <c:pt idx="6">
                  <c:v>42005087.959999993</c:v>
                </c:pt>
                <c:pt idx="7">
                  <c:v>41473300.07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7-4C2D-A2C6-55BFA04DB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4983216"/>
        <c:axId val="574980304"/>
      </c:barChart>
      <c:catAx>
        <c:axId val="5749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980304"/>
        <c:crosses val="autoZero"/>
        <c:auto val="1"/>
        <c:lblAlgn val="ctr"/>
        <c:lblOffset val="100"/>
        <c:noMultiLvlLbl val="0"/>
      </c:catAx>
      <c:valAx>
        <c:axId val="57498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98321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Autofinancement!$D$19</c:f>
              <c:strCache>
                <c:ptCount val="1"/>
                <c:pt idx="0">
                  <c:v>Part des dépenses d'équipement financées par emprunt après BS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Autofinancement!$A$28:$A$35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Autofinancement!$D$28:$D$35</c:f>
              <c:numCache>
                <c:formatCode>0.0%</c:formatCode>
                <c:ptCount val="8"/>
                <c:pt idx="0">
                  <c:v>0.27767143030036451</c:v>
                </c:pt>
                <c:pt idx="1">
                  <c:v>0.31739324444785327</c:v>
                </c:pt>
                <c:pt idx="2">
                  <c:v>0.23540311839966041</c:v>
                </c:pt>
                <c:pt idx="3">
                  <c:v>0.3083445660678848</c:v>
                </c:pt>
                <c:pt idx="4">
                  <c:v>0.35023169275325267</c:v>
                </c:pt>
                <c:pt idx="5">
                  <c:v>0.21189904377128857</c:v>
                </c:pt>
                <c:pt idx="6">
                  <c:v>0.60624260028332067</c:v>
                </c:pt>
                <c:pt idx="7">
                  <c:v>0.31543372598562541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4-4E92-A09A-5573518C36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7130624"/>
        <c:axId val="207133312"/>
      </c:lineChart>
      <c:catAx>
        <c:axId val="20713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133312"/>
        <c:crosses val="autoZero"/>
        <c:auto val="1"/>
        <c:lblAlgn val="ctr"/>
        <c:lblOffset val="100"/>
        <c:noMultiLvlLbl val="0"/>
      </c:catAx>
      <c:valAx>
        <c:axId val="20713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13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EF93-08E2-407A-B095-3DCE5EFF4235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0764-D5E3-42ED-A630-159FDAEF7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340" y="-518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3428537"/>
            <a:ext cx="5648623" cy="1204306"/>
          </a:xfrm>
        </p:spPr>
        <p:txBody>
          <a:bodyPr bIns="9144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683917"/>
            <a:ext cx="6377587" cy="329259"/>
          </a:xfrm>
        </p:spPr>
        <p:txBody>
          <a:bodyPr tIns="9144">
            <a:normAutofit/>
          </a:bodyPr>
          <a:lstStyle>
            <a:lvl1pPr marL="0" indent="0" algn="r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79097">
            <a:off x="201814" y="5837762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21/10/2020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0579-48C8-48C2-BAF2-C39A33B9F73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5" y="74224"/>
            <a:ext cx="3023291" cy="1176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">
    <p:bg>
      <p:bgPr>
        <a:solidFill>
          <a:schemeClr val="accent3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71340" y="-518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79097">
            <a:off x="201814" y="5837762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21/10/2020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0579-48C8-48C2-BAF2-C39A33B9F73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528943" cy="1324737"/>
          </a:xfrm>
        </p:spPr>
        <p:txBody>
          <a:bodyPr bIns="9144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1095815"/>
          </a:xfrm>
          <a:prstGeom prst="rect">
            <a:avLst/>
          </a:prstGeom>
        </p:spPr>
      </p:pic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763678"/>
            <a:ext cx="8496300" cy="737330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AJOUTEZ UN SOUS-TITRE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6634"/>
            <a:ext cx="4032448" cy="1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texte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660374"/>
            <a:ext cx="3574257" cy="119762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660812"/>
            <a:ext cx="9146380" cy="119719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8C80579-48C8-48C2-BAF2-C39A33B9F73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661248"/>
            <a:ext cx="8534821" cy="1022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8" r:id="rId2"/>
    <p:sldLayoutId id="2147483818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07/11/2023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BUDGET </a:t>
            </a:r>
            <a:r>
              <a:rPr lang="fr-FR" dirty="0" err="1" smtClean="0"/>
              <a:t>SUPPLéMENTAIRE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2023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240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899592" y="293820"/>
            <a:ext cx="7570288" cy="120603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b="1" dirty="0"/>
              <a:t>Renforcement du programme de plantations et de constitution de corridors écologiques:</a:t>
            </a:r>
            <a:br>
              <a:rPr lang="fr-FR" sz="2000" b="1" dirty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82" y="3645024"/>
            <a:ext cx="2317066" cy="173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1892428" cy="252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37" y="1196752"/>
            <a:ext cx="2204143" cy="165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47" y="2924944"/>
            <a:ext cx="1875788" cy="250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43608" y="4725144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/>
              <a:t>* Exemples d’aménagements similaires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097" y="1268760"/>
            <a:ext cx="365124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Tx/>
              <a:buChar char="-"/>
            </a:pPr>
            <a:r>
              <a:rPr lang="fr-FR" sz="1500" dirty="0"/>
              <a:t>Remplacement d’une haie conifère par une haie champêtre au jardin de la </a:t>
            </a:r>
            <a:r>
              <a:rPr lang="fr-FR" sz="1500" dirty="0" smtClean="0"/>
              <a:t>Maison </a:t>
            </a:r>
            <a:r>
              <a:rPr lang="fr-FR" sz="1500" dirty="0"/>
              <a:t>des </a:t>
            </a:r>
            <a:r>
              <a:rPr lang="fr-FR" sz="1500" dirty="0" smtClean="0"/>
              <a:t>Ainés </a:t>
            </a:r>
            <a:r>
              <a:rPr lang="fr-FR" sz="1500" dirty="0"/>
              <a:t>;</a:t>
            </a:r>
          </a:p>
          <a:p>
            <a:pPr marL="257175" indent="-257175">
              <a:buFontTx/>
              <a:buChar char="-"/>
            </a:pPr>
            <a:endParaRPr lang="fr-FR" sz="1500" dirty="0"/>
          </a:p>
          <a:p>
            <a:pPr marL="257175" indent="-257175">
              <a:buFontTx/>
              <a:buChar char="-"/>
            </a:pPr>
            <a:r>
              <a:rPr lang="fr-FR" sz="1500" dirty="0"/>
              <a:t>Remplacement de conifères le long du stand de tir à Ascq par une haie champêtre ;</a:t>
            </a:r>
          </a:p>
          <a:p>
            <a:pPr marL="257175" indent="-257175">
              <a:buFontTx/>
              <a:buChar char="-"/>
            </a:pPr>
            <a:endParaRPr lang="fr-FR" sz="1500" dirty="0"/>
          </a:p>
          <a:p>
            <a:pPr marL="257175" indent="-257175">
              <a:buFontTx/>
              <a:buChar char="-"/>
            </a:pPr>
            <a:r>
              <a:rPr lang="fr-FR" sz="1500" dirty="0"/>
              <a:t> Mares : quai Hudson</a:t>
            </a:r>
            <a:br>
              <a:rPr lang="fr-FR" sz="1500" dirty="0"/>
            </a:br>
            <a:endParaRPr lang="fr-FR" sz="1500" dirty="0"/>
          </a:p>
          <a:p>
            <a:pPr marL="257175" indent="-257175">
              <a:buFontTx/>
              <a:buChar char="-"/>
            </a:pPr>
            <a:r>
              <a:rPr lang="fr-FR" sz="1500" dirty="0"/>
              <a:t>Haies champêtres (3 zones) -&gt; 600 ml</a:t>
            </a:r>
          </a:p>
          <a:p>
            <a:pPr marL="257175" indent="-257175">
              <a:buFontTx/>
              <a:buChar char="-"/>
            </a:pPr>
            <a:endParaRPr lang="fr-FR" sz="1500" dirty="0"/>
          </a:p>
          <a:p>
            <a:pPr marL="257175" indent="-257175">
              <a:buFontTx/>
              <a:buChar char="-"/>
            </a:pPr>
            <a:r>
              <a:rPr lang="fr-FR" sz="1500" dirty="0" smtClean="0"/>
              <a:t>2 </a:t>
            </a:r>
            <a:r>
              <a:rPr lang="fr-FR" sz="1500" dirty="0"/>
              <a:t>buttes à abeilles solitaires</a:t>
            </a:r>
            <a:br>
              <a:rPr lang="fr-FR" sz="1500" dirty="0"/>
            </a:br>
            <a:r>
              <a:rPr lang="fr-FR" sz="1500" dirty="0"/>
              <a:t/>
            </a:r>
            <a:br>
              <a:rPr lang="fr-FR" sz="1500" dirty="0"/>
            </a:b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53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53342" y="908720"/>
            <a:ext cx="8339138" cy="517525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b="1" dirty="0"/>
              <a:t>Renforcement du programme de plantations et de constitution de corridors écologiques:</a:t>
            </a:r>
            <a:br>
              <a:rPr lang="fr-FR" sz="2025" b="1" dirty="0"/>
            </a:br>
            <a:r>
              <a:rPr lang="fr-FR" sz="2025" b="1" dirty="0"/>
              <a:t/>
            </a:r>
            <a:br>
              <a:rPr lang="fr-FR" sz="2025" b="1" dirty="0"/>
            </a:br>
            <a:r>
              <a:rPr lang="fr-FR" sz="975" dirty="0"/>
              <a:t/>
            </a:r>
            <a:br>
              <a:rPr lang="fr-FR" sz="975" dirty="0"/>
            </a:br>
            <a:r>
              <a:rPr lang="fr-FR" sz="1350" dirty="0"/>
              <a:t/>
            </a:r>
            <a:br>
              <a:rPr lang="fr-FR" sz="135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1889" t="30000" r="69334" b="29629"/>
          <a:stretch/>
        </p:blipFill>
        <p:spPr>
          <a:xfrm>
            <a:off x="467613" y="1700808"/>
            <a:ext cx="2223178" cy="306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9255" t="25268" r="64337" b="14229"/>
          <a:stretch/>
        </p:blipFill>
        <p:spPr>
          <a:xfrm>
            <a:off x="3610569" y="1916832"/>
            <a:ext cx="4405751" cy="3028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054865" y="908720"/>
            <a:ext cx="4572000" cy="13272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/>
              <a:t/>
            </a:r>
            <a:br>
              <a:rPr lang="fr-FR" sz="1350" dirty="0"/>
            </a:br>
            <a:r>
              <a:rPr lang="fr-FR" sz="1650" dirty="0"/>
              <a:t>- </a:t>
            </a:r>
            <a:r>
              <a:rPr lang="fr-FR" sz="1650" dirty="0" smtClean="0"/>
              <a:t>Ilot de biodiversité/mare/parcelle </a:t>
            </a:r>
            <a:r>
              <a:rPr lang="fr-FR" sz="1650" dirty="0"/>
              <a:t>refuge : </a:t>
            </a:r>
            <a:r>
              <a:rPr lang="fr-FR" sz="1650" dirty="0" smtClean="0"/>
              <a:t>l’exemple du Pont </a:t>
            </a:r>
            <a:r>
              <a:rPr lang="fr-FR" sz="1650" dirty="0"/>
              <a:t>de Bois</a:t>
            </a:r>
            <a:br>
              <a:rPr lang="fr-FR" sz="1650" dirty="0"/>
            </a:br>
            <a:r>
              <a:rPr lang="fr-FR" sz="2025" dirty="0"/>
              <a:t/>
            </a:r>
            <a:br>
              <a:rPr lang="fr-FR" sz="2025" dirty="0"/>
            </a:br>
            <a:endParaRPr lang="fr-FR" sz="1350" dirty="0"/>
          </a:p>
        </p:txBody>
      </p:sp>
      <p:sp>
        <p:nvSpPr>
          <p:cNvPr id="6" name="Rectangle 5"/>
          <p:cNvSpPr/>
          <p:nvPr/>
        </p:nvSpPr>
        <p:spPr>
          <a:xfrm>
            <a:off x="849086" y="98072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/>
              <a:t>- </a:t>
            </a:r>
            <a:r>
              <a:rPr lang="fr-FR" sz="1650" dirty="0" smtClean="0"/>
              <a:t>nouveaux </a:t>
            </a:r>
            <a:r>
              <a:rPr lang="fr-FR" sz="1650" dirty="0" err="1"/>
              <a:t>é</a:t>
            </a:r>
            <a:r>
              <a:rPr lang="fr-FR" sz="1650" dirty="0" err="1" smtClean="0"/>
              <a:t>curoducs</a:t>
            </a:r>
            <a:r>
              <a:rPr lang="fr-FR" sz="1650" dirty="0"/>
              <a:t/>
            </a:r>
            <a:br>
              <a:rPr lang="fr-FR" sz="1650" dirty="0"/>
            </a:br>
            <a:endParaRPr lang="fr-FR" sz="1650" dirty="0"/>
          </a:p>
        </p:txBody>
      </p:sp>
    </p:spTree>
    <p:extLst>
      <p:ext uri="{BB962C8B-B14F-4D97-AF65-F5344CB8AC3E}">
        <p14:creationId xmlns:p14="http://schemas.microsoft.com/office/powerpoint/2010/main" val="34616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marL="285750" indent="-285750"/>
            <a:r>
              <a:rPr lang="fr-FR" sz="1800" b="1" dirty="0" err="1" smtClean="0"/>
              <a:t>Preservation</a:t>
            </a:r>
            <a:r>
              <a:rPr lang="fr-FR" sz="1800" b="1" dirty="0" smtClean="0"/>
              <a:t> du patrimoine municipal Eglise Saint Pierre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8" y="1196752"/>
            <a:ext cx="3227946" cy="4303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201818"/>
            <a:ext cx="3224147" cy="42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/>
              <a:t>Ajustements </a:t>
            </a:r>
            <a:r>
              <a:rPr lang="fr-FR" dirty="0" smtClean="0"/>
              <a:t>budgétaires RECETTES fonctionnement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5899" y="1556792"/>
            <a:ext cx="7578078" cy="345638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/>
              <a:t>D</a:t>
            </a:r>
            <a:r>
              <a:rPr lang="fr-FR" sz="2000" dirty="0" smtClean="0"/>
              <a:t>es </a:t>
            </a:r>
            <a:r>
              <a:rPr lang="fr-FR" sz="2000" dirty="0"/>
              <a:t>dotations </a:t>
            </a:r>
            <a:r>
              <a:rPr lang="fr-FR" sz="2000" dirty="0" smtClean="0"/>
              <a:t>d’État et </a:t>
            </a:r>
            <a:r>
              <a:rPr lang="fr-FR" sz="2000" dirty="0"/>
              <a:t>recettes de </a:t>
            </a:r>
            <a:r>
              <a:rPr lang="fr-FR" sz="2000" dirty="0" smtClean="0"/>
              <a:t>fiscalité proches des prévisions du BP :  +22 000€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1800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Autres recettes inscrites : </a:t>
            </a:r>
          </a:p>
          <a:p>
            <a:pPr marL="0" indent="0" algn="just"/>
            <a:r>
              <a:rPr lang="fr-FR" sz="2000" dirty="0" smtClean="0"/>
              <a:t>	Sinistres assurés et contentieux : + 156 000€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0" indent="0" algn="just"/>
            <a:r>
              <a:rPr lang="fr-FR" sz="2000" dirty="0"/>
              <a:t>	P</a:t>
            </a:r>
            <a:r>
              <a:rPr lang="fr-FR" sz="2000" dirty="0" smtClean="0"/>
              <a:t>art fonctionnement du FCTVA : + 87 000€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342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/>
              <a:t>Ajustements </a:t>
            </a:r>
            <a:r>
              <a:rPr lang="fr-FR" dirty="0" smtClean="0"/>
              <a:t>budgétaires RECETTES fonctionnement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330841"/>
              </p:ext>
            </p:extLst>
          </p:nvPr>
        </p:nvGraphicFramePr>
        <p:xfrm>
          <a:off x="1691680" y="1268760"/>
          <a:ext cx="60486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7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/>
              <a:t>Ajustements </a:t>
            </a:r>
            <a:r>
              <a:rPr lang="fr-FR" dirty="0" smtClean="0"/>
              <a:t>budgétaires RECETTES INVESTISSEMENT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22960" y="1412776"/>
            <a:ext cx="2740928" cy="388843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000" b="0" dirty="0" smtClean="0"/>
              <a:t>FCTVA : + 125 000€</a:t>
            </a:r>
          </a:p>
          <a:p>
            <a:pPr marL="0" indent="0" algn="just"/>
            <a:endParaRPr lang="fr-FR" sz="20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0" dirty="0" smtClean="0"/>
              <a:t>Subventions : </a:t>
            </a:r>
          </a:p>
          <a:p>
            <a:pPr marL="0" indent="0" algn="just"/>
            <a:r>
              <a:rPr lang="fr-FR" sz="2000" b="0" dirty="0" smtClean="0"/>
              <a:t>+ 795 000€ dont </a:t>
            </a:r>
          </a:p>
          <a:p>
            <a:pPr marL="0" indent="0" algn="just"/>
            <a:r>
              <a:rPr lang="fr-FR" sz="2000" b="0" dirty="0" smtClean="0"/>
              <a:t>129 000€ liés à la coupe du monde de rugby (stade Théry)</a:t>
            </a:r>
          </a:p>
          <a:p>
            <a:pPr marL="0" indent="0" algn="just"/>
            <a:endParaRPr lang="fr-FR" sz="2000" b="0" dirty="0"/>
          </a:p>
          <a:p>
            <a:pPr marL="0" indent="0" algn="just"/>
            <a:endParaRPr lang="fr-FR" sz="2000" b="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381186"/>
              </p:ext>
            </p:extLst>
          </p:nvPr>
        </p:nvGraphicFramePr>
        <p:xfrm>
          <a:off x="3779912" y="1268760"/>
          <a:ext cx="487258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4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2960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sz="2000" dirty="0" smtClean="0"/>
              <a:t>synthèse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22147" y="1124744"/>
            <a:ext cx="752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dépenses d’équipement après BS tiennent compte des réductions de coût et des projets différés ainsi que des reports de crédits.</a:t>
            </a:r>
          </a:p>
          <a:p>
            <a:r>
              <a:rPr lang="fr-FR" dirty="0" smtClean="0"/>
              <a:t>Montant total : 41,4M€.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2960" y="2048074"/>
            <a:ext cx="7520940" cy="2632403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334634"/>
              </p:ext>
            </p:extLst>
          </p:nvPr>
        </p:nvGraphicFramePr>
        <p:xfrm>
          <a:off x="822147" y="2048074"/>
          <a:ext cx="7521575" cy="303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sz="2000" dirty="0" smtClean="0"/>
              <a:t>synthèse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576064"/>
          </a:xfrm>
        </p:spPr>
        <p:txBody>
          <a:bodyPr>
            <a:normAutofit fontScale="92500"/>
          </a:bodyPr>
          <a:lstStyle/>
          <a:p>
            <a:pPr lvl="2" algn="just">
              <a:buFont typeface="Arial" panose="020B0604020202020204" pitchFamily="34" charset="0"/>
              <a:buChar char="•"/>
            </a:pPr>
            <a:r>
              <a:rPr lang="fr-FR" sz="2000" dirty="0"/>
              <a:t>Part des dépenses d'équipement financées par emprunt après BS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036325"/>
              </p:ext>
            </p:extLst>
          </p:nvPr>
        </p:nvGraphicFramePr>
        <p:xfrm>
          <a:off x="342900" y="2390775"/>
          <a:ext cx="8458199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6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22960" y="1412776"/>
            <a:ext cx="7709480" cy="4104456"/>
          </a:xfrm>
        </p:spPr>
        <p:txBody>
          <a:bodyPr>
            <a:normAutofit/>
          </a:bodyPr>
          <a:lstStyle/>
          <a:p>
            <a:pPr lvl="2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Compte tenu de la reprise du résultat, des réductions de crédits et des inscriptions nouvelles, le BS 2023 s’équilibre en fonctionnement à un montant de 7,1M€.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La section d’investissement reprend </a:t>
            </a:r>
            <a:r>
              <a:rPr lang="fr-FR" sz="2000" dirty="0"/>
              <a:t>l</a:t>
            </a:r>
            <a:r>
              <a:rPr lang="fr-FR" sz="2000" dirty="0" smtClean="0"/>
              <a:t>es reports de crédits et les ajustements mentionnés précédemment pour un total de 19,6M€.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Un niveau d’investissement maintenu (41,4M€), un niveau d’emprunt maîtrisé (diminution de l’inscription budgétaire de 6,9M€)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Des ajustements budgétaires qui renforcent l’action municipale.</a:t>
            </a:r>
          </a:p>
        </p:txBody>
      </p:sp>
    </p:spTree>
    <p:extLst>
      <p:ext uri="{BB962C8B-B14F-4D97-AF65-F5344CB8AC3E}">
        <p14:creationId xmlns:p14="http://schemas.microsoft.com/office/powerpoint/2010/main" val="7568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supplémentaire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Conseil Municipal du </a:t>
            </a:r>
            <a:r>
              <a:rPr lang="fr-FR" dirty="0"/>
              <a:t>7</a:t>
            </a:r>
            <a:r>
              <a:rPr lang="fr-FR" dirty="0" smtClean="0"/>
              <a:t> novembre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8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Objectifs du budget supplémentaire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Reprise du résultat 2022 et financement des restes à réaliser en investissement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Ajustement des crédits ouverts au budget primitif, dépenses et recettes, en fonction des informations nouvelles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Ouverture de crédits nouveaux en cas d’urgence ou d’imprévu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In fine, ajustement de l’autofinancement prévisionnel et des recettes d’emprunt ouvertes au BP.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918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des </a:t>
            </a:r>
            <a:r>
              <a:rPr lang="fr-FR" dirty="0" err="1" smtClean="0"/>
              <a:t>resultats</a:t>
            </a:r>
            <a:r>
              <a:rPr lang="fr-FR" dirty="0" smtClean="0"/>
              <a:t> antérieurs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22960" y="1052736"/>
            <a:ext cx="5400000" cy="1296144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Résultat de fonctionnement 2022 :  + </a:t>
            </a:r>
            <a:r>
              <a:rPr lang="fr-FR" b="1" kern="0" dirty="0" smtClean="0">
                <a:solidFill>
                  <a:prstClr val="white"/>
                </a:solidFill>
                <a:latin typeface="Tw Cen MT"/>
              </a:rPr>
              <a:t>20,4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M€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844794" y="2487216"/>
            <a:ext cx="5400000" cy="1368152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Financement de la section d’investissement : </a:t>
            </a:r>
          </a:p>
          <a:p>
            <a:pPr lvl="0" algn="ctr"/>
            <a:r>
              <a:rPr lang="fr-FR" b="1" kern="0" noProof="0" dirty="0" smtClean="0">
                <a:solidFill>
                  <a:prstClr val="white"/>
                </a:solidFill>
                <a:latin typeface="Tw Cen MT"/>
              </a:rPr>
              <a:t>-13,6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M€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lvl="0" algn="ctr"/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Résultat 2022 : -2</a:t>
            </a:r>
            <a:r>
              <a:rPr lang="fr-FR" kern="0" dirty="0" smtClean="0">
                <a:solidFill>
                  <a:prstClr val="white"/>
                </a:solidFill>
                <a:latin typeface="Tw Cen MT"/>
              </a:rPr>
              <a:t>,9 M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€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Restes à réaliser à financer : - 10,6 M€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03958" y="3997299"/>
            <a:ext cx="5400000" cy="1296144"/>
          </a:xfrm>
          <a:prstGeom prst="round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Financement disponible au BS :  + </a:t>
            </a:r>
            <a:r>
              <a:rPr lang="fr-FR" b="1" kern="0" noProof="0" dirty="0" smtClean="0">
                <a:solidFill>
                  <a:prstClr val="white"/>
                </a:solidFill>
                <a:latin typeface="Tw Cen MT"/>
              </a:rPr>
              <a:t>6,8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M€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29042" y="2703240"/>
            <a:ext cx="1215752" cy="936104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-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263945" y="4177319"/>
            <a:ext cx="1215752" cy="936104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756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505335"/>
            <a:ext cx="7520940" cy="3579849"/>
          </a:xfrm>
        </p:spPr>
        <p:txBody>
          <a:bodyPr>
            <a:normAutofit/>
          </a:bodyPr>
          <a:lstStyle/>
          <a:p>
            <a:r>
              <a:rPr lang="fr-FR" sz="1800" dirty="0" smtClean="0"/>
              <a:t>Des ajustements techniques liés au contexte économique et réglementaire: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Non application du bouclier tarifaire dans le cadre du marché global de performance énergétique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Prise en compte de l’inflation sur le carburant, la restauration, les produits d’entretien, le papier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Nettoyage des nouveaux groupes scolaire Jean Jaurès et Joséphine Baker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Contentieux en cours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Ajustements budgétaires sur les dépenses de fonctionnement (+1,92 M €)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20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433327"/>
            <a:ext cx="7520940" cy="3579849"/>
          </a:xfrm>
        </p:spPr>
        <p:txBody>
          <a:bodyPr/>
          <a:lstStyle/>
          <a:p>
            <a:r>
              <a:rPr lang="fr-FR" sz="1800" dirty="0" smtClean="0"/>
              <a:t>Des ajustements emblématiques des politiques municipales: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Animation de la vie des quartiers (inauguration du square Brassens, accompagnement des évènements sportifs)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Soutien aux associations (clubs sportifs, associations culturelles, centres sociaux, Restaurants du Cœur)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Actions pour le développement durable (gradation de l’éclairage public,  suivi du marché de performance énergétique)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Ajustements budgétaires sur les dépenses de fonctionnement (+1,92 M €)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94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Ajustements budgétaires en dépenses d’investissement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22960" y="1844824"/>
            <a:ext cx="7520940" cy="18002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100" dirty="0" smtClean="0"/>
              <a:t>Des réductions de crédits pour 1,9 M € rendus possibles par des coûts moindres sur certaines opérations ou liés aux calendriers de projet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100" dirty="0" smtClean="0"/>
              <a:t>Qui permettent une réaffectation de crédits pour surcoûts et besoins nouveaux pour 1,3 M €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Ajustements budgétaires en dépenses d’investissement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9359"/>
              </p:ext>
            </p:extLst>
          </p:nvPr>
        </p:nvGraphicFramePr>
        <p:xfrm>
          <a:off x="1691680" y="1196752"/>
          <a:ext cx="5904656" cy="4392486"/>
        </p:xfrm>
        <a:graphic>
          <a:graphicData uri="http://schemas.openxmlformats.org/drawingml/2006/table">
            <a:tbl>
              <a:tblPr/>
              <a:tblGrid>
                <a:gridCol w="4543050">
                  <a:extLst>
                    <a:ext uri="{9D8B030D-6E8A-4147-A177-3AD203B41FA5}">
                      <a16:colId xmlns:a16="http://schemas.microsoft.com/office/drawing/2014/main" val="852147239"/>
                    </a:ext>
                  </a:extLst>
                </a:gridCol>
                <a:gridCol w="1361606">
                  <a:extLst>
                    <a:ext uri="{9D8B030D-6E8A-4147-A177-3AD203B41FA5}">
                      <a16:colId xmlns:a16="http://schemas.microsoft.com/office/drawing/2014/main" val="4237808358"/>
                    </a:ext>
                  </a:extLst>
                </a:gridCol>
              </a:tblGrid>
              <a:tr h="1952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844048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GROUPE SCOLAIRE ANTOINE DE ST. EXUPERY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74978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GROUPE SCOLAIRE FREDERIC CHOPIN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83430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TERRAINS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701 500,00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05931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CIMETIERES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80619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CORRIDORS</a:t>
                      </a:r>
                      <a:r>
                        <a:rPr lang="fr-FR" sz="1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ECOLOGIQUES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41835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PROGRAMME DE PLANTATIONS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85036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MAISON COMMUNALE DUPIRE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98714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GROUPE SCOLAIRE JEAN DE LA FONTAINE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97957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GROUPE SCOLAIRE PIERRE &amp; MARIE CURIE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24492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BIBLIOTHEQUE DU CENTRE 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34535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COMPLEXE DES ESUM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65479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SALLE MARCEL CERDAN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18 000,00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573886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SITE ARCHEOLOGIQUE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03874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STADE PIERRE BEAUCAMP - ASCQ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7049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LA</a:t>
                      </a:r>
                      <a:r>
                        <a:rPr lang="fr-FR" sz="1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CARRIERE STUDIO MUSIQUE SALLE DE DANSE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61766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EGLISE ST PIERRE DU BOURG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04729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SIGNALISATION 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6 156,00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15214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MATERIELS</a:t>
                      </a:r>
                      <a:r>
                        <a:rPr lang="fr-FR" sz="1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ET EQUIPEMENTS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160 609,00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79387"/>
                  </a:ext>
                </a:extLst>
              </a:tr>
              <a:tr h="210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NOUVEAU GROUPE SCOLAIRE NORD DE VILLE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55 900,00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00462"/>
                  </a:ext>
                </a:extLst>
              </a:tr>
              <a:tr h="1952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1 346 165,00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  <a:ln>
            <a:solidFill>
              <a:srgbClr val="007BC1"/>
            </a:solidFill>
          </a:ln>
        </p:spPr>
        <p:txBody>
          <a:bodyPr/>
          <a:lstStyle/>
          <a:p>
            <a:r>
              <a:rPr lang="fr-FR" dirty="0" smtClean="0"/>
              <a:t>Ajustements budgétaires en dépenses d’investissement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22960" y="1772816"/>
            <a:ext cx="7520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Focus sur des ajustements emblématiques des politiques municipales: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Achat d’un terrain rue du Maréchal Joffre pour poursuivre la politique de ville nature et nourricière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Renforcement du programme de plantation et de constitution de corridors écologiques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Préservation du patrimoine municipal avec la restauration de l’église St Pierre du Bourg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5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marL="285750" indent="-285750"/>
            <a:r>
              <a:rPr lang="fr-FR" sz="1800" b="1" dirty="0"/>
              <a:t>Achat d’un terrain rue du Maréchal Joffre pour poursuivre la politique de ville nature et nourricière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0579-48C8-48C2-BAF2-C39A33B9F73B}" type="slidenum">
              <a:rPr lang="fr-FR" smtClean="0"/>
              <a:t>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5575"/>
            <a:ext cx="5570200" cy="38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e">
  <a:themeElements>
    <a:clrScheme name="teste-1">
      <a:dk1>
        <a:srgbClr val="252B5C"/>
      </a:dk1>
      <a:lt1>
        <a:srgbClr val="FFFFFF"/>
      </a:lt1>
      <a:dk2>
        <a:srgbClr val="66A443"/>
      </a:dk2>
      <a:lt2>
        <a:srgbClr val="D8D8D8"/>
      </a:lt2>
      <a:accent1>
        <a:srgbClr val="C29B13"/>
      </a:accent1>
      <a:accent2>
        <a:srgbClr val="66A443"/>
      </a:accent2>
      <a:accent3>
        <a:srgbClr val="007BC1"/>
      </a:accent3>
      <a:accent4>
        <a:srgbClr val="F55618"/>
      </a:accent4>
      <a:accent5>
        <a:srgbClr val="800080"/>
      </a:accent5>
      <a:accent6>
        <a:srgbClr val="002A42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teste</Template>
  <TotalTime>3091</TotalTime>
  <Words>842</Words>
  <Application>Microsoft Office PowerPoint</Application>
  <PresentationFormat>Affichage à l'écran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Courier New</vt:lpstr>
      <vt:lpstr>Tunga</vt:lpstr>
      <vt:lpstr>Tw Cen MT</vt:lpstr>
      <vt:lpstr>Wingdings</vt:lpstr>
      <vt:lpstr>teste</vt:lpstr>
      <vt:lpstr>BUDGET SUPPLéMENTAIRE</vt:lpstr>
      <vt:lpstr>Objectifs du budget supplémentaire</vt:lpstr>
      <vt:lpstr>Inscription des resultats antérieurs</vt:lpstr>
      <vt:lpstr>Ajustements budgétaires sur les dépenses de fonctionnement (+1,92 M €)</vt:lpstr>
      <vt:lpstr>Ajustements budgétaires sur les dépenses de fonctionnement (+1,92 M €)</vt:lpstr>
      <vt:lpstr>Ajustements budgétaires en dépenses d’investissement</vt:lpstr>
      <vt:lpstr>Ajustements budgétaires en dépenses d’investissement</vt:lpstr>
      <vt:lpstr>Ajustements budgétaires en dépenses d’investissement</vt:lpstr>
      <vt:lpstr>Achat d’un terrain rue du Maréchal Joffre pour poursuivre la politique de ville nature et nourricière</vt:lpstr>
      <vt:lpstr>Renforcement du programme de plantations et de constitution de corridors écologiques:    </vt:lpstr>
      <vt:lpstr>Renforcement du programme de plantations et de constitution de corridors écologiques:     </vt:lpstr>
      <vt:lpstr>Preservation du patrimoine municipal Eglise Saint Pierre</vt:lpstr>
      <vt:lpstr>Ajustements budgétaires RECETTES fonctionnement</vt:lpstr>
      <vt:lpstr>Ajustements budgétaires RECETTES fonctionnement</vt:lpstr>
      <vt:lpstr>Ajustements budgétaires RECETTES INVESTISSEMENT</vt:lpstr>
      <vt:lpstr>synthèse</vt:lpstr>
      <vt:lpstr>synthèse</vt:lpstr>
      <vt:lpstr>Conclusion</vt:lpstr>
      <vt:lpstr>Budget supplémentaire</vt:lpstr>
    </vt:vector>
  </TitlesOfParts>
  <Company>Mairie de Villeneuve d Ascq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pour ajouter un titre</dc:title>
  <dc:creator>Heloise Ricou</dc:creator>
  <cp:lastModifiedBy>Nicole Carlier</cp:lastModifiedBy>
  <cp:revision>142</cp:revision>
  <cp:lastPrinted>2023-11-03T13:35:26Z</cp:lastPrinted>
  <dcterms:created xsi:type="dcterms:W3CDTF">2020-10-23T11:16:53Z</dcterms:created>
  <dcterms:modified xsi:type="dcterms:W3CDTF">2023-11-07T16:10:40Z</dcterms:modified>
</cp:coreProperties>
</file>