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7"/>
  </p:notesMasterIdLst>
  <p:sldIdLst>
    <p:sldId id="256" r:id="rId2"/>
    <p:sldId id="257" r:id="rId3"/>
    <p:sldId id="264" r:id="rId4"/>
    <p:sldId id="263" r:id="rId5"/>
    <p:sldId id="258" r:id="rId6"/>
    <p:sldId id="265" r:id="rId7"/>
    <p:sldId id="266" r:id="rId8"/>
    <p:sldId id="267" r:id="rId9"/>
    <p:sldId id="268" r:id="rId10"/>
    <p:sldId id="290" r:id="rId11"/>
    <p:sldId id="275" r:id="rId12"/>
    <p:sldId id="274" r:id="rId13"/>
    <p:sldId id="295" r:id="rId14"/>
    <p:sldId id="287" r:id="rId15"/>
    <p:sldId id="282" r:id="rId16"/>
    <p:sldId id="280" r:id="rId17"/>
    <p:sldId id="279" r:id="rId18"/>
    <p:sldId id="283" r:id="rId19"/>
    <p:sldId id="278" r:id="rId20"/>
    <p:sldId id="284" r:id="rId21"/>
    <p:sldId id="286" r:id="rId22"/>
    <p:sldId id="291" r:id="rId23"/>
    <p:sldId id="289" r:id="rId24"/>
    <p:sldId id="271" r:id="rId25"/>
    <p:sldId id="270" r:id="rId26"/>
    <p:sldId id="288" r:id="rId27"/>
    <p:sldId id="277" r:id="rId28"/>
    <p:sldId id="293" r:id="rId29"/>
    <p:sldId id="273" r:id="rId30"/>
    <p:sldId id="292" r:id="rId31"/>
    <p:sldId id="269" r:id="rId32"/>
    <p:sldId id="294" r:id="rId33"/>
    <p:sldId id="303" r:id="rId34"/>
    <p:sldId id="296" r:id="rId35"/>
    <p:sldId id="297" r:id="rId36"/>
    <p:sldId id="298" r:id="rId37"/>
    <p:sldId id="299" r:id="rId38"/>
    <p:sldId id="300" r:id="rId39"/>
    <p:sldId id="302" r:id="rId40"/>
    <p:sldId id="301" r:id="rId41"/>
    <p:sldId id="304" r:id="rId42"/>
    <p:sldId id="305" r:id="rId43"/>
    <p:sldId id="306" r:id="rId44"/>
    <p:sldId id="307" r:id="rId45"/>
    <p:sldId id="262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A368"/>
    <a:srgbClr val="007BC3"/>
    <a:srgbClr val="66B3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48" autoAdjust="0"/>
    <p:restoredTop sz="94660"/>
  </p:normalViewPr>
  <p:slideViewPr>
    <p:cSldViewPr snapToGrid="0">
      <p:cViewPr varScale="1">
        <p:scale>
          <a:sx n="77" d="100"/>
          <a:sy n="77" d="100"/>
        </p:scale>
        <p:origin x="13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fr-FR" sz="1400" b="1">
                <a:solidFill>
                  <a:schemeClr val="tx2"/>
                </a:solidFill>
              </a:rPr>
              <a:t>Évolution de l'épargne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2"/>
              </a:solidFill>
              <a:effectLst/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1.8217364428382139E-2"/>
          <c:y val="0.17440699126092382"/>
          <c:w val="0.97328119883837283"/>
          <c:h val="0.593687652339337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Graph!$B$883</c:f>
              <c:strCache>
                <c:ptCount val="1"/>
                <c:pt idx="0">
                  <c:v>CAF Brute</c:v>
                </c:pt>
              </c:strCache>
            </c:strRef>
          </c:tx>
          <c:spPr>
            <a:gradFill>
              <a:gsLst>
                <a:gs pos="0">
                  <a:schemeClr val="accent5">
                    <a:shade val="76000"/>
                  </a:schemeClr>
                </a:gs>
                <a:gs pos="100000">
                  <a:schemeClr val="accent5">
                    <a:shade val="76000"/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numFmt formatCode="#\ ##0.0\ \ 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Graph!$M$882:$R$882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strCache>
            </c:strRef>
          </c:cat>
          <c:val>
            <c:numRef>
              <c:f>Graph!$M$883:$R$883</c:f>
              <c:numCache>
                <c:formatCode>#\ ##0.0\ \ </c:formatCode>
                <c:ptCount val="6"/>
                <c:pt idx="0">
                  <c:v>12947849.879999954</c:v>
                </c:pt>
                <c:pt idx="1">
                  <c:v>10668501.60999997</c:v>
                </c:pt>
                <c:pt idx="2">
                  <c:v>12923868.309999989</c:v>
                </c:pt>
                <c:pt idx="3">
                  <c:v>13148953.43999999</c:v>
                </c:pt>
                <c:pt idx="4">
                  <c:v>14055115.260000011</c:v>
                </c:pt>
                <c:pt idx="5">
                  <c:v>10069960.059999993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98-48D9-9704-4923822F208D}"/>
            </c:ext>
          </c:extLst>
        </c:ser>
        <c:ser>
          <c:idx val="1"/>
          <c:order val="1"/>
          <c:tx>
            <c:strRef>
              <c:f>Graph!$B$884</c:f>
              <c:strCache>
                <c:ptCount val="1"/>
                <c:pt idx="0">
                  <c:v>CAF Nette</c:v>
                </c:pt>
              </c:strCache>
            </c:strRef>
          </c:tx>
          <c:spPr>
            <a:gradFill>
              <a:gsLst>
                <a:gs pos="0">
                  <a:schemeClr val="accent5">
                    <a:tint val="77000"/>
                  </a:schemeClr>
                </a:gs>
                <a:gs pos="100000">
                  <a:schemeClr val="accent5">
                    <a:tint val="77000"/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numFmt formatCode="#\ ##0.0\ \ 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Graph!$M$882:$R$882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strCache>
            </c:strRef>
          </c:cat>
          <c:val>
            <c:numRef>
              <c:f>Graph!$M$884:$R$884</c:f>
              <c:numCache>
                <c:formatCode>#\ ##0.0\ \ </c:formatCode>
                <c:ptCount val="6"/>
                <c:pt idx="0">
                  <c:v>8717566.179999955</c:v>
                </c:pt>
                <c:pt idx="1">
                  <c:v>6140880.5599999698</c:v>
                </c:pt>
                <c:pt idx="2">
                  <c:v>8779644.3799999896</c:v>
                </c:pt>
                <c:pt idx="3">
                  <c:v>7795411.02999999</c:v>
                </c:pt>
                <c:pt idx="4">
                  <c:v>8354434.760000011</c:v>
                </c:pt>
                <c:pt idx="5">
                  <c:v>4323323.0099999933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98-48D9-9704-4923822F208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380903280"/>
        <c:axId val="380903672"/>
      </c:barChart>
      <c:catAx>
        <c:axId val="380903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pPr>
            <a:endParaRPr lang="fr-FR"/>
          </a:p>
        </c:txPr>
        <c:crossAx val="380903672"/>
        <c:crosses val="autoZero"/>
        <c:auto val="1"/>
        <c:lblAlgn val="ctr"/>
        <c:lblOffset val="100"/>
        <c:noMultiLvlLbl val="0"/>
      </c:catAx>
      <c:valAx>
        <c:axId val="380903672"/>
        <c:scaling>
          <c:orientation val="minMax"/>
        </c:scaling>
        <c:delete val="1"/>
        <c:axPos val="l"/>
        <c:numFmt formatCode="#\ ##0.0\ \ " sourceLinked="0"/>
        <c:majorTickMark val="none"/>
        <c:minorTickMark val="none"/>
        <c:tickLblPos val="nextTo"/>
        <c:crossAx val="380903280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699757233238725"/>
          <c:y val="0.8881959036645346"/>
          <c:w val="0.82855361903061575"/>
          <c:h val="8.24785831389844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E9371-3914-4526-8EC1-A7D82569B0C0}" type="datetimeFigureOut">
              <a:rPr lang="fr-FR" smtClean="0"/>
              <a:t>24/06/2024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0F5C93-3716-4D91-8225-E01016FFD9A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2998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SERVICE - 04/2024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PRESENTATION -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7732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SERVICE - 04/2024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PRESENTATION -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9893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SERVICE - 04/2024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PRESENTATION -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761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SERVICE - 04/2024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PRESENTATION -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5621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SERVICE - 04/2024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PRESENTATION -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6439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SERVICE - 04/2024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PRESENTATION -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5171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SERVICE - 04/2024</a:t>
            </a:r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PRESENTATION -</a:t>
            </a:r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6531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SERVICE - 04/2024</a:t>
            </a:r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PRESENTATION -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9071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SERVICE - 04/2024</a:t>
            </a:r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PRESENTATION -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5599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SERVICE - 04/2024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PRESENTATION -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28101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SERVICE - 04/2024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PRESENTATION -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18684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SERVICE - 04/2024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PRESENTATION -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C1D3B-C85F-461E-A0BF-1EEADBBA867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7892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7" Type="http://schemas.openxmlformats.org/officeDocument/2006/relationships/image" Target="../media/image7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856411" y="2987040"/>
            <a:ext cx="5782492" cy="1463040"/>
          </a:xfrm>
          <a:noFill/>
          <a:ln>
            <a:noFill/>
          </a:ln>
        </p:spPr>
        <p:txBody>
          <a:bodyPr lIns="0" tIns="36000" rIns="36000" bIns="36000"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fr-FR" sz="50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COMPTE ADMINISTRATIF 2023</a:t>
            </a:r>
            <a:endParaRPr lang="fr-FR" sz="50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454537" y="571455"/>
            <a:ext cx="1415143" cy="1473476"/>
          </a:xfrm>
        </p:spPr>
        <p:txBody>
          <a:bodyPr lIns="0" rIns="0">
            <a:noAutofit/>
          </a:bodyPr>
          <a:lstStyle/>
          <a:p>
            <a:pPr algn="r"/>
            <a:r>
              <a:rPr lang="fr-FR" b="1" dirty="0" smtClean="0">
                <a:cs typeface="Poppins SemiBold" panose="00000700000000000000" pitchFamily="2" charset="0"/>
              </a:rPr>
              <a:t>25 juin 2024</a:t>
            </a:r>
          </a:p>
          <a:p>
            <a:pPr algn="r">
              <a:lnSpc>
                <a:spcPts val="600"/>
              </a:lnSpc>
            </a:pPr>
            <a:r>
              <a:rPr lang="fr-FR" sz="1800" dirty="0" smtClean="0">
                <a:latin typeface="+mj-lt"/>
                <a:cs typeface="Poppins Light" panose="00000400000000000000" pitchFamily="2" charset="0"/>
              </a:rPr>
              <a:t>Service  des</a:t>
            </a:r>
          </a:p>
          <a:p>
            <a:pPr algn="r">
              <a:lnSpc>
                <a:spcPts val="600"/>
              </a:lnSpc>
            </a:pPr>
            <a:r>
              <a:rPr lang="fr-FR" sz="1800" dirty="0" smtClean="0">
                <a:latin typeface="+mj-lt"/>
                <a:cs typeface="Poppins Light" panose="00000400000000000000" pitchFamily="2" charset="0"/>
              </a:rPr>
              <a:t> Finances</a:t>
            </a:r>
            <a:endParaRPr lang="fr-FR" sz="1800" dirty="0">
              <a:latin typeface="+mj-lt"/>
              <a:cs typeface="Poppins Light" panose="00000400000000000000" pitchFamily="2" charset="0"/>
            </a:endParaRPr>
          </a:p>
        </p:txBody>
      </p:sp>
      <p:cxnSp>
        <p:nvCxnSpPr>
          <p:cNvPr id="6" name="Connecteur droit 5"/>
          <p:cNvCxnSpPr/>
          <p:nvPr/>
        </p:nvCxnSpPr>
        <p:spPr>
          <a:xfrm flipV="1">
            <a:off x="2891247" y="4450080"/>
            <a:ext cx="1637210" cy="8707"/>
          </a:xfrm>
          <a:prstGeom prst="line">
            <a:avLst/>
          </a:prstGeom>
          <a:ln w="31750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339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21338" y="636439"/>
            <a:ext cx="8417861" cy="459228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LES CHARGES DE PERSONNEL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421339" y="1654635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3028949" y="6356351"/>
            <a:ext cx="5705748" cy="365125"/>
          </a:xfrm>
        </p:spPr>
        <p:txBody>
          <a:bodyPr rIns="0"/>
          <a:lstStyle/>
          <a:p>
            <a:pPr algn="r"/>
            <a:r>
              <a:rPr lang="fr-FR" sz="1000" dirty="0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COMPTE ADMINISTRATIF -</a:t>
            </a:r>
            <a:endParaRPr lang="fr-FR" sz="100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23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20029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10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24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776688" y="6356351"/>
            <a:ext cx="2057400" cy="365125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 - 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06/2024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955964" y="2854036"/>
            <a:ext cx="3291839" cy="315052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5175284" y="2823556"/>
            <a:ext cx="3291839" cy="315052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955964" y="2854036"/>
            <a:ext cx="329183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7030A0"/>
                </a:solidFill>
              </a:rPr>
              <a:t>Facteurs exogènes 900k€</a:t>
            </a:r>
          </a:p>
          <a:p>
            <a:pPr algn="ctr"/>
            <a:r>
              <a:rPr lang="fr-FR" b="1" dirty="0" smtClean="0">
                <a:solidFill>
                  <a:srgbClr val="7030A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revalorisation du point d’indice au 01/07/23 </a:t>
            </a:r>
            <a:r>
              <a:rPr lang="fr-FR" sz="1600" b="1" dirty="0" smtClean="0"/>
              <a:t>+300k€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impact en année pleine revalorisation du point d’indice 01/07/22 </a:t>
            </a:r>
            <a:r>
              <a:rPr lang="fr-FR" sz="1600" b="1" dirty="0" smtClean="0"/>
              <a:t>+750k€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baisse des emplois aidés -</a:t>
            </a:r>
            <a:r>
              <a:rPr lang="fr-FR" sz="1600" b="1" dirty="0" smtClean="0"/>
              <a:t>400k€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le GVT </a:t>
            </a:r>
            <a:r>
              <a:rPr lang="fr-FR" sz="1600" b="1" dirty="0" smtClean="0"/>
              <a:t>+250k€</a:t>
            </a:r>
            <a:endParaRPr lang="fr-FR" sz="16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5175284" y="2806930"/>
            <a:ext cx="335911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7030A0"/>
                </a:solidFill>
              </a:rPr>
              <a:t>Facteurs endogènes 600k€</a:t>
            </a:r>
          </a:p>
          <a:p>
            <a:pPr algn="ctr"/>
            <a:r>
              <a:rPr lang="fr-FR" b="1" dirty="0" smtClean="0">
                <a:solidFill>
                  <a:srgbClr val="7030A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Impact en année pleine de la revalorisation du RI du groupe de fonction A </a:t>
            </a:r>
            <a:r>
              <a:rPr lang="fr-FR" sz="1600" b="1" dirty="0" smtClean="0"/>
              <a:t>+150k€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R</a:t>
            </a:r>
            <a:r>
              <a:rPr lang="fr-FR" sz="1600" dirty="0" smtClean="0"/>
              <a:t>evalorisation </a:t>
            </a:r>
            <a:r>
              <a:rPr lang="fr-FR" sz="1600" dirty="0"/>
              <a:t>du RI des groupes de fonction </a:t>
            </a:r>
            <a:r>
              <a:rPr lang="fr-FR" sz="1600" dirty="0" smtClean="0"/>
              <a:t>B et C </a:t>
            </a:r>
            <a:r>
              <a:rPr lang="fr-FR" sz="1600" b="1" dirty="0" smtClean="0"/>
              <a:t>+300k€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Prime précarité des CDD </a:t>
            </a:r>
            <a:r>
              <a:rPr lang="fr-FR" sz="1600" b="1" dirty="0" smtClean="0"/>
              <a:t>+50k€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Mesures sociales </a:t>
            </a:r>
            <a:r>
              <a:rPr lang="fr-FR" sz="1600" b="1" dirty="0" smtClean="0"/>
              <a:t>+100k€</a:t>
            </a:r>
            <a:endParaRPr lang="fr-FR" sz="1600" b="1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3028949" y="1720735"/>
            <a:ext cx="3421727" cy="79802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3028949" y="1787235"/>
            <a:ext cx="3421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7030A0"/>
                </a:solidFill>
              </a:rPr>
              <a:t>Augmentation d’1,45M € de 2023 répartie comme suit:</a:t>
            </a:r>
            <a:endParaRPr lang="fr-FR" b="1" dirty="0">
              <a:solidFill>
                <a:srgbClr val="7030A0"/>
              </a:solidFill>
            </a:endParaRPr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6018415" y="2518756"/>
            <a:ext cx="241069" cy="2881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H="1">
            <a:off x="2834088" y="2518756"/>
            <a:ext cx="432814" cy="3352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81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21338" y="636439"/>
            <a:ext cx="8417861" cy="459228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LES CHARGES DE GESTION COURANTE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421339" y="1654635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3028949" y="6356351"/>
            <a:ext cx="5705748" cy="365125"/>
          </a:xfrm>
        </p:spPr>
        <p:txBody>
          <a:bodyPr rIns="0"/>
          <a:lstStyle/>
          <a:p>
            <a:pPr algn="r"/>
            <a:r>
              <a:rPr lang="fr-FR" sz="1000" dirty="0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COMPTE ADMINISTRATIF -</a:t>
            </a:r>
            <a:endParaRPr lang="fr-FR" sz="100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23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20029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11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24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776688" y="6356351"/>
            <a:ext cx="2057400" cy="365125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 - 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06/2024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8949" y="1429502"/>
            <a:ext cx="5705748" cy="244212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764" y="3893314"/>
            <a:ext cx="4928629" cy="227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67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21338" y="636439"/>
            <a:ext cx="8417861" cy="459228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LES CHARGES FINANCIERES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421339" y="1654635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3028949" y="6356351"/>
            <a:ext cx="5705748" cy="365125"/>
          </a:xfrm>
        </p:spPr>
        <p:txBody>
          <a:bodyPr rIns="0"/>
          <a:lstStyle/>
          <a:p>
            <a:pPr algn="r"/>
            <a:r>
              <a:rPr lang="fr-FR" sz="1000" dirty="0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COMPTE ADMINISTRATIF -</a:t>
            </a:r>
            <a:endParaRPr lang="fr-FR" sz="100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23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20029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12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24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776688" y="6356351"/>
            <a:ext cx="2057400" cy="365125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 - 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06/2024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688" y="1558834"/>
            <a:ext cx="6710512" cy="224121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223" y="3796311"/>
            <a:ext cx="4049089" cy="2312630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6047232" y="4258491"/>
            <a:ext cx="1804416" cy="1496134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6230112" y="4352544"/>
            <a:ext cx="1365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18% de la dette concernée soit 6,9M€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21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21338" y="636439"/>
            <a:ext cx="8417861" cy="803938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LES CHARGES FINANCIERES –</a:t>
            </a:r>
          </a:p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Focus sur la dette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421339" y="1654635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3028949" y="6356351"/>
            <a:ext cx="5705748" cy="365125"/>
          </a:xfrm>
        </p:spPr>
        <p:txBody>
          <a:bodyPr rIns="0"/>
          <a:lstStyle/>
          <a:p>
            <a:pPr algn="r"/>
            <a:r>
              <a:rPr lang="fr-FR" sz="1000" dirty="0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COMPTE ADMINISTRATIF -</a:t>
            </a:r>
            <a:endParaRPr lang="fr-FR" sz="100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23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20029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13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24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776688" y="6356351"/>
            <a:ext cx="2057400" cy="365125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 - 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06/2024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230112" y="4352544"/>
            <a:ext cx="1365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18% de la dette concerne soit 6,9M€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990" y="1713734"/>
            <a:ext cx="6224555" cy="236545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5776" y="4352544"/>
            <a:ext cx="6249639" cy="175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75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21338" y="684476"/>
            <a:ext cx="7263317" cy="437043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1 - SECTION DE FONCTIONNEMENT</a:t>
            </a:r>
            <a:endParaRPr lang="fr-FR" sz="3200" dirty="0">
              <a:solidFill>
                <a:schemeClr val="bg1"/>
              </a:solidFill>
              <a:latin typeface="+mn-lt"/>
              <a:cs typeface="Poppins Light" panose="00000400000000000000" pitchFamily="2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421339" y="1654635"/>
            <a:ext cx="159034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us-titre 2"/>
          <p:cNvSpPr txBox="1">
            <a:spLocks/>
          </p:cNvSpPr>
          <p:nvPr/>
        </p:nvSpPr>
        <p:spPr>
          <a:xfrm>
            <a:off x="421338" y="1761406"/>
            <a:ext cx="4689281" cy="3624786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200" b="1" dirty="0">
              <a:solidFill>
                <a:schemeClr val="bg1"/>
              </a:solidFill>
              <a:cs typeface="Poppins SemiBold" panose="00000700000000000000" pitchFamily="2" charset="0"/>
            </a:endParaRPr>
          </a:p>
          <a:p>
            <a:pPr marL="0" indent="0">
              <a:buNone/>
            </a:pPr>
            <a:endParaRPr lang="fr-FR" sz="2200" b="1" dirty="0" smtClean="0">
              <a:solidFill>
                <a:schemeClr val="bg1"/>
              </a:solidFill>
              <a:cs typeface="Poppins SemiBold" panose="00000700000000000000" pitchFamily="2" charset="0"/>
            </a:endParaRPr>
          </a:p>
          <a:p>
            <a:pPr marL="457200" indent="-457200">
              <a:buFont typeface="+mj-lt"/>
              <a:buAutoNum type="arabicPeriod"/>
            </a:pPr>
            <a:endParaRPr lang="fr-FR" sz="2200" b="1" dirty="0">
              <a:solidFill>
                <a:schemeClr val="bg1"/>
              </a:solidFill>
              <a:cs typeface="Poppins SemiBold" panose="00000700000000000000" pitchFamily="2" charset="0"/>
            </a:endParaRPr>
          </a:p>
          <a:p>
            <a:pPr marL="0" indent="0">
              <a:buNone/>
            </a:pPr>
            <a:endParaRPr lang="fr-FR" sz="2200" b="1" dirty="0">
              <a:solidFill>
                <a:schemeClr val="bg1"/>
              </a:solidFill>
              <a:cs typeface="Poppins SemiBold" panose="00000700000000000000" pitchFamily="2" charset="0"/>
            </a:endParaRPr>
          </a:p>
          <a:p>
            <a:pPr marL="0" indent="0">
              <a:buNone/>
            </a:pPr>
            <a:endParaRPr lang="fr-FR" sz="2200" b="1" dirty="0" smtClean="0">
              <a:solidFill>
                <a:schemeClr val="bg1"/>
              </a:solidFill>
              <a:cs typeface="Poppins SemiBold" panose="00000700000000000000" pitchFamily="2" charset="0"/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1091293" y="3850489"/>
            <a:ext cx="4159976" cy="250586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fr-FR" sz="2000" dirty="0" smtClean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20" name="Sous-titre 2"/>
          <p:cNvSpPr txBox="1">
            <a:spLocks/>
          </p:cNvSpPr>
          <p:nvPr/>
        </p:nvSpPr>
        <p:spPr>
          <a:xfrm>
            <a:off x="7454537" y="571454"/>
            <a:ext cx="1373579" cy="1390349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fr-FR" sz="2400" b="1" dirty="0">
              <a:cs typeface="Poppins SemiBold" panose="00000700000000000000" pitchFamily="2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21338" y="1073846"/>
            <a:ext cx="3631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chemeClr val="bg1"/>
                </a:solidFill>
                <a:ea typeface="+mj-ea"/>
                <a:cs typeface="Poppins Light" panose="00000400000000000000" pitchFamily="2" charset="0"/>
              </a:rPr>
              <a:t>RECETTES</a:t>
            </a:r>
            <a:endParaRPr lang="fr-FR" sz="3200" dirty="0">
              <a:solidFill>
                <a:schemeClr val="bg1"/>
              </a:solidFill>
              <a:ea typeface="+mj-ea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70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21338" y="636439"/>
            <a:ext cx="8417861" cy="459228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Vue d’ensemble des recettes de fonctionnement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421339" y="1654635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3028949" y="6356351"/>
            <a:ext cx="5705748" cy="365125"/>
          </a:xfrm>
        </p:spPr>
        <p:txBody>
          <a:bodyPr rIns="0"/>
          <a:lstStyle/>
          <a:p>
            <a:pPr algn="r"/>
            <a:r>
              <a:rPr lang="fr-FR" sz="1000" dirty="0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COMPTE ADMINISTRATIF -</a:t>
            </a:r>
            <a:endParaRPr lang="fr-FR" sz="100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23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20029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15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24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776688" y="6356351"/>
            <a:ext cx="2057400" cy="365125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 - 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06/2024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869" y="1572978"/>
            <a:ext cx="6113172" cy="238898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926" y="4181302"/>
            <a:ext cx="6809164" cy="188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21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21338" y="636439"/>
            <a:ext cx="8417861" cy="459228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LES PRODUITS DU DOMAINE ET DES SERVICES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421339" y="1654635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3028949" y="6356351"/>
            <a:ext cx="5705748" cy="365125"/>
          </a:xfrm>
        </p:spPr>
        <p:txBody>
          <a:bodyPr rIns="0"/>
          <a:lstStyle/>
          <a:p>
            <a:pPr algn="r"/>
            <a:r>
              <a:rPr lang="fr-FR" sz="1000" dirty="0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COMPTE ADMINISTRATIF -</a:t>
            </a:r>
            <a:endParaRPr lang="fr-FR" sz="100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23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20029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16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24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776688" y="6356351"/>
            <a:ext cx="2057400" cy="365125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 - 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06/2024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883" y="1654635"/>
            <a:ext cx="5838852" cy="228178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920" y="4089863"/>
            <a:ext cx="6860833" cy="164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03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21338" y="636439"/>
            <a:ext cx="8417861" cy="459228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IMPOTS ET TAXES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421339" y="1654635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3028949" y="6356351"/>
            <a:ext cx="5705748" cy="365125"/>
          </a:xfrm>
        </p:spPr>
        <p:txBody>
          <a:bodyPr rIns="0"/>
          <a:lstStyle/>
          <a:p>
            <a:pPr algn="r"/>
            <a:r>
              <a:rPr lang="fr-FR" sz="1000" dirty="0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COMPTE ADMINISTRATIF -</a:t>
            </a:r>
            <a:endParaRPr lang="fr-FR" sz="100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23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20029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17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24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776688" y="6356351"/>
            <a:ext cx="2057400" cy="365125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 - 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06/2024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644" y="1572978"/>
            <a:ext cx="6224555" cy="243251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38" y="4105718"/>
            <a:ext cx="5190460" cy="215040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204" y="2127256"/>
            <a:ext cx="1571106" cy="130222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826566" y="2576945"/>
            <a:ext cx="1068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+ 1,1 M €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52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21338" y="578248"/>
            <a:ext cx="8417861" cy="781752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IMPOTS ET TAXES</a:t>
            </a:r>
          </a:p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Explications des variations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421339" y="1654635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3028949" y="6356351"/>
            <a:ext cx="5705748" cy="365125"/>
          </a:xfrm>
        </p:spPr>
        <p:txBody>
          <a:bodyPr rIns="0"/>
          <a:lstStyle/>
          <a:p>
            <a:pPr algn="r"/>
            <a:r>
              <a:rPr lang="fr-FR" sz="1000" dirty="0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COMPTE ADMINISTRATIF -</a:t>
            </a:r>
            <a:endParaRPr lang="fr-FR" sz="100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23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20029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18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24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776688" y="6356351"/>
            <a:ext cx="2057400" cy="365125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 - 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06/2024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941" y="1845426"/>
            <a:ext cx="6564917" cy="379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3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21338" y="636439"/>
            <a:ext cx="8417861" cy="459228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DOTATIONS, SUBVENTIONS ET PARTICIPATIONS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421339" y="1654635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3028949" y="6356351"/>
            <a:ext cx="5705748" cy="365125"/>
          </a:xfrm>
        </p:spPr>
        <p:txBody>
          <a:bodyPr rIns="0"/>
          <a:lstStyle/>
          <a:p>
            <a:pPr algn="r"/>
            <a:r>
              <a:rPr lang="fr-FR" sz="1000" dirty="0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COMPTE ADMINISTRATIF -</a:t>
            </a:r>
            <a:endParaRPr lang="fr-FR" sz="100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23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20029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19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24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776688" y="6356351"/>
            <a:ext cx="2057400" cy="365125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 - 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06/2024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643" y="1554752"/>
            <a:ext cx="5830775" cy="251848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106" y="4198404"/>
            <a:ext cx="6212362" cy="178628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338" y="2213604"/>
            <a:ext cx="1507215" cy="124927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73331" y="2601884"/>
            <a:ext cx="1132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+ 0,8 M €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60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53907" y="636439"/>
            <a:ext cx="8417861" cy="437043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LES POINTS MARQUANTS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421339" y="1654635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3028949" y="6356351"/>
            <a:ext cx="5705748" cy="365125"/>
          </a:xfrm>
        </p:spPr>
        <p:txBody>
          <a:bodyPr rIns="0"/>
          <a:lstStyle/>
          <a:p>
            <a:pPr algn="r"/>
            <a:r>
              <a:rPr lang="fr-FR" sz="1000" dirty="0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COMPTE ADMINISTRATIF-</a:t>
            </a:r>
            <a:endParaRPr lang="fr-FR" sz="100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20029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2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18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776688" y="6356351"/>
            <a:ext cx="2057400" cy="365125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 - 06/2024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421338" y="1761406"/>
            <a:ext cx="4571999" cy="386488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200" b="1" dirty="0" smtClean="0">
                <a:cs typeface="Poppins SemiBold" panose="00000700000000000000" pitchFamily="2" charset="0"/>
              </a:rPr>
              <a:t>L’INFLATION</a:t>
            </a:r>
          </a:p>
        </p:txBody>
      </p:sp>
      <p:pic>
        <p:nvPicPr>
          <p:cNvPr id="15" name="Imag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421338" y="2419160"/>
            <a:ext cx="4283666" cy="356961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513317" y="1928553"/>
            <a:ext cx="312558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/>
              <a:t>L’inflation annuelle s’</a:t>
            </a:r>
            <a:r>
              <a:rPr lang="fr-FR" dirty="0"/>
              <a:t>é</a:t>
            </a:r>
            <a:r>
              <a:rPr lang="fr-FR" dirty="0" smtClean="0"/>
              <a:t>tablit à +4,9% après +5,2% en2022 et +1,6% en 2021.</a:t>
            </a:r>
          </a:p>
          <a:p>
            <a:pPr algn="just"/>
            <a:endParaRPr lang="fr-FR" dirty="0"/>
          </a:p>
          <a:p>
            <a:pPr algn="just"/>
            <a:r>
              <a:rPr lang="fr-FR" dirty="0" smtClean="0"/>
              <a:t>Certains produits ont des prix très volatils. L’indice de l’alimentation a fortement augmenté, de même pour celui de l’énergie</a:t>
            </a:r>
          </a:p>
          <a:p>
            <a:pPr algn="just"/>
            <a:endParaRPr lang="fr-FR" dirty="0" smtClean="0"/>
          </a:p>
          <a:p>
            <a:pPr algn="just"/>
            <a:r>
              <a:rPr lang="fr-FR" dirty="0" smtClean="0"/>
              <a:t> 	les charges à caractère général ont suivi cette tendance inflationniste</a:t>
            </a:r>
            <a:endParaRPr lang="fr-FR" dirty="0"/>
          </a:p>
        </p:txBody>
      </p:sp>
      <p:sp>
        <p:nvSpPr>
          <p:cNvPr id="2" name="Flèche droite 1"/>
          <p:cNvSpPr/>
          <p:nvPr/>
        </p:nvSpPr>
        <p:spPr>
          <a:xfrm>
            <a:off x="5627716" y="4796444"/>
            <a:ext cx="287358" cy="174567"/>
          </a:xfrm>
          <a:prstGeom prst="rightArrow">
            <a:avLst/>
          </a:prstGeom>
          <a:solidFill>
            <a:srgbClr val="3BA3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53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21338" y="636439"/>
            <a:ext cx="8417861" cy="781752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AUTRES PRODUITS DE GESTION COURANTE</a:t>
            </a:r>
          </a:p>
          <a:p>
            <a:pPr>
              <a:lnSpc>
                <a:spcPct val="70000"/>
              </a:lnSpc>
            </a:pPr>
            <a:r>
              <a:rPr lang="fr-FR" sz="3200" dirty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	 </a:t>
            </a: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   PRODUITS FINANCIERS ET EXCEPTIONNELS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421339" y="1654635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3028949" y="6356351"/>
            <a:ext cx="5705748" cy="365125"/>
          </a:xfrm>
        </p:spPr>
        <p:txBody>
          <a:bodyPr rIns="0"/>
          <a:lstStyle/>
          <a:p>
            <a:pPr algn="r"/>
            <a:r>
              <a:rPr lang="fr-FR" sz="1000" dirty="0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COMPTE ADMINISTRATIF -</a:t>
            </a:r>
            <a:endParaRPr lang="fr-FR" sz="100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23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20029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20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24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776688" y="6356351"/>
            <a:ext cx="2057400" cy="365125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 - 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06/2024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849" y="1891080"/>
            <a:ext cx="6291617" cy="216426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817" y="4202970"/>
            <a:ext cx="6181880" cy="200575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0822" y="2217418"/>
            <a:ext cx="1573875" cy="130452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930" y="4613564"/>
            <a:ext cx="1622961" cy="134520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7340140" y="2685011"/>
            <a:ext cx="1230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+ 0,40 M €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14896" y="5087389"/>
            <a:ext cx="1330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- 0,38 M €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30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21338" y="684476"/>
            <a:ext cx="7263317" cy="437043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2 - SECTION D’INVESTISSEMENT</a:t>
            </a:r>
            <a:endParaRPr lang="fr-FR" sz="3200" dirty="0">
              <a:solidFill>
                <a:schemeClr val="bg1"/>
              </a:solidFill>
              <a:latin typeface="+mn-lt"/>
              <a:cs typeface="Poppins Light" panose="00000400000000000000" pitchFamily="2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421339" y="1654635"/>
            <a:ext cx="159034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us-titre 2"/>
          <p:cNvSpPr txBox="1">
            <a:spLocks/>
          </p:cNvSpPr>
          <p:nvPr/>
        </p:nvSpPr>
        <p:spPr>
          <a:xfrm>
            <a:off x="421338" y="1761406"/>
            <a:ext cx="4689281" cy="3624786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200" b="1" dirty="0">
              <a:solidFill>
                <a:schemeClr val="bg1"/>
              </a:solidFill>
              <a:cs typeface="Poppins SemiBold" panose="00000700000000000000" pitchFamily="2" charset="0"/>
            </a:endParaRPr>
          </a:p>
          <a:p>
            <a:pPr marL="0" indent="0">
              <a:buNone/>
            </a:pPr>
            <a:endParaRPr lang="fr-FR" sz="2200" b="1" dirty="0" smtClean="0">
              <a:solidFill>
                <a:schemeClr val="bg1"/>
              </a:solidFill>
              <a:cs typeface="Poppins SemiBold" panose="00000700000000000000" pitchFamily="2" charset="0"/>
            </a:endParaRPr>
          </a:p>
          <a:p>
            <a:pPr marL="457200" indent="-457200">
              <a:buFont typeface="+mj-lt"/>
              <a:buAutoNum type="arabicPeriod"/>
            </a:pPr>
            <a:endParaRPr lang="fr-FR" sz="2200" b="1" dirty="0">
              <a:solidFill>
                <a:schemeClr val="bg1"/>
              </a:solidFill>
              <a:cs typeface="Poppins SemiBold" panose="00000700000000000000" pitchFamily="2" charset="0"/>
            </a:endParaRPr>
          </a:p>
          <a:p>
            <a:pPr marL="0" indent="0">
              <a:buNone/>
            </a:pPr>
            <a:endParaRPr lang="fr-FR" sz="2200" b="1" dirty="0">
              <a:solidFill>
                <a:schemeClr val="bg1"/>
              </a:solidFill>
              <a:cs typeface="Poppins SemiBold" panose="00000700000000000000" pitchFamily="2" charset="0"/>
            </a:endParaRPr>
          </a:p>
          <a:p>
            <a:pPr marL="0" indent="0">
              <a:buNone/>
            </a:pPr>
            <a:endParaRPr lang="fr-FR" sz="2200" b="1" dirty="0" smtClean="0">
              <a:solidFill>
                <a:schemeClr val="bg1"/>
              </a:solidFill>
              <a:cs typeface="Poppins SemiBold" panose="00000700000000000000" pitchFamily="2" charset="0"/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1091293" y="3850489"/>
            <a:ext cx="4159976" cy="250586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fr-FR" sz="2000" dirty="0" smtClean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20" name="Sous-titre 2"/>
          <p:cNvSpPr txBox="1">
            <a:spLocks/>
          </p:cNvSpPr>
          <p:nvPr/>
        </p:nvSpPr>
        <p:spPr>
          <a:xfrm>
            <a:off x="7454537" y="571454"/>
            <a:ext cx="1373579" cy="1390349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fr-FR" sz="2400" b="1" dirty="0">
              <a:cs typeface="Poppins SemiBold" panose="00000700000000000000" pitchFamily="2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21338" y="1073846"/>
            <a:ext cx="3631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ea typeface="+mj-ea"/>
                <a:cs typeface="Poppins Light" panose="00000400000000000000" pitchFamily="2" charset="0"/>
              </a:rPr>
              <a:t>DEPENSES</a:t>
            </a:r>
          </a:p>
        </p:txBody>
      </p:sp>
    </p:spTree>
    <p:extLst>
      <p:ext uri="{BB962C8B-B14F-4D97-AF65-F5344CB8AC3E}">
        <p14:creationId xmlns:p14="http://schemas.microsoft.com/office/powerpoint/2010/main" val="236758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53907" y="636439"/>
            <a:ext cx="8417861" cy="459228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Vue d’ensemble des dépenses d’investissement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421339" y="1654635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3028949" y="6356351"/>
            <a:ext cx="5705748" cy="365125"/>
          </a:xfrm>
        </p:spPr>
        <p:txBody>
          <a:bodyPr rIns="0"/>
          <a:lstStyle/>
          <a:p>
            <a:pPr algn="r"/>
            <a:r>
              <a:rPr lang="fr-FR" sz="1000" dirty="0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COMPTE ADMINISTRATIF-</a:t>
            </a:r>
            <a:endParaRPr lang="fr-FR" sz="100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20029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22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18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776688" y="6356351"/>
            <a:ext cx="2057400" cy="365125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 - 06/2024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310" y="1991035"/>
            <a:ext cx="6212362" cy="3225064"/>
          </a:xfrm>
          <a:prstGeom prst="rect">
            <a:avLst/>
          </a:prstGeom>
        </p:spPr>
      </p:pic>
      <p:sp>
        <p:nvSpPr>
          <p:cNvPr id="7" name="Rectangle à coins arrondis 6"/>
          <p:cNvSpPr/>
          <p:nvPr/>
        </p:nvSpPr>
        <p:spPr>
          <a:xfrm>
            <a:off x="3832167" y="4979324"/>
            <a:ext cx="689957" cy="307571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à coins arrondis 10"/>
          <p:cNvSpPr/>
          <p:nvPr/>
        </p:nvSpPr>
        <p:spPr>
          <a:xfrm>
            <a:off x="6705592" y="4979324"/>
            <a:ext cx="689957" cy="329738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799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21338" y="636439"/>
            <a:ext cx="8417861" cy="459228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Evolution des dépenses d’équipement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421339" y="1654635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3028949" y="6356351"/>
            <a:ext cx="5705748" cy="365125"/>
          </a:xfrm>
        </p:spPr>
        <p:txBody>
          <a:bodyPr rIns="0"/>
          <a:lstStyle/>
          <a:p>
            <a:pPr algn="r"/>
            <a:r>
              <a:rPr lang="fr-FR" sz="1000" dirty="0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COMPTE ADMINISTRATIF -</a:t>
            </a:r>
            <a:endParaRPr lang="fr-FR" sz="100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23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20029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23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24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776688" y="6356351"/>
            <a:ext cx="2057400" cy="365125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 - 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06/2024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70" y="2020798"/>
            <a:ext cx="7930890" cy="341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4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21338" y="636439"/>
            <a:ext cx="8417861" cy="803938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Les dépenses d’investissement par travaux             &gt; 100K€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421339" y="1654635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3028949" y="6356351"/>
            <a:ext cx="5705748" cy="365125"/>
          </a:xfrm>
        </p:spPr>
        <p:txBody>
          <a:bodyPr rIns="0"/>
          <a:lstStyle/>
          <a:p>
            <a:pPr algn="r"/>
            <a:r>
              <a:rPr lang="fr-FR" sz="1000" dirty="0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COMPTE ADMINISTRATIF -</a:t>
            </a:r>
            <a:endParaRPr lang="fr-FR" sz="100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23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20029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24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24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776688" y="6356351"/>
            <a:ext cx="2057400" cy="365125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 - 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06/2024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38" y="1750741"/>
            <a:ext cx="8313359" cy="455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29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21338" y="636439"/>
            <a:ext cx="8417861" cy="459228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Les dépenses d’investissement par domaine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421339" y="1654635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3028949" y="6356351"/>
            <a:ext cx="5705748" cy="365125"/>
          </a:xfrm>
        </p:spPr>
        <p:txBody>
          <a:bodyPr rIns="0"/>
          <a:lstStyle/>
          <a:p>
            <a:pPr algn="r"/>
            <a:r>
              <a:rPr lang="fr-FR" sz="1000" dirty="0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COMPTE ADMINISTRATIF -</a:t>
            </a:r>
            <a:endParaRPr lang="fr-FR" sz="100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23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20029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25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24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776688" y="6356351"/>
            <a:ext cx="2057400" cy="365125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 - 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06/2024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pic>
        <p:nvPicPr>
          <p:cNvPr id="13" name="Image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897" y="2020798"/>
            <a:ext cx="6084570" cy="3590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881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21338" y="684476"/>
            <a:ext cx="7263317" cy="437043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2</a:t>
            </a:r>
            <a:r>
              <a:rPr lang="fr-FR" sz="3200" dirty="0" smtClean="0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 - SECTION D’INVESTISSEMENT</a:t>
            </a:r>
            <a:endParaRPr lang="fr-FR" sz="3200" dirty="0">
              <a:solidFill>
                <a:schemeClr val="bg1"/>
              </a:solidFill>
              <a:latin typeface="+mn-lt"/>
              <a:cs typeface="Poppins Light" panose="00000400000000000000" pitchFamily="2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421339" y="1654635"/>
            <a:ext cx="159034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us-titre 2"/>
          <p:cNvSpPr txBox="1">
            <a:spLocks/>
          </p:cNvSpPr>
          <p:nvPr/>
        </p:nvSpPr>
        <p:spPr>
          <a:xfrm>
            <a:off x="421338" y="1761406"/>
            <a:ext cx="4689281" cy="3624786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200" b="1" dirty="0">
              <a:solidFill>
                <a:schemeClr val="bg1"/>
              </a:solidFill>
              <a:cs typeface="Poppins SemiBold" panose="00000700000000000000" pitchFamily="2" charset="0"/>
            </a:endParaRPr>
          </a:p>
          <a:p>
            <a:pPr marL="0" indent="0">
              <a:buNone/>
            </a:pPr>
            <a:endParaRPr lang="fr-FR" sz="2200" b="1" dirty="0" smtClean="0">
              <a:solidFill>
                <a:schemeClr val="bg1"/>
              </a:solidFill>
              <a:cs typeface="Poppins SemiBold" panose="00000700000000000000" pitchFamily="2" charset="0"/>
            </a:endParaRPr>
          </a:p>
          <a:p>
            <a:pPr marL="457200" indent="-457200">
              <a:buFont typeface="+mj-lt"/>
              <a:buAutoNum type="arabicPeriod"/>
            </a:pPr>
            <a:endParaRPr lang="fr-FR" sz="2200" b="1" dirty="0">
              <a:solidFill>
                <a:schemeClr val="bg1"/>
              </a:solidFill>
              <a:cs typeface="Poppins SemiBold" panose="00000700000000000000" pitchFamily="2" charset="0"/>
            </a:endParaRPr>
          </a:p>
          <a:p>
            <a:pPr marL="0" indent="0">
              <a:buNone/>
            </a:pPr>
            <a:endParaRPr lang="fr-FR" sz="2200" b="1" dirty="0">
              <a:solidFill>
                <a:schemeClr val="bg1"/>
              </a:solidFill>
              <a:cs typeface="Poppins SemiBold" panose="00000700000000000000" pitchFamily="2" charset="0"/>
            </a:endParaRPr>
          </a:p>
          <a:p>
            <a:pPr marL="0" indent="0">
              <a:buNone/>
            </a:pPr>
            <a:endParaRPr lang="fr-FR" sz="2200" b="1" dirty="0" smtClean="0">
              <a:solidFill>
                <a:schemeClr val="bg1"/>
              </a:solidFill>
              <a:cs typeface="Poppins SemiBold" panose="00000700000000000000" pitchFamily="2" charset="0"/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1091293" y="3850489"/>
            <a:ext cx="4159976" cy="250586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fr-FR" sz="2000" dirty="0" smtClean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20" name="Sous-titre 2"/>
          <p:cNvSpPr txBox="1">
            <a:spLocks/>
          </p:cNvSpPr>
          <p:nvPr/>
        </p:nvSpPr>
        <p:spPr>
          <a:xfrm>
            <a:off x="7454537" y="571454"/>
            <a:ext cx="1373579" cy="1390349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fr-FR" sz="2400" b="1" dirty="0">
              <a:cs typeface="Poppins SemiBold" panose="00000700000000000000" pitchFamily="2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21338" y="1073846"/>
            <a:ext cx="3631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chemeClr val="bg1"/>
                </a:solidFill>
                <a:ea typeface="+mj-ea"/>
                <a:cs typeface="Poppins Light" panose="00000400000000000000" pitchFamily="2" charset="0"/>
              </a:rPr>
              <a:t>RECETTES</a:t>
            </a:r>
            <a:endParaRPr lang="fr-FR" sz="3200" dirty="0">
              <a:solidFill>
                <a:schemeClr val="bg1"/>
              </a:solidFill>
              <a:ea typeface="+mj-ea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17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21338" y="636439"/>
            <a:ext cx="8417861" cy="459228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Vue d’ensemble des recettes d’investissement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421339" y="1654635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3028949" y="6356351"/>
            <a:ext cx="5705748" cy="365125"/>
          </a:xfrm>
        </p:spPr>
        <p:txBody>
          <a:bodyPr rIns="0"/>
          <a:lstStyle/>
          <a:p>
            <a:pPr algn="r"/>
            <a:r>
              <a:rPr lang="fr-FR" sz="1000" dirty="0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COMPTE ADMINISTRATIF -</a:t>
            </a:r>
            <a:endParaRPr lang="fr-FR" sz="100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23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20029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27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24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776688" y="6356351"/>
            <a:ext cx="2057400" cy="365125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 - 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06/2024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953" y="1949903"/>
            <a:ext cx="8465567" cy="185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27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21339" y="747675"/>
            <a:ext cx="3585397" cy="435903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Recettes encaissées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421339" y="1654635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3028949" y="6356351"/>
            <a:ext cx="5705748" cy="365125"/>
          </a:xfrm>
        </p:spPr>
        <p:txBody>
          <a:bodyPr rIns="0"/>
          <a:lstStyle/>
          <a:p>
            <a:pPr algn="r"/>
            <a:r>
              <a:rPr lang="fr-FR" sz="1000" dirty="0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COMPTE ADMINISTRATIF -</a:t>
            </a:r>
            <a:endParaRPr lang="fr-FR" sz="100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23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20029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28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24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776688" y="6356351"/>
            <a:ext cx="2057400" cy="365125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 - 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06/2024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18" y="1767350"/>
            <a:ext cx="4371491" cy="4384068"/>
          </a:xfrm>
          <a:prstGeom prst="rect">
            <a:avLst/>
          </a:prstGeom>
        </p:spPr>
      </p:pic>
      <p:sp>
        <p:nvSpPr>
          <p:cNvPr id="10" name="Titre 1"/>
          <p:cNvSpPr txBox="1">
            <a:spLocks/>
          </p:cNvSpPr>
          <p:nvPr/>
        </p:nvSpPr>
        <p:spPr>
          <a:xfrm>
            <a:off x="5320298" y="724350"/>
            <a:ext cx="3585397" cy="459228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Recettes reportées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489" y="1733724"/>
            <a:ext cx="3467413" cy="442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21338" y="636439"/>
            <a:ext cx="7263317" cy="803938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3- EQUILIBRE DU COMPTE</a:t>
            </a:r>
          </a:p>
          <a:p>
            <a:pPr>
              <a:lnSpc>
                <a:spcPct val="70000"/>
              </a:lnSpc>
            </a:pPr>
            <a:r>
              <a:rPr lang="fr-FR" sz="3200" dirty="0" smtClean="0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 ADMINISTRATIF</a:t>
            </a:r>
            <a:endParaRPr lang="fr-FR" sz="3200" dirty="0">
              <a:solidFill>
                <a:schemeClr val="bg1"/>
              </a:solidFill>
              <a:latin typeface="+mn-lt"/>
              <a:cs typeface="Poppins Light" panose="00000400000000000000" pitchFamily="2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421339" y="1654635"/>
            <a:ext cx="159034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us-titre 2"/>
          <p:cNvSpPr txBox="1">
            <a:spLocks/>
          </p:cNvSpPr>
          <p:nvPr/>
        </p:nvSpPr>
        <p:spPr>
          <a:xfrm>
            <a:off x="421338" y="1761406"/>
            <a:ext cx="4689281" cy="3624786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200" b="1" dirty="0">
              <a:solidFill>
                <a:schemeClr val="bg1"/>
              </a:solidFill>
              <a:cs typeface="Poppins SemiBold" panose="00000700000000000000" pitchFamily="2" charset="0"/>
            </a:endParaRPr>
          </a:p>
          <a:p>
            <a:pPr marL="0" indent="0">
              <a:buNone/>
            </a:pPr>
            <a:endParaRPr lang="fr-FR" sz="2200" b="1" dirty="0" smtClean="0">
              <a:solidFill>
                <a:schemeClr val="bg1"/>
              </a:solidFill>
              <a:cs typeface="Poppins SemiBold" panose="00000700000000000000" pitchFamily="2" charset="0"/>
            </a:endParaRPr>
          </a:p>
          <a:p>
            <a:pPr marL="457200" indent="-457200">
              <a:buFont typeface="+mj-lt"/>
              <a:buAutoNum type="arabicPeriod"/>
            </a:pPr>
            <a:endParaRPr lang="fr-FR" sz="2200" b="1" dirty="0">
              <a:solidFill>
                <a:schemeClr val="bg1"/>
              </a:solidFill>
              <a:cs typeface="Poppins SemiBold" panose="00000700000000000000" pitchFamily="2" charset="0"/>
            </a:endParaRPr>
          </a:p>
          <a:p>
            <a:pPr marL="0" indent="0">
              <a:buNone/>
            </a:pPr>
            <a:endParaRPr lang="fr-FR" sz="2200" b="1" dirty="0">
              <a:solidFill>
                <a:schemeClr val="bg1"/>
              </a:solidFill>
              <a:cs typeface="Poppins SemiBold" panose="00000700000000000000" pitchFamily="2" charset="0"/>
            </a:endParaRPr>
          </a:p>
          <a:p>
            <a:pPr marL="0" indent="0">
              <a:buNone/>
            </a:pPr>
            <a:endParaRPr lang="fr-FR" sz="2200" b="1" dirty="0" smtClean="0">
              <a:solidFill>
                <a:schemeClr val="bg1"/>
              </a:solidFill>
              <a:cs typeface="Poppins SemiBold" panose="00000700000000000000" pitchFamily="2" charset="0"/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1091293" y="3850489"/>
            <a:ext cx="4159976" cy="250586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fr-FR" sz="2000" dirty="0" smtClean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20" name="Sous-titre 2"/>
          <p:cNvSpPr txBox="1">
            <a:spLocks/>
          </p:cNvSpPr>
          <p:nvPr/>
        </p:nvSpPr>
        <p:spPr>
          <a:xfrm>
            <a:off x="7454537" y="571454"/>
            <a:ext cx="1373579" cy="1390349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fr-FR" sz="2400" b="1" dirty="0"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63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53908" y="636439"/>
            <a:ext cx="8417861" cy="437043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LES POINTS MARQUANTS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421339" y="1654635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3028949" y="6356351"/>
            <a:ext cx="5705748" cy="365125"/>
          </a:xfrm>
        </p:spPr>
        <p:txBody>
          <a:bodyPr rIns="0"/>
          <a:lstStyle/>
          <a:p>
            <a:pPr algn="r"/>
            <a:r>
              <a:rPr lang="fr-FR" sz="1000" dirty="0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COMPTE ADMINISTRATIF-</a:t>
            </a:r>
            <a:endParaRPr lang="fr-FR" sz="100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20029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3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18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776688" y="6356351"/>
            <a:ext cx="2057400" cy="365125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 - 06/2024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421338" y="1761406"/>
            <a:ext cx="6510685" cy="380903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200" b="1" dirty="0" smtClean="0">
                <a:cs typeface="Poppins SemiBold" panose="00000700000000000000" pitchFamily="2" charset="0"/>
              </a:rPr>
              <a:t>L’AUGMENTATION DE LA MASSE SALARIALE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908" y="2743200"/>
            <a:ext cx="8385292" cy="296483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0712" y="1403309"/>
            <a:ext cx="1323621" cy="109709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223760" y="1743988"/>
            <a:ext cx="997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+1,4 M€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64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53907" y="636439"/>
            <a:ext cx="8417861" cy="459228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RESULTAT GLOBAL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421339" y="1654635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3028949" y="6356351"/>
            <a:ext cx="5705748" cy="365125"/>
          </a:xfrm>
        </p:spPr>
        <p:txBody>
          <a:bodyPr rIns="0"/>
          <a:lstStyle/>
          <a:p>
            <a:pPr algn="r"/>
            <a:r>
              <a:rPr lang="fr-FR" sz="1000" dirty="0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COMPTE ADMINISTRATIF-</a:t>
            </a:r>
            <a:endParaRPr lang="fr-FR" sz="100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20029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30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18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776688" y="6356351"/>
            <a:ext cx="2057400" cy="365125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 - 06/2024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421338" y="1761406"/>
            <a:ext cx="4571999" cy="386488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200" b="1" dirty="0" smtClean="0">
              <a:cs typeface="Poppins SemiBold" panose="00000700000000000000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907" y="1862310"/>
            <a:ext cx="7877175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12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53907" y="636439"/>
            <a:ext cx="8417861" cy="459228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RESULTAT GLOBAL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421339" y="1654635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3028949" y="6356351"/>
            <a:ext cx="5705748" cy="365125"/>
          </a:xfrm>
        </p:spPr>
        <p:txBody>
          <a:bodyPr rIns="0"/>
          <a:lstStyle/>
          <a:p>
            <a:pPr algn="r"/>
            <a:r>
              <a:rPr lang="fr-FR" sz="1000" dirty="0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COMPTE ADMINISTRATIF-</a:t>
            </a:r>
            <a:endParaRPr lang="fr-FR" sz="100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20029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31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18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776688" y="6356351"/>
            <a:ext cx="2057400" cy="365125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 - 06/2024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421338" y="1761406"/>
            <a:ext cx="4571999" cy="386488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200" b="1" dirty="0" smtClean="0">
              <a:cs typeface="Poppins SemiBold" panose="00000700000000000000" pitchFamily="2" charset="0"/>
            </a:endParaRPr>
          </a:p>
        </p:txBody>
      </p:sp>
      <p:graphicFrame>
        <p:nvGraphicFramePr>
          <p:cNvPr id="8" name="Graphique 7"/>
          <p:cNvGraphicFramePr/>
          <p:nvPr>
            <p:extLst>
              <p:ext uri="{D42A27DB-BD31-4B8C-83A1-F6EECF244321}">
                <p14:modId xmlns:p14="http://schemas.microsoft.com/office/powerpoint/2010/main" val="1131111291"/>
              </p:ext>
            </p:extLst>
          </p:nvPr>
        </p:nvGraphicFramePr>
        <p:xfrm>
          <a:off x="1314061" y="2147894"/>
          <a:ext cx="6466652" cy="2497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7967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21338" y="636439"/>
            <a:ext cx="8722662" cy="1471172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b="1" dirty="0" smtClean="0">
                <a:solidFill>
                  <a:schemeClr val="bg1"/>
                </a:solidFill>
                <a:cs typeface="Poppins SemiBold" panose="00000700000000000000" pitchFamily="2" charset="0"/>
              </a:rPr>
              <a:t>4 –FOCUS SUR LES OPERATIONS PATRIMONIALES 2023</a:t>
            </a:r>
          </a:p>
          <a:p>
            <a:pPr>
              <a:lnSpc>
                <a:spcPct val="70000"/>
              </a:lnSpc>
            </a:pPr>
            <a:r>
              <a:rPr lang="fr-FR" sz="3200" b="1" dirty="0" smtClean="0">
                <a:solidFill>
                  <a:schemeClr val="bg1"/>
                </a:solidFill>
                <a:cs typeface="Poppins SemiBold" panose="00000700000000000000" pitchFamily="2" charset="0"/>
              </a:rPr>
              <a:t>(montants mandatés + reportés)</a:t>
            </a:r>
            <a:endParaRPr lang="fr-FR" sz="3200" b="1" dirty="0">
              <a:solidFill>
                <a:schemeClr val="bg1"/>
              </a:solidFill>
              <a:cs typeface="Poppins SemiBold" panose="00000700000000000000" pitchFamily="2" charset="0"/>
            </a:endParaRPr>
          </a:p>
          <a:p>
            <a:pPr>
              <a:lnSpc>
                <a:spcPct val="70000"/>
              </a:lnSpc>
            </a:pPr>
            <a:endParaRPr lang="fr-FR" sz="3200" dirty="0">
              <a:solidFill>
                <a:schemeClr val="bg1"/>
              </a:solidFill>
              <a:latin typeface="+mn-lt"/>
              <a:cs typeface="Poppins Light" panose="00000400000000000000" pitchFamily="2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421338" y="2107611"/>
            <a:ext cx="159034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us-titre 2"/>
          <p:cNvSpPr txBox="1">
            <a:spLocks/>
          </p:cNvSpPr>
          <p:nvPr/>
        </p:nvSpPr>
        <p:spPr>
          <a:xfrm>
            <a:off x="421338" y="1761406"/>
            <a:ext cx="4689281" cy="3624786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200" b="1" dirty="0">
              <a:solidFill>
                <a:schemeClr val="bg1"/>
              </a:solidFill>
              <a:cs typeface="Poppins SemiBold" panose="00000700000000000000" pitchFamily="2" charset="0"/>
            </a:endParaRPr>
          </a:p>
          <a:p>
            <a:pPr marL="0" indent="0">
              <a:buNone/>
            </a:pPr>
            <a:endParaRPr lang="fr-FR" sz="2200" b="1" dirty="0" smtClean="0">
              <a:solidFill>
                <a:schemeClr val="bg1"/>
              </a:solidFill>
              <a:cs typeface="Poppins SemiBold" panose="00000700000000000000" pitchFamily="2" charset="0"/>
            </a:endParaRPr>
          </a:p>
          <a:p>
            <a:pPr marL="457200" indent="-457200">
              <a:buFont typeface="+mj-lt"/>
              <a:buAutoNum type="arabicPeriod"/>
            </a:pPr>
            <a:endParaRPr lang="fr-FR" sz="2200" b="1" dirty="0">
              <a:solidFill>
                <a:schemeClr val="bg1"/>
              </a:solidFill>
              <a:cs typeface="Poppins SemiBold" panose="00000700000000000000" pitchFamily="2" charset="0"/>
            </a:endParaRPr>
          </a:p>
          <a:p>
            <a:pPr marL="0" indent="0">
              <a:buNone/>
            </a:pPr>
            <a:endParaRPr lang="fr-FR" sz="2200" b="1" dirty="0">
              <a:solidFill>
                <a:schemeClr val="bg1"/>
              </a:solidFill>
              <a:cs typeface="Poppins SemiBold" panose="00000700000000000000" pitchFamily="2" charset="0"/>
            </a:endParaRPr>
          </a:p>
          <a:p>
            <a:pPr marL="0" indent="0">
              <a:buNone/>
            </a:pPr>
            <a:endParaRPr lang="fr-FR" sz="2200" b="1" dirty="0" smtClean="0">
              <a:solidFill>
                <a:schemeClr val="bg1"/>
              </a:solidFill>
              <a:cs typeface="Poppins SemiBold" panose="00000700000000000000" pitchFamily="2" charset="0"/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1091293" y="3850489"/>
            <a:ext cx="4159976" cy="250586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fr-FR" sz="2000" dirty="0" smtClean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20" name="Sous-titre 2"/>
          <p:cNvSpPr txBox="1">
            <a:spLocks/>
          </p:cNvSpPr>
          <p:nvPr/>
        </p:nvSpPr>
        <p:spPr>
          <a:xfrm>
            <a:off x="7454537" y="571454"/>
            <a:ext cx="1373579" cy="1390349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fr-FR" sz="2400" b="1" dirty="0"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65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9" y="211368"/>
            <a:ext cx="8843561" cy="5650814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453907" y="636439"/>
            <a:ext cx="8417861" cy="1471172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ROSE DES VENTS</a:t>
            </a:r>
          </a:p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9,6 M€</a:t>
            </a:r>
          </a:p>
          <a:p>
            <a:pPr>
              <a:lnSpc>
                <a:spcPct val="70000"/>
              </a:lnSpc>
            </a:pPr>
            <a:endParaRPr lang="fr-FR" sz="3200" dirty="0" smtClean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  <a:p>
            <a:pPr>
              <a:lnSpc>
                <a:spcPct val="70000"/>
              </a:lnSpc>
            </a:pP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421339" y="1654635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3028949" y="6356351"/>
            <a:ext cx="5705748" cy="365125"/>
          </a:xfrm>
        </p:spPr>
        <p:txBody>
          <a:bodyPr rIns="0"/>
          <a:lstStyle/>
          <a:p>
            <a:pPr algn="r"/>
            <a:r>
              <a:rPr lang="fr-FR" sz="1000" dirty="0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COMPTE ADMINISTRATIF-</a:t>
            </a:r>
            <a:endParaRPr lang="fr-FR" sz="100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20029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33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18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776688" y="6356351"/>
            <a:ext cx="2057400" cy="365125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 - 06/2024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421338" y="1761406"/>
            <a:ext cx="4571999" cy="386488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200" b="1" dirty="0" smtClean="0"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21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421339" y="2147894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3028949" y="6356351"/>
            <a:ext cx="5705748" cy="365125"/>
          </a:xfrm>
        </p:spPr>
        <p:txBody>
          <a:bodyPr rIns="0"/>
          <a:lstStyle/>
          <a:p>
            <a:pPr algn="r"/>
            <a:r>
              <a:rPr lang="fr-FR" sz="1000" dirty="0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COMPTE ADMINISTRATIF-</a:t>
            </a:r>
            <a:endParaRPr lang="fr-FR" sz="100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20029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34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18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776688" y="6356351"/>
            <a:ext cx="2057400" cy="365125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 - 06/2024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421339" y="1761406"/>
            <a:ext cx="4571999" cy="386488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200" b="1" dirty="0" smtClean="0">
              <a:cs typeface="Poppins SemiBold" panose="00000700000000000000" pitchFamily="2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45767" y="363256"/>
            <a:ext cx="72320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ea typeface="+mj-ea"/>
                <a:cs typeface="Poppins Light" panose="00000400000000000000" pitchFamily="2" charset="0"/>
              </a:rPr>
              <a:t>EGLISE FLERS BOURG</a:t>
            </a:r>
          </a:p>
          <a:p>
            <a:r>
              <a:rPr lang="fr-FR" sz="36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ea typeface="+mj-ea"/>
                <a:cs typeface="Poppins Light" panose="00000400000000000000" pitchFamily="2" charset="0"/>
              </a:rPr>
              <a:t>2,4 M€</a:t>
            </a:r>
            <a:endParaRPr lang="fr-FR" sz="36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ea typeface="+mj-ea"/>
              <a:cs typeface="Poppins Light" panose="00000400000000000000" pitchFamily="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464" y="0"/>
            <a:ext cx="4739536" cy="631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6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308605" y="1166120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3028949" y="6356351"/>
            <a:ext cx="5705748" cy="365125"/>
          </a:xfrm>
        </p:spPr>
        <p:txBody>
          <a:bodyPr rIns="0"/>
          <a:lstStyle/>
          <a:p>
            <a:pPr algn="r"/>
            <a:r>
              <a:rPr lang="fr-FR" sz="1000" dirty="0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COMPTE ADMINISTRATIF-</a:t>
            </a:r>
            <a:endParaRPr lang="fr-FR" sz="100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20029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35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18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776688" y="6356351"/>
            <a:ext cx="2057400" cy="365125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 - 06/2024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421339" y="1761406"/>
            <a:ext cx="4571999" cy="386488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200" b="1" dirty="0" smtClean="0">
              <a:cs typeface="Poppins SemiBold" panose="00000700000000000000" pitchFamily="2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20923" y="187893"/>
            <a:ext cx="86182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ea typeface="+mj-ea"/>
                <a:cs typeface="Poppins Light" panose="00000400000000000000" pitchFamily="2" charset="0"/>
              </a:rPr>
              <a:t>ETUDES MAISON DE LA SANTE PONT-DE </a:t>
            </a:r>
            <a:r>
              <a:rPr lang="fr-FR" sz="36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ea typeface="+mj-ea"/>
                <a:cs typeface="Poppins Light" panose="00000400000000000000" pitchFamily="2" charset="0"/>
              </a:rPr>
              <a:t>BOIS</a:t>
            </a:r>
          </a:p>
          <a:p>
            <a:r>
              <a:rPr lang="fr-FR" sz="28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ea typeface="+mj-ea"/>
                <a:cs typeface="Poppins Light" panose="00000400000000000000" pitchFamily="2" charset="0"/>
              </a:rPr>
              <a:t>100K€</a:t>
            </a:r>
            <a:endParaRPr lang="fr-FR" sz="2800" dirty="0" smtClean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ea typeface="+mj-ea"/>
              <a:cs typeface="Poppins Light" panose="000004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0922" y="1291074"/>
            <a:ext cx="7114783" cy="4164003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5611660" y="4246323"/>
            <a:ext cx="3318933" cy="198507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125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421339" y="1654635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3028949" y="6356351"/>
            <a:ext cx="5705748" cy="365125"/>
          </a:xfrm>
        </p:spPr>
        <p:txBody>
          <a:bodyPr rIns="0"/>
          <a:lstStyle/>
          <a:p>
            <a:pPr algn="r"/>
            <a:r>
              <a:rPr lang="fr-FR" sz="1000" dirty="0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COMPTE ADMINISTRATIF-</a:t>
            </a:r>
            <a:endParaRPr lang="fr-FR" sz="100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20029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36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18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776688" y="6356351"/>
            <a:ext cx="2057400" cy="365125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 - 06/2024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421339" y="1761406"/>
            <a:ext cx="4571999" cy="386488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200" b="1" dirty="0" smtClean="0">
              <a:cs typeface="Poppins SemiBold" panose="00000700000000000000" pitchFamily="2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39927" y="203685"/>
            <a:ext cx="4861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ea typeface="+mj-ea"/>
                <a:cs typeface="Poppins Light" panose="00000400000000000000" pitchFamily="2" charset="0"/>
              </a:rPr>
              <a:t>GS ANATOLE France- Travaux</a:t>
            </a:r>
            <a:r>
              <a:rPr lang="fr-FR" dirty="0" smtClean="0"/>
              <a:t> </a:t>
            </a:r>
            <a:r>
              <a:rPr lang="fr-FR" dirty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ea typeface="+mj-ea"/>
                <a:cs typeface="Poppins Light" panose="00000400000000000000" pitchFamily="2" charset="0"/>
              </a:rPr>
              <a:t>de </a:t>
            </a:r>
            <a:r>
              <a:rPr lang="fr-FR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ea typeface="+mj-ea"/>
                <a:cs typeface="Poppins Light" panose="00000400000000000000" pitchFamily="2" charset="0"/>
              </a:rPr>
              <a:t>couverture 200K€</a:t>
            </a:r>
            <a:endParaRPr lang="fr-FR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ea typeface="+mj-ea"/>
              <a:cs typeface="Poppins Light" panose="000004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 rot="5400000">
            <a:off x="5184500" y="1377685"/>
            <a:ext cx="3854503" cy="3332929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5123146" y="608234"/>
            <a:ext cx="5501013" cy="372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ea typeface="+mj-ea"/>
                <a:cs typeface="Poppins Light" panose="00000400000000000000" pitchFamily="2" charset="0"/>
              </a:rPr>
              <a:t>GS PREVERT- </a:t>
            </a:r>
            <a:r>
              <a:rPr lang="fr-FR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ea typeface="+mj-ea"/>
                <a:cs typeface="Poppins Light" panose="00000400000000000000" pitchFamily="2" charset="0"/>
              </a:rPr>
              <a:t>Travaux d’étanchéité 780K€</a:t>
            </a:r>
            <a:endParaRPr lang="fr-FR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ea typeface="+mj-ea"/>
              <a:cs typeface="Poppins Light" panose="00000400000000000000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8537" y="4459884"/>
            <a:ext cx="4774801" cy="2295553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14415" y="3890136"/>
            <a:ext cx="5224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ea typeface="+mj-ea"/>
                <a:cs typeface="Poppins Light" panose="00000400000000000000" pitchFamily="2" charset="0"/>
              </a:rPr>
              <a:t>GS </a:t>
            </a:r>
            <a:r>
              <a:rPr lang="fr-FR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ea typeface="+mj-ea"/>
                <a:cs typeface="Poppins Light" panose="00000400000000000000" pitchFamily="2" charset="0"/>
              </a:rPr>
              <a:t>J.VERNE Travaux</a:t>
            </a:r>
            <a:r>
              <a:rPr lang="fr-FR" dirty="0" smtClean="0"/>
              <a:t> </a:t>
            </a:r>
            <a:r>
              <a:rPr lang="fr-FR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ea typeface="+mj-ea"/>
              </a:rPr>
              <a:t>d’étanchéité et de couverture 320K€</a:t>
            </a:r>
            <a:endParaRPr lang="fr-FR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ea typeface="+mj-ea"/>
              <a:cs typeface="Poppins Light" panose="00000400000000000000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39" y="682773"/>
            <a:ext cx="4200765" cy="31501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185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29668" y="70392"/>
            <a:ext cx="4726858" cy="3382027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4"/>
          <p:cNvCxnSpPr/>
          <p:nvPr/>
        </p:nvCxnSpPr>
        <p:spPr>
          <a:xfrm>
            <a:off x="421339" y="1241276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3028949" y="6356351"/>
            <a:ext cx="5705748" cy="365125"/>
          </a:xfrm>
        </p:spPr>
        <p:txBody>
          <a:bodyPr rIns="0"/>
          <a:lstStyle/>
          <a:p>
            <a:pPr algn="r"/>
            <a:r>
              <a:rPr lang="fr-FR" sz="1000" dirty="0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COMPTE ADMINISTRATIF-</a:t>
            </a:r>
            <a:endParaRPr lang="fr-FR" sz="100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20029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37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18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776688" y="6356351"/>
            <a:ext cx="2057400" cy="365125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 - 06/2024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421339" y="1761406"/>
            <a:ext cx="4571999" cy="386488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200" b="1" dirty="0" smtClean="0">
              <a:cs typeface="Poppins SemiBold" panose="00000700000000000000" pitchFamily="2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37787" y="203684"/>
            <a:ext cx="52609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ea typeface="+mj-ea"/>
                <a:cs typeface="Poppins Light" panose="00000400000000000000" pitchFamily="2" charset="0"/>
              </a:rPr>
              <a:t>GS CURIE Elémentaire- </a:t>
            </a:r>
          </a:p>
          <a:p>
            <a:r>
              <a:rPr lang="fr-FR" sz="28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ea typeface="+mj-ea"/>
                <a:cs typeface="Poppins Light" panose="00000400000000000000" pitchFamily="2" charset="0"/>
              </a:rPr>
              <a:t>Préau</a:t>
            </a:r>
            <a:r>
              <a:rPr lang="fr-FR" sz="2800" dirty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ea typeface="+mj-ea"/>
                <a:cs typeface="Poppins Light" panose="00000400000000000000" pitchFamily="2" charset="0"/>
              </a:rPr>
              <a:t> </a:t>
            </a:r>
            <a:r>
              <a:rPr lang="fr-FR" sz="28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ea typeface="+mj-ea"/>
                <a:cs typeface="Poppins Light" panose="00000400000000000000" pitchFamily="2" charset="0"/>
              </a:rPr>
              <a:t> 540 K€</a:t>
            </a:r>
            <a:endParaRPr lang="fr-FR" sz="28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ea typeface="+mj-ea"/>
              <a:cs typeface="Poppins Light" panose="00000400000000000000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29668" y="3452419"/>
            <a:ext cx="4726858" cy="3382027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39" y="1522955"/>
            <a:ext cx="3540319" cy="4720426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565774" y="5699701"/>
            <a:ext cx="1075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ea typeface="+mj-ea"/>
                <a:cs typeface="Poppins Light" panose="00000400000000000000" pitchFamily="2" charset="0"/>
              </a:rPr>
              <a:t>AVANT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1499" y="3069075"/>
            <a:ext cx="932769" cy="24386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9478" y="6356959"/>
            <a:ext cx="932769" cy="24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61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421339" y="1977779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3028949" y="6356351"/>
            <a:ext cx="5705748" cy="365125"/>
          </a:xfrm>
        </p:spPr>
        <p:txBody>
          <a:bodyPr rIns="0"/>
          <a:lstStyle/>
          <a:p>
            <a:pPr algn="r"/>
            <a:r>
              <a:rPr lang="fr-FR" sz="1000" dirty="0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COMPTE ADMINISTRATIF-</a:t>
            </a:r>
            <a:endParaRPr lang="fr-FR" sz="100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20029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38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18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776688" y="6356351"/>
            <a:ext cx="2057400" cy="365125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 - 06/2024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421339" y="1784535"/>
            <a:ext cx="4571999" cy="386488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200" b="1" dirty="0" smtClean="0">
              <a:cs typeface="Poppins SemiBold" panose="00000700000000000000" pitchFamily="2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26985" y="203685"/>
            <a:ext cx="84412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ea typeface="+mj-ea"/>
                <a:cs typeface="Poppins Light" panose="00000400000000000000" pitchFamily="2" charset="0"/>
              </a:rPr>
              <a:t>SALLE VOLTAIRE - </a:t>
            </a:r>
            <a:r>
              <a:rPr lang="fr-FR" sz="24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ea typeface="+mj-ea"/>
                <a:cs typeface="Poppins Light" panose="00000400000000000000" pitchFamily="2" charset="0"/>
              </a:rPr>
              <a:t>Travaux d’étanchéité  et évacuations des eaux pluviales</a:t>
            </a:r>
            <a:endParaRPr lang="fr-FR" sz="24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ea typeface="+mj-ea"/>
              <a:cs typeface="Poppins Light" panose="00000400000000000000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153" y="1158657"/>
            <a:ext cx="6501009" cy="487575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27193" y="1176159"/>
            <a:ext cx="1814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ea typeface="+mj-ea"/>
                <a:cs typeface="Poppins Light" panose="00000400000000000000" pitchFamily="2" charset="0"/>
              </a:rPr>
              <a:t>200</a:t>
            </a:r>
            <a:r>
              <a:rPr lang="fr-FR" dirty="0" smtClean="0"/>
              <a:t> </a:t>
            </a: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ea typeface="+mj-ea"/>
                <a:cs typeface="Poppins Light" panose="00000400000000000000" pitchFamily="2" charset="0"/>
              </a:rPr>
              <a:t>K€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ea typeface="+mj-ea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33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421339" y="1328958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3028949" y="6356351"/>
            <a:ext cx="5705748" cy="365125"/>
          </a:xfrm>
        </p:spPr>
        <p:txBody>
          <a:bodyPr rIns="0"/>
          <a:lstStyle/>
          <a:p>
            <a:pPr algn="r"/>
            <a:r>
              <a:rPr lang="fr-FR" sz="1000" dirty="0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COMPTE ADMINISTRATIF-</a:t>
            </a:r>
            <a:endParaRPr lang="fr-FR" sz="100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20029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39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18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776688" y="6356351"/>
            <a:ext cx="2057400" cy="365125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 - 06/2024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421339" y="1761406"/>
            <a:ext cx="4571999" cy="386488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200" b="1" dirty="0" smtClean="0">
              <a:cs typeface="Poppins SemiBold" panose="00000700000000000000" pitchFamily="2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39927" y="203685"/>
            <a:ext cx="48618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ea typeface="+mj-ea"/>
                <a:cs typeface="Poppins Light" panose="00000400000000000000" pitchFamily="2" charset="0"/>
              </a:rPr>
              <a:t>GS </a:t>
            </a:r>
            <a:r>
              <a:rPr lang="fr-FR" sz="28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ea typeface="+mj-ea"/>
                <a:cs typeface="Poppins Light" panose="00000400000000000000" pitchFamily="2" charset="0"/>
              </a:rPr>
              <a:t>VERLAINE – Rénovation des éclairages 120 K€</a:t>
            </a:r>
            <a:endParaRPr lang="fr-FR" sz="28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ea typeface="+mj-ea"/>
              <a:cs typeface="Poppins Light" panose="000004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7149" y="1458032"/>
            <a:ext cx="5213878" cy="3582444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5970740" y="279671"/>
            <a:ext cx="2868460" cy="3569918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4058433" y="3978662"/>
            <a:ext cx="5085567" cy="2730375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Organigramme : Alternative 9"/>
          <p:cNvSpPr/>
          <p:nvPr/>
        </p:nvSpPr>
        <p:spPr>
          <a:xfrm>
            <a:off x="1835996" y="5118996"/>
            <a:ext cx="1996184" cy="1158835"/>
          </a:xfrm>
          <a:prstGeom prst="flowChartAlternateProcess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396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53907" y="636439"/>
            <a:ext cx="8417861" cy="437043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LES POINTS MARQUANTS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421339" y="1654635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3028949" y="6356351"/>
            <a:ext cx="5705748" cy="365125"/>
          </a:xfrm>
        </p:spPr>
        <p:txBody>
          <a:bodyPr rIns="0"/>
          <a:lstStyle/>
          <a:p>
            <a:pPr algn="r"/>
            <a:r>
              <a:rPr lang="fr-FR" sz="1000" dirty="0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COMPTE ADMINISTRATIF-</a:t>
            </a:r>
            <a:endParaRPr lang="fr-FR" sz="100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20029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4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18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776688" y="6356351"/>
            <a:ext cx="2057400" cy="365125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 - 06/2024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421338" y="1761406"/>
            <a:ext cx="4571999" cy="386488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200" b="1" dirty="0" smtClean="0">
                <a:cs typeface="Poppins SemiBold" panose="00000700000000000000" pitchFamily="2" charset="0"/>
              </a:rPr>
              <a:t>UN RESULTAT PRESERVE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687" y="2481007"/>
            <a:ext cx="7480557" cy="273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03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276783" y="1067010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3028949" y="6356351"/>
            <a:ext cx="5705748" cy="365125"/>
          </a:xfrm>
        </p:spPr>
        <p:txBody>
          <a:bodyPr rIns="0"/>
          <a:lstStyle/>
          <a:p>
            <a:pPr algn="r"/>
            <a:r>
              <a:rPr lang="fr-FR" sz="1000" dirty="0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COMPTE ADMINISTRATIF-</a:t>
            </a:r>
            <a:endParaRPr lang="fr-FR" sz="100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20029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40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18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776688" y="6356351"/>
            <a:ext cx="2057400" cy="365125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 - 06/2024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421339" y="1761406"/>
            <a:ext cx="4571999" cy="386488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200" b="1" dirty="0" smtClean="0">
              <a:cs typeface="Poppins SemiBold" panose="00000700000000000000" pitchFamily="2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01933" y="203685"/>
            <a:ext cx="4861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ea typeface="+mj-ea"/>
                <a:cs typeface="Poppins Light" panose="00000400000000000000" pitchFamily="2" charset="0"/>
              </a:rPr>
              <a:t>AIRES DE JEUX 130K€</a:t>
            </a:r>
            <a:endParaRPr lang="fr-FR" sz="28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ea typeface="+mj-ea"/>
              <a:cs typeface="Poppins Light" panose="00000400000000000000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433" y="0"/>
            <a:ext cx="3165696" cy="237427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316" y="2246951"/>
            <a:ext cx="3165696" cy="237427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672213" y="1938176"/>
            <a:ext cx="1089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ea typeface="+mj-ea"/>
                <a:cs typeface="Poppins Light" panose="00000400000000000000" pitchFamily="2" charset="0"/>
              </a:rPr>
              <a:t>AVANT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025021" y="4182418"/>
            <a:ext cx="111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ea typeface="+mj-ea"/>
                <a:cs typeface="Poppins Light" panose="00000400000000000000" pitchFamily="2" charset="0"/>
              </a:rPr>
              <a:t>APRES</a:t>
            </a:r>
            <a:endParaRPr lang="fr-FR" sz="20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ea typeface="+mj-ea"/>
              <a:cs typeface="Poppins Light" panose="00000400000000000000" pitchFamily="2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9" y="1407116"/>
            <a:ext cx="3619009" cy="271425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704" y="3466522"/>
            <a:ext cx="3766612" cy="2824959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202519" y="3557392"/>
            <a:ext cx="1075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ea typeface="+mj-ea"/>
                <a:cs typeface="Poppins Light" panose="00000400000000000000" pitchFamily="2" charset="0"/>
              </a:rPr>
              <a:t>AVANT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217113" y="5361950"/>
            <a:ext cx="943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ea typeface="+mj-ea"/>
                <a:cs typeface="Poppins Light" panose="00000400000000000000" pitchFamily="2" charset="0"/>
              </a:rPr>
              <a:t>APRES</a:t>
            </a:r>
            <a:endParaRPr lang="fr-FR" sz="20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ea typeface="+mj-ea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53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308605" y="1166120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3028949" y="6356351"/>
            <a:ext cx="5705748" cy="365125"/>
          </a:xfrm>
        </p:spPr>
        <p:txBody>
          <a:bodyPr rIns="0"/>
          <a:lstStyle/>
          <a:p>
            <a:pPr algn="r"/>
            <a:r>
              <a:rPr lang="fr-FR" sz="1000" dirty="0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COMPTE ADMINISTRATIF-</a:t>
            </a:r>
            <a:endParaRPr lang="fr-FR" sz="100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20029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41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18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776688" y="6356351"/>
            <a:ext cx="2057400" cy="365125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 - 06/2024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421339" y="1761406"/>
            <a:ext cx="4571999" cy="386488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200" b="1" dirty="0" smtClean="0">
              <a:cs typeface="Poppins SemiBold" panose="00000700000000000000" pitchFamily="2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20922" y="187893"/>
            <a:ext cx="76328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ea typeface="+mj-ea"/>
                <a:cs typeface="Poppins Light" panose="00000400000000000000" pitchFamily="2" charset="0"/>
              </a:rPr>
              <a:t>CIMETIERE D’ASCQ</a:t>
            </a:r>
          </a:p>
          <a:p>
            <a:r>
              <a:rPr lang="fr-FR" sz="28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ea typeface="+mj-ea"/>
                <a:cs typeface="Poppins Light" panose="00000400000000000000" pitchFamily="2" charset="0"/>
              </a:rPr>
              <a:t>255K€</a:t>
            </a:r>
            <a:endParaRPr lang="fr-FR" sz="28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ea typeface="+mj-ea"/>
              <a:cs typeface="Poppins Light" panose="00000400000000000000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663" y="0"/>
            <a:ext cx="4413337" cy="331000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662" y="3310003"/>
            <a:ext cx="4413337" cy="341147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2" y="1769187"/>
            <a:ext cx="4626159" cy="346961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284" y="2644190"/>
            <a:ext cx="1281288" cy="47243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475" y="4860099"/>
            <a:ext cx="929536" cy="24099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10800000" flipV="1">
            <a:off x="4993338" y="5993557"/>
            <a:ext cx="14074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cs typeface="Poppins Light" panose="00000400000000000000" pitchFamily="2" charset="0"/>
              </a:rPr>
              <a:t>APRES</a:t>
            </a:r>
          </a:p>
        </p:txBody>
      </p:sp>
    </p:spTree>
    <p:extLst>
      <p:ext uri="{BB962C8B-B14F-4D97-AF65-F5344CB8AC3E}">
        <p14:creationId xmlns:p14="http://schemas.microsoft.com/office/powerpoint/2010/main" val="389387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421339" y="2147894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3028949" y="6356351"/>
            <a:ext cx="5705748" cy="365125"/>
          </a:xfrm>
        </p:spPr>
        <p:txBody>
          <a:bodyPr rIns="0"/>
          <a:lstStyle/>
          <a:p>
            <a:pPr algn="r"/>
            <a:r>
              <a:rPr lang="fr-FR" sz="1000" dirty="0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COMPTE ADMINISTRATIF-</a:t>
            </a:r>
            <a:endParaRPr lang="fr-FR" sz="100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20029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42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18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776688" y="6356351"/>
            <a:ext cx="2057400" cy="365125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 - 06/2024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321131" y="1844691"/>
            <a:ext cx="4571999" cy="386488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200" b="1" dirty="0" smtClean="0">
              <a:cs typeface="Poppins SemiBold" panose="00000700000000000000" pitchFamily="2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12942" y="137786"/>
            <a:ext cx="76408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ea typeface="+mj-ea"/>
                <a:cs typeface="Poppins Light" panose="00000400000000000000" pitchFamily="2" charset="0"/>
              </a:rPr>
              <a:t>VEGETALISATION DES COURS</a:t>
            </a:r>
          </a:p>
          <a:p>
            <a:r>
              <a:rPr lang="fr-FR" sz="28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ea typeface="+mj-ea"/>
                <a:cs typeface="Poppins Light" panose="00000400000000000000" pitchFamily="2" charset="0"/>
              </a:rPr>
              <a:t>D’ECOLES</a:t>
            </a:r>
          </a:p>
          <a:p>
            <a:r>
              <a:rPr lang="fr-FR" sz="28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ea typeface="+mj-ea"/>
                <a:cs typeface="Poppins Light" panose="00000400000000000000" pitchFamily="2" charset="0"/>
              </a:rPr>
              <a:t>Verlaine</a:t>
            </a:r>
            <a:r>
              <a:rPr lang="fr-FR" sz="28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ea typeface="+mj-ea"/>
                <a:cs typeface="Poppins Light" panose="00000400000000000000" pitchFamily="2" charset="0"/>
              </a:rPr>
              <a:t>, Curie</a:t>
            </a:r>
            <a:r>
              <a:rPr lang="fr-FR" sz="28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ea typeface="+mj-ea"/>
                <a:cs typeface="Poppins Light" panose="00000400000000000000" pitchFamily="2" charset="0"/>
              </a:rPr>
              <a:t>, </a:t>
            </a:r>
            <a:r>
              <a:rPr lang="fr-FR" sz="280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ea typeface="+mj-ea"/>
                <a:cs typeface="Poppins Light" panose="00000400000000000000" pitchFamily="2" charset="0"/>
              </a:rPr>
              <a:t>Vian </a:t>
            </a:r>
            <a:r>
              <a:rPr lang="fr-FR" sz="280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ea typeface="+mj-ea"/>
                <a:cs typeface="Poppins Light" panose="00000400000000000000" pitchFamily="2" charset="0"/>
              </a:rPr>
              <a:t>et</a:t>
            </a:r>
          </a:p>
          <a:p>
            <a:r>
              <a:rPr lang="fr-FR" sz="280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ea typeface="+mj-ea"/>
                <a:cs typeface="Poppins Light" panose="00000400000000000000" pitchFamily="2" charset="0"/>
              </a:rPr>
              <a:t>L</a:t>
            </a:r>
            <a:r>
              <a:rPr lang="fr-FR" sz="28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ea typeface="+mj-ea"/>
                <a:cs typeface="Poppins Light" panose="00000400000000000000" pitchFamily="2" charset="0"/>
              </a:rPr>
              <a:t>. de Bettignies 498 K€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98507" y="-426109"/>
            <a:ext cx="4345493" cy="4345493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507" y="3648049"/>
            <a:ext cx="4345493" cy="325912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71" y="2407578"/>
            <a:ext cx="3337817" cy="445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71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215047" y="1155458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3028949" y="6356351"/>
            <a:ext cx="5705748" cy="365125"/>
          </a:xfrm>
        </p:spPr>
        <p:txBody>
          <a:bodyPr rIns="0"/>
          <a:lstStyle/>
          <a:p>
            <a:pPr algn="r"/>
            <a:r>
              <a:rPr lang="fr-FR" sz="1000" dirty="0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COMPTE ADMINISTRATIF-</a:t>
            </a:r>
            <a:endParaRPr lang="fr-FR" sz="100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20029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43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18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776688" y="6356351"/>
            <a:ext cx="2057400" cy="365125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 - 06/2024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421339" y="1761406"/>
            <a:ext cx="4571999" cy="386488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200" b="1" dirty="0" smtClean="0">
              <a:cs typeface="Poppins SemiBold" panose="00000700000000000000" pitchFamily="2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20714" y="150048"/>
            <a:ext cx="76328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ea typeface="+mj-ea"/>
                <a:cs typeface="Poppins Light" panose="00000400000000000000" pitchFamily="2" charset="0"/>
              </a:rPr>
              <a:t>PROGRAMME DE PLANTATIONS 135K€</a:t>
            </a:r>
          </a:p>
          <a:p>
            <a:r>
              <a:rPr lang="fr-FR" sz="28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ea typeface="+mj-ea"/>
                <a:cs typeface="Poppins Light" panose="00000400000000000000" pitchFamily="2" charset="0"/>
              </a:rPr>
              <a:t>CORRIDORS ECOLOGIQUES 291 K€</a:t>
            </a:r>
            <a:endParaRPr lang="fr-FR" sz="28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ea typeface="+mj-ea"/>
              <a:cs typeface="Poppins Light" panose="00000400000000000000" pitchFamily="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453" y="2070502"/>
            <a:ext cx="2702744" cy="3605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47" y="1436164"/>
            <a:ext cx="3571583" cy="2675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020" y="3998643"/>
            <a:ext cx="2504934" cy="1877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07" y="4111377"/>
            <a:ext cx="3571584" cy="2610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306" y="627101"/>
            <a:ext cx="2517648" cy="3364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823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21338" y="421054"/>
            <a:ext cx="8417861" cy="1471172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VIDEOPROTECTION</a:t>
            </a:r>
          </a:p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900 K€</a:t>
            </a:r>
          </a:p>
          <a:p>
            <a:pPr>
              <a:lnSpc>
                <a:spcPct val="70000"/>
              </a:lnSpc>
            </a:pPr>
            <a:endParaRPr lang="fr-FR" sz="3200" dirty="0" smtClean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  <a:p>
            <a:pPr>
              <a:lnSpc>
                <a:spcPct val="70000"/>
              </a:lnSpc>
            </a:pP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421339" y="1654635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3028949" y="6356351"/>
            <a:ext cx="5705748" cy="365125"/>
          </a:xfrm>
        </p:spPr>
        <p:txBody>
          <a:bodyPr rIns="0"/>
          <a:lstStyle/>
          <a:p>
            <a:pPr algn="r"/>
            <a:r>
              <a:rPr lang="fr-FR" sz="1000" dirty="0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COMPTE ADMINISTRATIF-</a:t>
            </a:r>
            <a:endParaRPr lang="fr-FR" sz="100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20029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44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18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776688" y="6356351"/>
            <a:ext cx="2057400" cy="365125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 - 06/2024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421338" y="1761406"/>
            <a:ext cx="4571999" cy="386488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200" b="1" dirty="0" smtClean="0">
              <a:cs typeface="Poppins SemiBold" panose="00000700000000000000" pitchFamily="2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104" y="0"/>
            <a:ext cx="4833896" cy="362542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104" y="3232578"/>
            <a:ext cx="4833896" cy="3625422"/>
          </a:xfrm>
          <a:prstGeom prst="rect">
            <a:avLst/>
          </a:prstGeom>
        </p:spPr>
      </p:pic>
      <p:sp>
        <p:nvSpPr>
          <p:cNvPr id="14" name="Titre 1"/>
          <p:cNvSpPr txBox="1">
            <a:spLocks/>
          </p:cNvSpPr>
          <p:nvPr/>
        </p:nvSpPr>
        <p:spPr>
          <a:xfrm>
            <a:off x="4331539" y="2890764"/>
            <a:ext cx="4198678" cy="674672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20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STADE THERY</a:t>
            </a:r>
          </a:p>
          <a:p>
            <a:pPr>
              <a:lnSpc>
                <a:spcPct val="70000"/>
              </a:lnSpc>
            </a:pP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sp>
        <p:nvSpPr>
          <p:cNvPr id="15" name="Titre 1"/>
          <p:cNvSpPr txBox="1">
            <a:spLocks/>
          </p:cNvSpPr>
          <p:nvPr/>
        </p:nvSpPr>
        <p:spPr>
          <a:xfrm>
            <a:off x="4371205" y="6387606"/>
            <a:ext cx="4198678" cy="674672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20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BLVD DE VALMY</a:t>
            </a:r>
          </a:p>
          <a:p>
            <a:pPr>
              <a:lnSpc>
                <a:spcPct val="70000"/>
              </a:lnSpc>
            </a:pP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06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3109674"/>
            <a:ext cx="9144000" cy="722505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</a:pPr>
            <a:r>
              <a:rPr lang="fr-FR" sz="5400" dirty="0" smtClean="0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MERCI</a:t>
            </a:r>
            <a:endParaRPr lang="fr-FR" sz="5400" dirty="0">
              <a:solidFill>
                <a:schemeClr val="bg1"/>
              </a:solidFill>
              <a:latin typeface="+mn-lt"/>
              <a:cs typeface="Poppins Light" panose="00000400000000000000" pitchFamily="2" charset="0"/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1091293" y="3850489"/>
            <a:ext cx="4159976" cy="250586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fr-FR" sz="2000" dirty="0" smtClean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09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21338" y="636439"/>
            <a:ext cx="7263317" cy="459228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PRESENTATION DETAILLEE</a:t>
            </a:r>
            <a:endParaRPr lang="fr-FR" sz="3200" dirty="0">
              <a:solidFill>
                <a:schemeClr val="bg1"/>
              </a:solidFill>
              <a:latin typeface="+mn-lt"/>
              <a:cs typeface="Poppins Light" panose="00000400000000000000" pitchFamily="2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421339" y="1654635"/>
            <a:ext cx="159034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us-titre 2"/>
          <p:cNvSpPr txBox="1">
            <a:spLocks/>
          </p:cNvSpPr>
          <p:nvPr/>
        </p:nvSpPr>
        <p:spPr>
          <a:xfrm>
            <a:off x="421338" y="1761406"/>
            <a:ext cx="7033199" cy="340911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fr-FR" sz="2200" b="1" dirty="0" smtClean="0">
                <a:solidFill>
                  <a:schemeClr val="bg1"/>
                </a:solidFill>
                <a:cs typeface="Poppins SemiBold" panose="00000700000000000000" pitchFamily="2" charset="0"/>
              </a:rPr>
              <a:t> Section de fonctionnement</a:t>
            </a:r>
          </a:p>
          <a:p>
            <a:pPr marL="457200" indent="-457200">
              <a:buFont typeface="+mj-lt"/>
              <a:buAutoNum type="arabicPeriod"/>
            </a:pPr>
            <a:endParaRPr lang="fr-FR" sz="2200" b="1" dirty="0">
              <a:solidFill>
                <a:schemeClr val="bg1"/>
              </a:solidFill>
              <a:cs typeface="Poppins SemiBold" panose="00000700000000000000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2200" b="1" dirty="0" smtClean="0">
                <a:solidFill>
                  <a:schemeClr val="bg1"/>
                </a:solidFill>
                <a:cs typeface="Poppins SemiBold" panose="00000700000000000000" pitchFamily="2" charset="0"/>
              </a:rPr>
              <a:t>Section d’investissement</a:t>
            </a:r>
          </a:p>
          <a:p>
            <a:pPr marL="457200" indent="-457200">
              <a:buFont typeface="+mj-lt"/>
              <a:buAutoNum type="arabicPeriod"/>
            </a:pPr>
            <a:endParaRPr lang="fr-FR" sz="2200" b="1" dirty="0">
              <a:solidFill>
                <a:schemeClr val="bg1"/>
              </a:solidFill>
              <a:cs typeface="Poppins SemiBold" panose="00000700000000000000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2200" b="1" dirty="0" smtClean="0">
                <a:solidFill>
                  <a:schemeClr val="bg1"/>
                </a:solidFill>
                <a:cs typeface="Poppins SemiBold" panose="00000700000000000000" pitchFamily="2" charset="0"/>
              </a:rPr>
              <a:t>Équilibre du compte administratif</a:t>
            </a:r>
          </a:p>
          <a:p>
            <a:pPr marL="457200" indent="-457200">
              <a:buFont typeface="+mj-lt"/>
              <a:buAutoNum type="arabicPeriod"/>
            </a:pPr>
            <a:endParaRPr lang="fr-FR" sz="2200" b="1" dirty="0">
              <a:solidFill>
                <a:schemeClr val="bg1"/>
              </a:solidFill>
              <a:cs typeface="Poppins SemiBold" panose="00000700000000000000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2200" b="1" dirty="0" smtClean="0">
                <a:solidFill>
                  <a:schemeClr val="bg1"/>
                </a:solidFill>
                <a:cs typeface="Poppins SemiBold" panose="00000700000000000000" pitchFamily="2" charset="0"/>
              </a:rPr>
              <a:t>Focus sur les opérations patrimoniales 2023</a:t>
            </a:r>
            <a:endParaRPr lang="fr-FR" sz="2200" b="1" dirty="0">
              <a:solidFill>
                <a:schemeClr val="bg1"/>
              </a:solidFill>
              <a:cs typeface="Poppins SemiBold" panose="00000700000000000000" pitchFamily="2" charset="0"/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1091293" y="3850489"/>
            <a:ext cx="4159976" cy="250586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fr-FR" sz="2000" dirty="0" smtClean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20" name="Sous-titre 2"/>
          <p:cNvSpPr txBox="1">
            <a:spLocks/>
          </p:cNvSpPr>
          <p:nvPr/>
        </p:nvSpPr>
        <p:spPr>
          <a:xfrm>
            <a:off x="7454537" y="571454"/>
            <a:ext cx="1373579" cy="1390349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fr-FR" sz="2400" b="1" dirty="0"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11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21338" y="684476"/>
            <a:ext cx="7263317" cy="437043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1 - SECTION DE FONCTIONNEMENT</a:t>
            </a:r>
            <a:endParaRPr lang="fr-FR" sz="3200" dirty="0">
              <a:solidFill>
                <a:schemeClr val="bg1"/>
              </a:solidFill>
              <a:latin typeface="+mn-lt"/>
              <a:cs typeface="Poppins Light" panose="00000400000000000000" pitchFamily="2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421339" y="1654635"/>
            <a:ext cx="159034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us-titre 2"/>
          <p:cNvSpPr txBox="1">
            <a:spLocks/>
          </p:cNvSpPr>
          <p:nvPr/>
        </p:nvSpPr>
        <p:spPr>
          <a:xfrm>
            <a:off x="421338" y="1761406"/>
            <a:ext cx="4689281" cy="3624786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200" b="1" dirty="0">
              <a:solidFill>
                <a:schemeClr val="bg1"/>
              </a:solidFill>
              <a:cs typeface="Poppins SemiBold" panose="00000700000000000000" pitchFamily="2" charset="0"/>
            </a:endParaRPr>
          </a:p>
          <a:p>
            <a:pPr marL="0" indent="0">
              <a:buNone/>
            </a:pPr>
            <a:endParaRPr lang="fr-FR" sz="2200" b="1" dirty="0" smtClean="0">
              <a:solidFill>
                <a:schemeClr val="bg1"/>
              </a:solidFill>
              <a:cs typeface="Poppins SemiBold" panose="00000700000000000000" pitchFamily="2" charset="0"/>
            </a:endParaRPr>
          </a:p>
          <a:p>
            <a:pPr marL="457200" indent="-457200">
              <a:buFont typeface="+mj-lt"/>
              <a:buAutoNum type="arabicPeriod"/>
            </a:pPr>
            <a:endParaRPr lang="fr-FR" sz="2200" b="1" dirty="0">
              <a:solidFill>
                <a:schemeClr val="bg1"/>
              </a:solidFill>
              <a:cs typeface="Poppins SemiBold" panose="00000700000000000000" pitchFamily="2" charset="0"/>
            </a:endParaRPr>
          </a:p>
          <a:p>
            <a:pPr marL="0" indent="0">
              <a:buNone/>
            </a:pPr>
            <a:endParaRPr lang="fr-FR" sz="2200" b="1" dirty="0">
              <a:solidFill>
                <a:schemeClr val="bg1"/>
              </a:solidFill>
              <a:cs typeface="Poppins SemiBold" panose="00000700000000000000" pitchFamily="2" charset="0"/>
            </a:endParaRPr>
          </a:p>
          <a:p>
            <a:pPr marL="0" indent="0">
              <a:buNone/>
            </a:pPr>
            <a:endParaRPr lang="fr-FR" sz="2200" b="1" dirty="0" smtClean="0">
              <a:solidFill>
                <a:schemeClr val="bg1"/>
              </a:solidFill>
              <a:cs typeface="Poppins SemiBold" panose="00000700000000000000" pitchFamily="2" charset="0"/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1091293" y="3850489"/>
            <a:ext cx="4159976" cy="250586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fr-FR" sz="2000" dirty="0" smtClean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20" name="Sous-titre 2"/>
          <p:cNvSpPr txBox="1">
            <a:spLocks/>
          </p:cNvSpPr>
          <p:nvPr/>
        </p:nvSpPr>
        <p:spPr>
          <a:xfrm>
            <a:off x="7454537" y="571454"/>
            <a:ext cx="1373579" cy="1390349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fr-FR" sz="2400" b="1" dirty="0">
              <a:cs typeface="Poppins SemiBold" panose="00000700000000000000" pitchFamily="2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21338" y="1073846"/>
            <a:ext cx="3631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ea typeface="+mj-ea"/>
                <a:cs typeface="Poppins Light" panose="00000400000000000000" pitchFamily="2" charset="0"/>
              </a:rPr>
              <a:t>DEPENSES</a:t>
            </a:r>
          </a:p>
        </p:txBody>
      </p:sp>
    </p:spTree>
    <p:extLst>
      <p:ext uri="{BB962C8B-B14F-4D97-AF65-F5344CB8AC3E}">
        <p14:creationId xmlns:p14="http://schemas.microsoft.com/office/powerpoint/2010/main" val="417754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53907" y="636439"/>
            <a:ext cx="8417861" cy="459228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Vue d’ensemble des dépenses de fonctionnement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421339" y="1654635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3028949" y="6356351"/>
            <a:ext cx="5705748" cy="365125"/>
          </a:xfrm>
        </p:spPr>
        <p:txBody>
          <a:bodyPr rIns="0"/>
          <a:lstStyle/>
          <a:p>
            <a:pPr algn="r"/>
            <a:r>
              <a:rPr lang="fr-FR" sz="1000" dirty="0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COMPTE ADMINISTRATIF-</a:t>
            </a:r>
            <a:endParaRPr lang="fr-FR" sz="100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20029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7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18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776688" y="6356351"/>
            <a:ext cx="2057400" cy="365125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 - 06/2024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4823" y="1654636"/>
            <a:ext cx="6212362" cy="240341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4823" y="4304223"/>
            <a:ext cx="6212362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05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53907" y="636439"/>
            <a:ext cx="8417861" cy="459228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LES CHARGES A CARACTERE GENERAL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421339" y="1654635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3028949" y="6356351"/>
            <a:ext cx="5705748" cy="365125"/>
          </a:xfrm>
        </p:spPr>
        <p:txBody>
          <a:bodyPr rIns="0"/>
          <a:lstStyle/>
          <a:p>
            <a:pPr algn="r"/>
            <a:r>
              <a:rPr lang="fr-FR" sz="1000" dirty="0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COMPTE ADMINISTRATIF-</a:t>
            </a:r>
            <a:endParaRPr lang="fr-FR" sz="100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20029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8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18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776688" y="6356351"/>
            <a:ext cx="2057400" cy="365125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 - 06/2024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190" y="1802061"/>
            <a:ext cx="7260458" cy="2090670"/>
          </a:xfrm>
          <a:prstGeom prst="rect">
            <a:avLst/>
          </a:prstGeom>
        </p:spPr>
      </p:pic>
      <p:pic>
        <p:nvPicPr>
          <p:cNvPr id="10" name="Imag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07" y="4599125"/>
            <a:ext cx="6643579" cy="146150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/>
          <p:cNvSpPr txBox="1"/>
          <p:nvPr/>
        </p:nvSpPr>
        <p:spPr>
          <a:xfrm>
            <a:off x="421340" y="4075609"/>
            <a:ext cx="7512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Dans ce chapitre, les évolutions suivantes peuvent être soulignées: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615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21338" y="636439"/>
            <a:ext cx="8417861" cy="459228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LES CHARGES DE PERSONNEL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421339" y="1654635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3028949" y="6356351"/>
            <a:ext cx="5705748" cy="365125"/>
          </a:xfrm>
        </p:spPr>
        <p:txBody>
          <a:bodyPr rIns="0"/>
          <a:lstStyle/>
          <a:p>
            <a:pPr algn="r"/>
            <a:r>
              <a:rPr lang="fr-FR" sz="1000" dirty="0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COMPTE ADMINISTRATIF -</a:t>
            </a:r>
            <a:endParaRPr lang="fr-FR" sz="100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23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20029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9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24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776688" y="6356351"/>
            <a:ext cx="2057400" cy="365125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 - 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06/2024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9613" y="1625384"/>
            <a:ext cx="6012900" cy="212601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9613" y="3834567"/>
            <a:ext cx="5903016" cy="244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24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2246</TotalTime>
  <Words>823</Words>
  <Application>Microsoft Office PowerPoint</Application>
  <PresentationFormat>Affichage à l'écran (4:3)</PresentationFormat>
  <Paragraphs>248</Paragraphs>
  <Slides>45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45</vt:i4>
      </vt:variant>
    </vt:vector>
  </HeadingPairs>
  <TitlesOfParts>
    <vt:vector size="51" baseType="lpstr">
      <vt:lpstr>Arial</vt:lpstr>
      <vt:lpstr>Calibri</vt:lpstr>
      <vt:lpstr>Calibri Light</vt:lpstr>
      <vt:lpstr>Poppins Light</vt:lpstr>
      <vt:lpstr>Poppins SemiBold</vt:lpstr>
      <vt:lpstr>Thème Office</vt:lpstr>
      <vt:lpstr>COMPTE ADMINISTRATIF 2023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Mairie de Villeneuve d'Ascq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Leslie Rebier</dc:creator>
  <cp:lastModifiedBy>Hayad DAOUADJI</cp:lastModifiedBy>
  <cp:revision>108</cp:revision>
  <dcterms:created xsi:type="dcterms:W3CDTF">2023-08-02T07:39:19Z</dcterms:created>
  <dcterms:modified xsi:type="dcterms:W3CDTF">2024-06-24T15:18:37Z</dcterms:modified>
</cp:coreProperties>
</file>