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77" r:id="rId4"/>
    <p:sldId id="278" r:id="rId5"/>
    <p:sldId id="279" r:id="rId6"/>
    <p:sldId id="280" r:id="rId7"/>
    <p:sldId id="284" r:id="rId8"/>
    <p:sldId id="297" r:id="rId9"/>
    <p:sldId id="283" r:id="rId10"/>
    <p:sldId id="282" r:id="rId11"/>
    <p:sldId id="298" r:id="rId12"/>
    <p:sldId id="299" r:id="rId13"/>
    <p:sldId id="296" r:id="rId14"/>
    <p:sldId id="281" r:id="rId15"/>
    <p:sldId id="295" r:id="rId16"/>
    <p:sldId id="294" r:id="rId17"/>
    <p:sldId id="292" r:id="rId18"/>
    <p:sldId id="291" r:id="rId19"/>
    <p:sldId id="290" r:id="rId20"/>
    <p:sldId id="289" r:id="rId21"/>
    <p:sldId id="288" r:id="rId22"/>
    <p:sldId id="287" r:id="rId23"/>
    <p:sldId id="286" r:id="rId24"/>
    <p:sldId id="285" r:id="rId25"/>
    <p:sldId id="301" r:id="rId26"/>
    <p:sldId id="308" r:id="rId27"/>
    <p:sldId id="26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trand Verdebout" initials="BV" lastIdx="1" clrIdx="0">
    <p:extLst>
      <p:ext uri="{19B8F6BF-5375-455C-9EA6-DF929625EA0E}">
        <p15:presenceInfo xmlns:p15="http://schemas.microsoft.com/office/powerpoint/2012/main" userId="S-1-5-21-2897477005-2342915274-4007167183-29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BC3"/>
    <a:srgbClr val="3BA368"/>
    <a:srgbClr val="66B3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248" autoAdjust="0"/>
  </p:normalViewPr>
  <p:slideViewPr>
    <p:cSldViewPr snapToGrid="0">
      <p:cViewPr varScale="1">
        <p:scale>
          <a:sx n="68" d="100"/>
          <a:sy n="68" d="100"/>
        </p:scale>
        <p:origin x="14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E9371-3914-4526-8EC1-A7D82569B0C0}" type="datetimeFigureOut">
              <a:rPr lang="fr-FR" smtClean="0"/>
              <a:t>05/03/2025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F5C93-3716-4D91-8225-E01016FFD9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2998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7732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9893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761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5621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6439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5171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531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9071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5599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8101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8684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SERVICE - 04/2024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TITRE PRESENTATION -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C1D3B-C85F-461E-A0BF-1EEADBBA867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7892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tm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tmp"/><Relationship Id="rId4" Type="http://schemas.openxmlformats.org/officeDocument/2006/relationships/image" Target="../media/image35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tm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tmp"/><Relationship Id="rId4" Type="http://schemas.openxmlformats.org/officeDocument/2006/relationships/image" Target="../media/image9.tm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856411" y="2987040"/>
            <a:ext cx="5782492" cy="2103706"/>
          </a:xfrm>
          <a:noFill/>
          <a:ln>
            <a:noFill/>
          </a:ln>
        </p:spPr>
        <p:txBody>
          <a:bodyPr lIns="0" tIns="36000" rIns="36000" bIns="36000"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fr-FR" sz="36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latin typeface="+mn-lt"/>
                <a:cs typeface="Poppins Light" panose="00000400000000000000" pitchFamily="2" charset="0"/>
              </a:rPr>
              <a:t>Rapport Développement Durable 2024</a:t>
            </a:r>
            <a:endParaRPr lang="fr-FR" sz="36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231423" y="571455"/>
            <a:ext cx="3546818" cy="717414"/>
          </a:xfrm>
        </p:spPr>
        <p:txBody>
          <a:bodyPr lIns="0" rIns="0">
            <a:noAutofit/>
          </a:bodyPr>
          <a:lstStyle/>
          <a:p>
            <a:pPr algn="r"/>
            <a:r>
              <a:rPr lang="fr-FR" b="1" dirty="0" smtClean="0">
                <a:cs typeface="Poppins SemiBold" panose="00000700000000000000" pitchFamily="2" charset="0"/>
              </a:rPr>
              <a:t>Mars 2025</a:t>
            </a:r>
          </a:p>
          <a:p>
            <a:pPr algn="r">
              <a:lnSpc>
                <a:spcPts val="600"/>
              </a:lnSpc>
            </a:pPr>
            <a:r>
              <a:rPr lang="fr-FR" sz="1800" dirty="0" smtClean="0">
                <a:latin typeface="+mj-lt"/>
                <a:cs typeface="Poppins Light" panose="00000400000000000000" pitchFamily="2" charset="0"/>
              </a:rPr>
              <a:t>Service du Développement Durable</a:t>
            </a:r>
            <a:endParaRPr lang="fr-FR" sz="1800" dirty="0">
              <a:latin typeface="+mj-lt"/>
              <a:cs typeface="Poppins Light" panose="00000400000000000000" pitchFamily="2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2891247" y="4450080"/>
            <a:ext cx="1637210" cy="8707"/>
          </a:xfrm>
          <a:prstGeom prst="line">
            <a:avLst/>
          </a:prstGeom>
          <a:ln w="31750">
            <a:gradFill flip="none" rotWithShape="1">
              <a:gsLst>
                <a:gs pos="65000">
                  <a:srgbClr val="007BC3"/>
                </a:gs>
                <a:gs pos="100000">
                  <a:srgbClr val="66B32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39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Service </a:t>
            </a:r>
            <a:r>
              <a:rPr lang="fr-FR" dirty="0"/>
              <a:t>Développement Durable - </a:t>
            </a:r>
            <a:r>
              <a:rPr lang="fr-FR" dirty="0" smtClean="0"/>
              <a:t>04/2025</a:t>
            </a:r>
            <a:endParaRPr lang="fr-FR" dirty="0"/>
          </a:p>
          <a:p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Rapport </a:t>
            </a:r>
            <a:r>
              <a:rPr lang="fr-FR" dirty="0"/>
              <a:t>Développement Durable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10</a:t>
            </a:fld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21339" y="643597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cs typeface="Poppins Light" panose="00000400000000000000" pitchFamily="2" charset="0"/>
              </a:rPr>
              <a:t>Une Ville Nature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pic>
        <p:nvPicPr>
          <p:cNvPr id="5" name="Image 4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00" y="1466576"/>
            <a:ext cx="6982799" cy="392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30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Rapport </a:t>
            </a:r>
            <a:r>
              <a:rPr lang="fr-FR" dirty="0"/>
              <a:t>Développement Durable</a:t>
            </a:r>
          </a:p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11</a:t>
            </a:fld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21339" y="643597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cs typeface="Poppins Light" panose="00000400000000000000" pitchFamily="2" charset="0"/>
              </a:rPr>
              <a:t>Une Ville Nature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pic>
        <p:nvPicPr>
          <p:cNvPr id="6" name="Image 5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79" y="1476102"/>
            <a:ext cx="6925642" cy="3905795"/>
          </a:xfrm>
          <a:prstGeom prst="rect">
            <a:avLst/>
          </a:prstGeom>
        </p:spPr>
      </p:pic>
      <p:sp>
        <p:nvSpPr>
          <p:cNvPr id="9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Service </a:t>
            </a:r>
            <a:r>
              <a:rPr lang="fr-FR" dirty="0"/>
              <a:t>Développement Durable - </a:t>
            </a:r>
            <a:r>
              <a:rPr lang="fr-FR" dirty="0" smtClean="0"/>
              <a:t>04/2025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7784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Rapport </a:t>
            </a:r>
            <a:r>
              <a:rPr lang="fr-FR" dirty="0"/>
              <a:t>Développement Durable</a:t>
            </a:r>
          </a:p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12</a:t>
            </a:fld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21339" y="643597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cs typeface="Poppins Light" panose="00000400000000000000" pitchFamily="2" charset="0"/>
              </a:rPr>
              <a:t>Une Ville Nature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pic>
        <p:nvPicPr>
          <p:cNvPr id="5" name="Image 4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16" y="1485629"/>
            <a:ext cx="6935168" cy="3886742"/>
          </a:xfrm>
          <a:prstGeom prst="rect">
            <a:avLst/>
          </a:prstGeom>
        </p:spPr>
      </p:pic>
      <p:sp>
        <p:nvSpPr>
          <p:cNvPr id="9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Service </a:t>
            </a:r>
            <a:r>
              <a:rPr lang="fr-FR" dirty="0"/>
              <a:t>Développement Durable - </a:t>
            </a:r>
            <a:r>
              <a:rPr lang="fr-FR" dirty="0" smtClean="0"/>
              <a:t>04/2025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6257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Rapport </a:t>
            </a:r>
            <a:r>
              <a:rPr lang="fr-FR" dirty="0"/>
              <a:t>Développement Durable</a:t>
            </a:r>
          </a:p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13</a:t>
            </a:fld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21339" y="643597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cs typeface="Poppins Light" panose="00000400000000000000" pitchFamily="2" charset="0"/>
              </a:rPr>
              <a:t>Une Ville Nature : l’exemple de la Haute Borne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pic>
        <p:nvPicPr>
          <p:cNvPr id="6" name="Image 5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211" y="1596030"/>
            <a:ext cx="6916115" cy="3915321"/>
          </a:xfrm>
          <a:prstGeom prst="rect">
            <a:avLst/>
          </a:prstGeom>
        </p:spPr>
      </p:pic>
      <p:sp>
        <p:nvSpPr>
          <p:cNvPr id="7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Service </a:t>
            </a:r>
            <a:r>
              <a:rPr lang="fr-FR" dirty="0"/>
              <a:t>Développement Durable - </a:t>
            </a:r>
            <a:r>
              <a:rPr lang="fr-FR" dirty="0" smtClean="0"/>
              <a:t>04/2025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6660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Rapport </a:t>
            </a:r>
            <a:r>
              <a:rPr lang="fr-FR" dirty="0"/>
              <a:t>Développement Durable</a:t>
            </a:r>
          </a:p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14</a:t>
            </a:fld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21339" y="643597"/>
            <a:ext cx="8417861" cy="437043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cs typeface="Poppins Light" panose="00000400000000000000" pitchFamily="2" charset="0"/>
              </a:rPr>
              <a:t>Une Ville Nature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pic>
        <p:nvPicPr>
          <p:cNvPr id="6" name="Image 5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777" y="1503468"/>
            <a:ext cx="6963747" cy="3867690"/>
          </a:xfrm>
          <a:prstGeom prst="rect">
            <a:avLst/>
          </a:prstGeom>
        </p:spPr>
      </p:pic>
      <p:sp>
        <p:nvSpPr>
          <p:cNvPr id="7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endParaRPr lang="fr-FR" dirty="0" smtClean="0"/>
          </a:p>
          <a:p>
            <a:r>
              <a:rPr lang="fr-FR" dirty="0" smtClean="0"/>
              <a:t>Service </a:t>
            </a:r>
            <a:r>
              <a:rPr lang="fr-FR" dirty="0"/>
              <a:t>Développement Durable - </a:t>
            </a:r>
            <a:r>
              <a:rPr lang="fr-FR" dirty="0" smtClean="0"/>
              <a:t>04/2025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3385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Rapport </a:t>
            </a:r>
            <a:r>
              <a:rPr lang="fr-FR" dirty="0"/>
              <a:t>Développement Durable</a:t>
            </a:r>
          </a:p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15</a:t>
            </a:fld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21339" y="643597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cs typeface="Poppins Light" panose="00000400000000000000" pitchFamily="2" charset="0"/>
              </a:rPr>
              <a:t>Une Ville Nature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pic>
        <p:nvPicPr>
          <p:cNvPr id="6" name="Image 5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740" y="1630494"/>
            <a:ext cx="6944694" cy="3896269"/>
          </a:xfrm>
          <a:prstGeom prst="rect">
            <a:avLst/>
          </a:prstGeom>
        </p:spPr>
      </p:pic>
      <p:sp>
        <p:nvSpPr>
          <p:cNvPr id="7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Service </a:t>
            </a:r>
            <a:r>
              <a:rPr lang="fr-FR" dirty="0"/>
              <a:t>Développement Durable - </a:t>
            </a:r>
            <a:r>
              <a:rPr lang="fr-FR" dirty="0" smtClean="0"/>
              <a:t>04/2025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7667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Rapport </a:t>
            </a:r>
            <a:r>
              <a:rPr lang="fr-FR" dirty="0"/>
              <a:t>Développement Durable</a:t>
            </a:r>
          </a:p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16</a:t>
            </a:fld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21339" y="643597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cs typeface="Poppins Light" panose="00000400000000000000" pitchFamily="2" charset="0"/>
              </a:rPr>
              <a:t>Une Ville Nature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pic>
        <p:nvPicPr>
          <p:cNvPr id="6" name="Image 5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3" y="1381121"/>
            <a:ext cx="6415269" cy="314143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21339" y="4726145"/>
            <a:ext cx="8417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8 </a:t>
            </a:r>
            <a:r>
              <a:rPr lang="fr-FR" sz="2400" dirty="0"/>
              <a:t>mares </a:t>
            </a:r>
            <a:r>
              <a:rPr lang="fr-FR" sz="2400" dirty="0" smtClean="0"/>
              <a:t>(sur)creusées pour garantir </a:t>
            </a:r>
            <a:r>
              <a:rPr lang="fr-FR" sz="2400" dirty="0"/>
              <a:t>des zones en eau disponibles </a:t>
            </a:r>
            <a:r>
              <a:rPr lang="fr-FR" sz="2400" dirty="0" smtClean="0"/>
              <a:t>et </a:t>
            </a:r>
            <a:r>
              <a:rPr lang="fr-FR" sz="2400" dirty="0"/>
              <a:t>favoriser le succès de reproduction des amphibiens, mais aussi </a:t>
            </a:r>
            <a:r>
              <a:rPr lang="fr-FR" sz="2400" dirty="0" smtClean="0"/>
              <a:t>des </a:t>
            </a:r>
            <a:r>
              <a:rPr lang="fr-FR" sz="2400" dirty="0"/>
              <a:t>libellules et autres faune et flore aquatiques</a:t>
            </a:r>
          </a:p>
        </p:txBody>
      </p:sp>
      <p:sp>
        <p:nvSpPr>
          <p:cNvPr id="9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Service </a:t>
            </a:r>
            <a:r>
              <a:rPr lang="fr-FR" dirty="0"/>
              <a:t>Développement Durable - </a:t>
            </a:r>
            <a:r>
              <a:rPr lang="fr-FR" dirty="0" smtClean="0"/>
              <a:t>04/2025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9426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Rapport </a:t>
            </a:r>
            <a:r>
              <a:rPr lang="fr-FR" dirty="0"/>
              <a:t>Développement Durable</a:t>
            </a:r>
          </a:p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17</a:t>
            </a:fld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21339" y="643597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cs typeface="Poppins Light" panose="00000400000000000000" pitchFamily="2" charset="0"/>
              </a:rPr>
              <a:t>Une Ville Nature : l’opération nichoirs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pic>
        <p:nvPicPr>
          <p:cNvPr id="6" name="Image 5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704109"/>
            <a:ext cx="3280755" cy="3761740"/>
          </a:xfrm>
          <a:prstGeom prst="rect">
            <a:avLst/>
          </a:prstGeom>
        </p:spPr>
      </p:pic>
      <p:pic>
        <p:nvPicPr>
          <p:cNvPr id="7" name="Image 6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168" y="1704109"/>
            <a:ext cx="2810637" cy="376174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553200" y="1687483"/>
            <a:ext cx="2590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Pose de nichoirs et intégration lors de la rénovation de la façade.</a:t>
            </a:r>
          </a:p>
          <a:p>
            <a:endParaRPr lang="fr-FR" sz="2400" dirty="0"/>
          </a:p>
          <a:p>
            <a:r>
              <a:rPr lang="fr-FR" sz="2400" dirty="0" smtClean="0"/>
              <a:t>Pose d’un bac à boue sur le toit de l’Hôtel de ville</a:t>
            </a:r>
            <a:endParaRPr lang="fr-FR" sz="2400" dirty="0"/>
          </a:p>
        </p:txBody>
      </p:sp>
      <p:sp>
        <p:nvSpPr>
          <p:cNvPr id="10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Service </a:t>
            </a:r>
            <a:r>
              <a:rPr lang="fr-FR" dirty="0"/>
              <a:t>Développement Durable - </a:t>
            </a:r>
            <a:r>
              <a:rPr lang="fr-FR" dirty="0" smtClean="0"/>
              <a:t>04/2025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851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Rapport </a:t>
            </a:r>
            <a:r>
              <a:rPr lang="fr-FR" dirty="0"/>
              <a:t>Développement Durable</a:t>
            </a:r>
          </a:p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18</a:t>
            </a:fld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21339" y="643597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cs typeface="Poppins Light" panose="00000400000000000000" pitchFamily="2" charset="0"/>
              </a:rPr>
              <a:t>Une Ville Nourricière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77091" y="1311179"/>
            <a:ext cx="52508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16 groupes de jardins familiaux</a:t>
            </a:r>
          </a:p>
          <a:p>
            <a:r>
              <a:rPr lang="fr-FR" dirty="0" smtClean="0"/>
              <a:t>14 jardins partagés</a:t>
            </a:r>
          </a:p>
          <a:p>
            <a:endParaRPr lang="fr-FR" dirty="0" smtClean="0"/>
          </a:p>
          <a:p>
            <a:r>
              <a:rPr lang="fr-FR" dirty="0" smtClean="0"/>
              <a:t>Formations au jardinage</a:t>
            </a:r>
          </a:p>
          <a:p>
            <a:r>
              <a:rPr lang="fr-FR" dirty="0" smtClean="0"/>
              <a:t>Une grainothéque</a:t>
            </a:r>
          </a:p>
          <a:p>
            <a:endParaRPr lang="fr-FR" dirty="0" smtClean="0"/>
          </a:p>
          <a:p>
            <a:r>
              <a:rPr lang="fr-FR" dirty="0"/>
              <a:t>Un Guide sur les circuits </a:t>
            </a:r>
            <a:r>
              <a:rPr lang="fr-FR" dirty="0" smtClean="0"/>
              <a:t>courts</a:t>
            </a:r>
          </a:p>
          <a:p>
            <a:endParaRPr lang="fr-FR" dirty="0"/>
          </a:p>
          <a:p>
            <a:r>
              <a:rPr lang="fr-FR" dirty="0" smtClean="0"/>
              <a:t>Animations et événements toute l’année</a:t>
            </a:r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7" name="Image 6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549" y="4138017"/>
            <a:ext cx="5782405" cy="2107691"/>
          </a:xfrm>
          <a:prstGeom prst="rect">
            <a:avLst/>
          </a:prstGeom>
        </p:spPr>
      </p:pic>
      <p:sp>
        <p:nvSpPr>
          <p:cNvPr id="9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endParaRPr lang="fr-FR" dirty="0" smtClean="0"/>
          </a:p>
          <a:p>
            <a:r>
              <a:rPr lang="fr-FR" dirty="0" smtClean="0"/>
              <a:t>Service </a:t>
            </a:r>
            <a:r>
              <a:rPr lang="fr-FR" dirty="0"/>
              <a:t>Développement Durable - </a:t>
            </a:r>
            <a:r>
              <a:rPr lang="fr-FR" dirty="0" smtClean="0"/>
              <a:t>04/2025</a:t>
            </a:r>
            <a:endParaRPr lang="fr-FR" dirty="0"/>
          </a:p>
          <a:p>
            <a:endParaRPr lang="fr-FR" dirty="0"/>
          </a:p>
        </p:txBody>
      </p:sp>
      <p:pic>
        <p:nvPicPr>
          <p:cNvPr id="10" name="Image 9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948" y="873211"/>
            <a:ext cx="1905006" cy="266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23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Rapport </a:t>
            </a:r>
            <a:r>
              <a:rPr lang="fr-FR" dirty="0"/>
              <a:t>Développement Durable</a:t>
            </a:r>
          </a:p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19</a:t>
            </a:fld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21339" y="643597"/>
            <a:ext cx="8417861" cy="437043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cs typeface="Poppins Light" panose="00000400000000000000" pitchFamily="2" charset="0"/>
              </a:rPr>
              <a:t>Une Ville Nourricière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sp>
        <p:nvSpPr>
          <p:cNvPr id="6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Service </a:t>
            </a:r>
            <a:r>
              <a:rPr lang="fr-FR" dirty="0"/>
              <a:t>Développement Durable - </a:t>
            </a:r>
            <a:r>
              <a:rPr lang="fr-FR" dirty="0" smtClean="0"/>
              <a:t>04/2025</a:t>
            </a:r>
            <a:endParaRPr lang="fr-FR" dirty="0"/>
          </a:p>
          <a:p>
            <a:endParaRPr lang="fr-FR" dirty="0"/>
          </a:p>
        </p:txBody>
      </p:sp>
      <p:pic>
        <p:nvPicPr>
          <p:cNvPr id="7" name="Image 6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09" y="622571"/>
            <a:ext cx="4581681" cy="2044383"/>
          </a:xfrm>
          <a:prstGeom prst="rect">
            <a:avLst/>
          </a:prstGeom>
        </p:spPr>
      </p:pic>
      <p:pic>
        <p:nvPicPr>
          <p:cNvPr id="9" name="Image 8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758" y="3608560"/>
            <a:ext cx="4538032" cy="234198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71549" y="1569985"/>
            <a:ext cx="45027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82 hectares en Baux ruraux environnementaux </a:t>
            </a:r>
          </a:p>
          <a:p>
            <a:r>
              <a:rPr lang="fr-FR" dirty="0"/>
              <a:t>Bientôt 10 hectares de vignes</a:t>
            </a:r>
          </a:p>
          <a:p>
            <a:endParaRPr lang="fr-FR" dirty="0"/>
          </a:p>
          <a:p>
            <a:r>
              <a:rPr lang="fr-FR" dirty="0" smtClean="0"/>
              <a:t>Chantiers participatifs : Plantations </a:t>
            </a:r>
            <a:r>
              <a:rPr lang="fr-FR" dirty="0"/>
              <a:t>de haies </a:t>
            </a:r>
            <a:r>
              <a:rPr lang="fr-FR" dirty="0" smtClean="0"/>
              <a:t>bocagères et creusement de mares avec les habitants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 descr="Capture d’écr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38" y="3518826"/>
            <a:ext cx="3186385" cy="24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85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3028949" y="6356351"/>
            <a:ext cx="5705748" cy="365125"/>
          </a:xfrm>
        </p:spPr>
        <p:txBody>
          <a:bodyPr rIns="0"/>
          <a:lstStyle/>
          <a:p>
            <a:pPr algn="r"/>
            <a:r>
              <a:rPr lang="fr-FR" dirty="0" smtClean="0">
                <a:solidFill>
                  <a:schemeClr val="tx1"/>
                </a:solidFill>
                <a:cs typeface="Poppins Light" panose="00000400000000000000" pitchFamily="2" charset="0"/>
              </a:rPr>
              <a:t>Rapport Développement Durable </a:t>
            </a:r>
            <a:endParaRPr lang="fr-FR" sz="1000" dirty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>
          <a:xfrm>
            <a:off x="8638902" y="6356351"/>
            <a:ext cx="200298" cy="365125"/>
          </a:xfrm>
        </p:spPr>
        <p:txBody>
          <a:bodyPr rIns="0"/>
          <a:lstStyle/>
          <a:p>
            <a:fld id="{D6CC1D3B-C85F-461E-A0BF-1EEADBBA8673}" type="slidenum">
              <a:rPr lang="fr-FR" b="1" smtClean="0">
                <a:solidFill>
                  <a:schemeClr val="tx1"/>
                </a:solidFill>
                <a:cs typeface="Poppins SemiBold" panose="00000700000000000000" pitchFamily="2" charset="0"/>
              </a:rPr>
              <a:t>2</a:t>
            </a:fld>
            <a:endParaRPr lang="fr-FR" b="1" dirty="0">
              <a:solidFill>
                <a:schemeClr val="tx1"/>
              </a:solidFill>
              <a:cs typeface="Poppins SemiBold" panose="00000700000000000000" pitchFamily="2" charset="0"/>
            </a:endParaRPr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>
          <a:xfrm>
            <a:off x="776688" y="6356351"/>
            <a:ext cx="3346904" cy="365125"/>
          </a:xfrm>
        </p:spPr>
        <p:txBody>
          <a:bodyPr lIns="0"/>
          <a:lstStyle/>
          <a:p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Service Développement Durable</a:t>
            </a:r>
          </a:p>
          <a:p>
            <a:r>
              <a:rPr lang="fr-FR" dirty="0" smtClean="0">
                <a:solidFill>
                  <a:schemeClr val="tx1"/>
                </a:solidFill>
                <a:cs typeface="Poppins SemiBold" panose="00000700000000000000" pitchFamily="2" charset="0"/>
              </a:rPr>
              <a:t>04/2025</a:t>
            </a:r>
            <a:endParaRPr lang="fr-FR" dirty="0">
              <a:solidFill>
                <a:schemeClr val="tx1"/>
              </a:solidFill>
              <a:cs typeface="Poppins Light" panose="00000400000000000000" pitchFamily="2" charset="0"/>
            </a:endParaRPr>
          </a:p>
        </p:txBody>
      </p:sp>
      <p:sp>
        <p:nvSpPr>
          <p:cNvPr id="9" name="Sous-titre 2"/>
          <p:cNvSpPr txBox="1">
            <a:spLocks/>
          </p:cNvSpPr>
          <p:nvPr/>
        </p:nvSpPr>
        <p:spPr>
          <a:xfrm>
            <a:off x="421338" y="1761406"/>
            <a:ext cx="4571999" cy="38648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200" b="1" dirty="0" smtClean="0">
              <a:cs typeface="Poppins SemiBold" panose="00000700000000000000" pitchFamily="2" charset="0"/>
            </a:endParaRPr>
          </a:p>
        </p:txBody>
      </p:sp>
      <p:sp>
        <p:nvSpPr>
          <p:cNvPr id="13" name="Sous-titre 2"/>
          <p:cNvSpPr txBox="1">
            <a:spLocks/>
          </p:cNvSpPr>
          <p:nvPr/>
        </p:nvSpPr>
        <p:spPr>
          <a:xfrm>
            <a:off x="6807684" y="2621202"/>
            <a:ext cx="2179561" cy="110619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4800" b="1" dirty="0" smtClean="0">
              <a:solidFill>
                <a:srgbClr val="007BC3"/>
              </a:solidFill>
              <a:latin typeface="Calibri" panose="020F0502020204030204" pitchFamily="34" charset="0"/>
              <a:cs typeface="Poppins SemiBold" panose="00000700000000000000" pitchFamily="2" charset="0"/>
            </a:endParaRPr>
          </a:p>
        </p:txBody>
      </p:sp>
      <p:sp>
        <p:nvSpPr>
          <p:cNvPr id="14" name="Sous-titre 2"/>
          <p:cNvSpPr txBox="1">
            <a:spLocks/>
          </p:cNvSpPr>
          <p:nvPr/>
        </p:nvSpPr>
        <p:spPr>
          <a:xfrm>
            <a:off x="6807684" y="4064646"/>
            <a:ext cx="2179561" cy="110619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900"/>
              </a:lnSpc>
              <a:spcBef>
                <a:spcPts val="0"/>
              </a:spcBef>
              <a:buNone/>
            </a:pPr>
            <a:endParaRPr lang="fr-FR" sz="1400" dirty="0">
              <a:cs typeface="Poppins SemiBold" panose="00000700000000000000" pitchFamily="2" charset="0"/>
            </a:endParaRPr>
          </a:p>
        </p:txBody>
      </p:sp>
      <p:pic>
        <p:nvPicPr>
          <p:cNvPr id="15" name="Image 14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226" y="331419"/>
            <a:ext cx="5396860" cy="568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Rapport </a:t>
            </a:r>
            <a:r>
              <a:rPr lang="fr-FR" dirty="0"/>
              <a:t>Développement Durable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20</a:t>
            </a:fld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21339" y="643597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cs typeface="Poppins Light" panose="00000400000000000000" pitchFamily="2" charset="0"/>
              </a:rPr>
              <a:t>Energies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sp>
        <p:nvSpPr>
          <p:cNvPr id="6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Service </a:t>
            </a:r>
            <a:r>
              <a:rPr lang="fr-FR" dirty="0"/>
              <a:t>Développement Durable - </a:t>
            </a:r>
            <a:r>
              <a:rPr lang="fr-FR" dirty="0" smtClean="0"/>
              <a:t>04/2025</a:t>
            </a:r>
            <a:endParaRPr lang="fr-FR" dirty="0"/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20337" y="1697847"/>
            <a:ext cx="4193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Plan de Sobriété énergétique</a:t>
            </a:r>
          </a:p>
          <a:p>
            <a:endParaRPr lang="fr-FR" sz="2000" dirty="0" smtClean="0"/>
          </a:p>
          <a:p>
            <a:r>
              <a:rPr lang="fr-FR" sz="2000" dirty="0" smtClean="0"/>
              <a:t>Mise en place du Marché Global de Performance Energétique</a:t>
            </a:r>
            <a:endParaRPr lang="fr-FR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4572000" y="1697847"/>
            <a:ext cx="25156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</a:t>
            </a:r>
            <a:r>
              <a:rPr lang="fr-FR" dirty="0"/>
              <a:t>Ville a déjà presque atteint l’objectif de </a:t>
            </a:r>
            <a:r>
              <a:rPr lang="fr-FR" dirty="0" smtClean="0"/>
              <a:t>réduction de 40 % </a:t>
            </a:r>
            <a:r>
              <a:rPr lang="fr-FR" dirty="0"/>
              <a:t>des consommations prévu pour 2030 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317517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dirty="0">
              <a:solidFill>
                <a:srgbClr val="000000"/>
              </a:solidFill>
              <a:latin typeface="Fira Sans"/>
            </a:endParaRPr>
          </a:p>
          <a:p>
            <a:r>
              <a:rPr lang="fr-FR" dirty="0"/>
              <a:t>L’objectif est d’atteindre, à la fin du marché, un taux d’ENR&amp;R (énergies renouvelables et de récupération) de 28 % pour le chauffage et de 100 % pour l’électricité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4609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Rapport </a:t>
            </a:r>
            <a:r>
              <a:rPr lang="fr-FR" dirty="0"/>
              <a:t>Développement Durable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21</a:t>
            </a:fld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21339" y="643597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cs typeface="Poppins Light" panose="00000400000000000000" pitchFamily="2" charset="0"/>
              </a:rPr>
              <a:t>Energies : zoom </a:t>
            </a:r>
            <a:r>
              <a:rPr lang="fr-FR" sz="3200" dirty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cs typeface="Poppins Light" panose="00000400000000000000" pitchFamily="2" charset="0"/>
              </a:rPr>
              <a:t>sur le Centre Nautique Babylone 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sp>
        <p:nvSpPr>
          <p:cNvPr id="6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Service </a:t>
            </a:r>
            <a:r>
              <a:rPr lang="fr-FR" dirty="0"/>
              <a:t>Développement Durable - </a:t>
            </a:r>
            <a:r>
              <a:rPr lang="fr-FR" dirty="0" smtClean="0"/>
              <a:t>04/2025</a:t>
            </a:r>
            <a:endParaRPr lang="fr-FR" dirty="0"/>
          </a:p>
          <a:p>
            <a:endParaRPr lang="fr-FR" dirty="0"/>
          </a:p>
        </p:txBody>
      </p:sp>
      <p:pic>
        <p:nvPicPr>
          <p:cNvPr id="7" name="Image 6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81" y="1359022"/>
            <a:ext cx="2126358" cy="214632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96834" y="3611951"/>
            <a:ext cx="3775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Ombrières photovoltaïques </a:t>
            </a:r>
            <a:endParaRPr lang="fr-FR" dirty="0"/>
          </a:p>
        </p:txBody>
      </p:sp>
      <p:pic>
        <p:nvPicPr>
          <p:cNvPr id="10" name="Image 9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298" y="1359022"/>
            <a:ext cx="2654034" cy="146029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277394" y="2932032"/>
            <a:ext cx="3775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</a:t>
            </a:r>
            <a:r>
              <a:rPr lang="fr-FR" dirty="0" smtClean="0"/>
              <a:t>haufferie </a:t>
            </a:r>
            <a:r>
              <a:rPr lang="fr-FR" dirty="0"/>
              <a:t>biomasse </a:t>
            </a:r>
            <a:endParaRPr lang="fr-FR" dirty="0" smtClean="0"/>
          </a:p>
          <a:p>
            <a:r>
              <a:rPr lang="fr-FR" dirty="0" smtClean="0"/>
              <a:t>d’une </a:t>
            </a:r>
            <a:r>
              <a:rPr lang="fr-FR" dirty="0"/>
              <a:t>puissance de 100 kilowatts</a:t>
            </a:r>
          </a:p>
        </p:txBody>
      </p:sp>
      <p:pic>
        <p:nvPicPr>
          <p:cNvPr id="12" name="Image 11" descr="Capture d’écr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0" y="4276547"/>
            <a:ext cx="4245825" cy="164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67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Rapport </a:t>
            </a:r>
            <a:r>
              <a:rPr lang="fr-FR" dirty="0"/>
              <a:t>Développement Durable</a:t>
            </a:r>
          </a:p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22</a:t>
            </a:fld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21339" y="643597"/>
            <a:ext cx="8417861" cy="80393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cs typeface="Poppins Light" panose="00000400000000000000" pitchFamily="2" charset="0"/>
              </a:rPr>
              <a:t>Energies : Le schéma directeur d’aménagement lumière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sp>
        <p:nvSpPr>
          <p:cNvPr id="6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Service </a:t>
            </a:r>
            <a:r>
              <a:rPr lang="fr-FR" dirty="0"/>
              <a:t>Développement Durable - </a:t>
            </a:r>
            <a:r>
              <a:rPr lang="fr-FR" dirty="0" smtClean="0"/>
              <a:t>04/2025</a:t>
            </a:r>
            <a:endParaRPr lang="fr-FR" dirty="0"/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344188" y="2161308"/>
            <a:ext cx="4289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</a:t>
            </a:r>
            <a:r>
              <a:rPr lang="fr-FR" dirty="0" smtClean="0"/>
              <a:t>énovation </a:t>
            </a:r>
            <a:r>
              <a:rPr lang="fr-FR" dirty="0"/>
              <a:t>pragmatique et fonctionnelle du réseau d’éclairage pour </a:t>
            </a:r>
            <a:r>
              <a:rPr lang="fr-FR" dirty="0" smtClean="0"/>
              <a:t>: </a:t>
            </a:r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 smtClean="0"/>
              <a:t>l’amélioration et </a:t>
            </a:r>
            <a:r>
              <a:rPr lang="fr-FR" dirty="0"/>
              <a:t>la hiérarchisation des </a:t>
            </a:r>
            <a:r>
              <a:rPr lang="fr-FR" dirty="0" smtClean="0"/>
              <a:t>éclairements</a:t>
            </a:r>
            <a:r>
              <a:rPr lang="fr-FR" dirty="0"/>
              <a:t> </a:t>
            </a:r>
            <a:r>
              <a:rPr lang="fr-FR" dirty="0" smtClean="0"/>
              <a:t>(sobriété)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pour </a:t>
            </a:r>
            <a:r>
              <a:rPr lang="fr-FR" dirty="0"/>
              <a:t>la valorisation de l’espace urbain diurne et </a:t>
            </a:r>
            <a:r>
              <a:rPr lang="fr-FR" dirty="0" smtClean="0"/>
              <a:t>nocturne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et </a:t>
            </a:r>
            <a:r>
              <a:rPr lang="fr-FR" dirty="0"/>
              <a:t>pour le respect de l’environnement </a:t>
            </a:r>
          </a:p>
        </p:txBody>
      </p:sp>
    </p:spTree>
    <p:extLst>
      <p:ext uri="{BB962C8B-B14F-4D97-AF65-F5344CB8AC3E}">
        <p14:creationId xmlns:p14="http://schemas.microsoft.com/office/powerpoint/2010/main" val="3482467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Rapport </a:t>
            </a:r>
            <a:r>
              <a:rPr lang="fr-FR" dirty="0"/>
              <a:t>Développement Durable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23</a:t>
            </a:fld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21339" y="643597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cs typeface="Poppins Light" panose="00000400000000000000" pitchFamily="2" charset="0"/>
              </a:rPr>
              <a:t>Energies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sp>
        <p:nvSpPr>
          <p:cNvPr id="6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Service </a:t>
            </a:r>
            <a:r>
              <a:rPr lang="fr-FR" dirty="0"/>
              <a:t>Développement Durable - </a:t>
            </a:r>
            <a:r>
              <a:rPr lang="fr-FR" dirty="0" smtClean="0"/>
              <a:t>04/2025</a:t>
            </a:r>
            <a:endParaRPr lang="fr-FR" dirty="0"/>
          </a:p>
          <a:p>
            <a:endParaRPr lang="fr-FR" dirty="0"/>
          </a:p>
        </p:txBody>
      </p:sp>
      <p:pic>
        <p:nvPicPr>
          <p:cNvPr id="5" name="Image 4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9" y="1188720"/>
            <a:ext cx="3155232" cy="4513811"/>
          </a:xfrm>
          <a:prstGeom prst="rect">
            <a:avLst/>
          </a:prstGeom>
        </p:spPr>
      </p:pic>
      <p:pic>
        <p:nvPicPr>
          <p:cNvPr id="7" name="Image 6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321" y="4530436"/>
            <a:ext cx="3686871" cy="117209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572000" y="1554480"/>
            <a:ext cx="35827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zones naturelles protégées identifiées sur la commune, pouvant être des corridors ou réservoirs de biodiversité, permettent de définir à proximité, un éclairage approprié, respectueuse de cet environnement.</a:t>
            </a:r>
          </a:p>
        </p:txBody>
      </p:sp>
    </p:spTree>
    <p:extLst>
      <p:ext uri="{BB962C8B-B14F-4D97-AF65-F5344CB8AC3E}">
        <p14:creationId xmlns:p14="http://schemas.microsoft.com/office/powerpoint/2010/main" val="108115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Rapport </a:t>
            </a:r>
            <a:r>
              <a:rPr lang="fr-FR" dirty="0"/>
              <a:t>Développement Durable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24</a:t>
            </a:fld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21339" y="643597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cs typeface="Poppins Light" panose="00000400000000000000" pitchFamily="2" charset="0"/>
              </a:rPr>
              <a:t>Mobilités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sp>
        <p:nvSpPr>
          <p:cNvPr id="6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Service </a:t>
            </a:r>
            <a:r>
              <a:rPr lang="fr-FR" dirty="0"/>
              <a:t>Développement Durable - </a:t>
            </a:r>
            <a:r>
              <a:rPr lang="fr-FR" dirty="0" smtClean="0"/>
              <a:t>04/2025</a:t>
            </a:r>
            <a:endParaRPr lang="fr-FR" dirty="0"/>
          </a:p>
          <a:p>
            <a:endParaRPr lang="fr-FR" dirty="0"/>
          </a:p>
        </p:txBody>
      </p:sp>
      <p:pic>
        <p:nvPicPr>
          <p:cNvPr id="7" name="Image 6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616" y="2036989"/>
            <a:ext cx="5447034" cy="247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54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Rapport </a:t>
            </a:r>
            <a:r>
              <a:rPr lang="fr-FR" dirty="0"/>
              <a:t>Développement Durable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25</a:t>
            </a:fld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21339" y="643597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cs typeface="Poppins Light" panose="00000400000000000000" pitchFamily="2" charset="0"/>
              </a:rPr>
              <a:t>Mobilités : sécurisation et aménagements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sp>
        <p:nvSpPr>
          <p:cNvPr id="6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Service </a:t>
            </a:r>
            <a:r>
              <a:rPr lang="fr-FR" dirty="0"/>
              <a:t>Développement Durable - </a:t>
            </a:r>
            <a:r>
              <a:rPr lang="fr-FR" dirty="0" smtClean="0"/>
              <a:t>04/2025</a:t>
            </a:r>
            <a:endParaRPr lang="fr-FR" dirty="0"/>
          </a:p>
          <a:p>
            <a:endParaRPr lang="fr-FR" dirty="0"/>
          </a:p>
        </p:txBody>
      </p:sp>
      <p:pic>
        <p:nvPicPr>
          <p:cNvPr id="7" name="Image 6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570527"/>
            <a:ext cx="2486106" cy="961730"/>
          </a:xfrm>
          <a:prstGeom prst="rect">
            <a:avLst/>
          </a:prstGeom>
        </p:spPr>
      </p:pic>
      <p:pic>
        <p:nvPicPr>
          <p:cNvPr id="9" name="Image 8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884" y="1604320"/>
            <a:ext cx="1485775" cy="1512954"/>
          </a:xfrm>
          <a:prstGeom prst="rect">
            <a:avLst/>
          </a:prstGeom>
        </p:spPr>
      </p:pic>
      <p:pic>
        <p:nvPicPr>
          <p:cNvPr id="10" name="Image 9" descr="Capture d’écr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1569388"/>
            <a:ext cx="2238895" cy="1994311"/>
          </a:xfrm>
          <a:prstGeom prst="rect">
            <a:avLst/>
          </a:prstGeom>
        </p:spPr>
      </p:pic>
      <p:pic>
        <p:nvPicPr>
          <p:cNvPr id="11" name="Image 10" descr="Capture d’écra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101" y="4595142"/>
            <a:ext cx="5830339" cy="120664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931025" y="3117274"/>
            <a:ext cx="1903615" cy="532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421339" y="3457081"/>
            <a:ext cx="58687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Calibri Light" panose="020F0302020204030204" pitchFamily="34" charset="0"/>
              </a:rPr>
              <a:t>Grâce aux récents aménagements à Villeneuve d’Ascq, ce sont désormais 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</a:rPr>
              <a:t>plus de 14 km de pistes cyclables 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qui relient Hem et le Pont de Fives à Lille.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1201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Rapport </a:t>
            </a:r>
            <a:r>
              <a:rPr lang="fr-FR" dirty="0"/>
              <a:t>Développement Durable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26</a:t>
            </a:fld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21339" y="643597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cs typeface="Poppins Light" panose="00000400000000000000" pitchFamily="2" charset="0"/>
              </a:rPr>
              <a:t>Mobilités : apprentissage, animations et enquêtes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sp>
        <p:nvSpPr>
          <p:cNvPr id="6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Service </a:t>
            </a:r>
            <a:r>
              <a:rPr lang="fr-FR" dirty="0"/>
              <a:t>Développement Durable - </a:t>
            </a:r>
            <a:r>
              <a:rPr lang="fr-FR" dirty="0" smtClean="0"/>
              <a:t>04/2025</a:t>
            </a:r>
            <a:endParaRPr lang="fr-FR" dirty="0"/>
          </a:p>
          <a:p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845373" y="3596564"/>
            <a:ext cx="829862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000000"/>
                </a:solidFill>
              </a:rPr>
              <a:t>Quelques chiffres </a:t>
            </a:r>
            <a:r>
              <a:rPr lang="fr-FR" sz="2000" dirty="0" smtClean="0">
                <a:solidFill>
                  <a:srgbClr val="000000"/>
                </a:solidFill>
              </a:rPr>
              <a:t>:</a:t>
            </a:r>
          </a:p>
          <a:p>
            <a:pPr algn="ctr"/>
            <a:endParaRPr lang="fr-FR" sz="2000" dirty="0" smtClean="0">
              <a:solidFill>
                <a:srgbClr val="000000"/>
              </a:solidFill>
            </a:endParaRPr>
          </a:p>
          <a:p>
            <a:pPr marL="342900" indent="-342900">
              <a:buFontTx/>
              <a:buChar char="-"/>
            </a:pPr>
            <a:r>
              <a:rPr lang="fr-FR" sz="2000" dirty="0" smtClean="0">
                <a:solidFill>
                  <a:srgbClr val="000000"/>
                </a:solidFill>
              </a:rPr>
              <a:t>26 </a:t>
            </a:r>
            <a:r>
              <a:rPr lang="fr-FR" sz="2000" dirty="0">
                <a:solidFill>
                  <a:srgbClr val="000000"/>
                </a:solidFill>
              </a:rPr>
              <a:t>classes du CE1 au </a:t>
            </a:r>
            <a:r>
              <a:rPr lang="fr-FR" sz="2000" dirty="0" smtClean="0">
                <a:solidFill>
                  <a:srgbClr val="000000"/>
                </a:solidFill>
              </a:rPr>
              <a:t>CM2 (586 écoliers) ont bénéficiées d’animations </a:t>
            </a:r>
            <a:r>
              <a:rPr lang="fr-FR" sz="2000" dirty="0">
                <a:solidFill>
                  <a:srgbClr val="000000"/>
                </a:solidFill>
              </a:rPr>
              <a:t>et sorties vélo </a:t>
            </a:r>
            <a:endParaRPr lang="fr-FR" sz="2000" dirty="0"/>
          </a:p>
          <a:p>
            <a:pPr marL="342900" indent="-342900">
              <a:buFontTx/>
              <a:buChar char="-"/>
            </a:pPr>
            <a:r>
              <a:rPr lang="fr-FR" sz="2000" dirty="0" smtClean="0">
                <a:solidFill>
                  <a:srgbClr val="000000"/>
                </a:solidFill>
              </a:rPr>
              <a:t>30 % de réponses à l’enquête sur la mobilité scolaire</a:t>
            </a:r>
          </a:p>
          <a:p>
            <a:pPr marL="342900" indent="-342900">
              <a:buFontTx/>
              <a:buChar char="-"/>
            </a:pPr>
            <a:r>
              <a:rPr lang="fr-FR" sz="2000" dirty="0" smtClean="0">
                <a:solidFill>
                  <a:srgbClr val="000000"/>
                </a:solidFill>
              </a:rPr>
              <a:t>100 vélos réparés avec les jantes du Nord</a:t>
            </a:r>
          </a:p>
          <a:p>
            <a:pPr marL="342900" indent="-342900">
              <a:buFontTx/>
              <a:buChar char="-"/>
            </a:pPr>
            <a:r>
              <a:rPr lang="fr-FR" sz="2000" dirty="0" smtClean="0">
                <a:solidFill>
                  <a:srgbClr val="000000"/>
                </a:solidFill>
              </a:rPr>
              <a:t>1269 vélos gardiennés lors des manifestations</a:t>
            </a:r>
          </a:p>
          <a:p>
            <a:pPr marL="342900" indent="-342900">
              <a:buFontTx/>
              <a:buChar char="-"/>
            </a:pPr>
            <a:r>
              <a:rPr lang="fr-FR" sz="2000" dirty="0" smtClean="0">
                <a:solidFill>
                  <a:srgbClr val="000000"/>
                </a:solidFill>
              </a:rPr>
              <a:t>10 sorties vélos avec les habitants dans les quartiers et autres villes voisines </a:t>
            </a:r>
          </a:p>
          <a:p>
            <a:pPr marL="342900" indent="-342900">
              <a:buFontTx/>
              <a:buChar char="-"/>
            </a:pPr>
            <a:endParaRPr lang="fr-FR" sz="2000" dirty="0" smtClean="0">
              <a:solidFill>
                <a:srgbClr val="000000"/>
              </a:solidFill>
            </a:endParaRPr>
          </a:p>
          <a:p>
            <a:pPr marL="342900" indent="-342900" algn="ctr">
              <a:buFontTx/>
              <a:buChar char="-"/>
            </a:pPr>
            <a:endParaRPr lang="fr-FR" sz="2000" dirty="0" smtClean="0">
              <a:solidFill>
                <a:srgbClr val="000000"/>
              </a:solidFill>
            </a:endParaRPr>
          </a:p>
          <a:p>
            <a:pPr marL="342900" indent="-342900" algn="ctr">
              <a:buFontTx/>
              <a:buChar char="-"/>
            </a:pPr>
            <a:endParaRPr lang="fr-FR" sz="2000" dirty="0" smtClean="0">
              <a:solidFill>
                <a:srgbClr val="000000"/>
              </a:solidFill>
            </a:endParaRPr>
          </a:p>
          <a:p>
            <a:pPr marL="342900" indent="-342900" algn="ctr">
              <a:buFontTx/>
              <a:buChar char="-"/>
            </a:pPr>
            <a:endParaRPr lang="fr-FR" sz="2000" dirty="0">
              <a:solidFill>
                <a:srgbClr val="000000"/>
              </a:solidFill>
            </a:endParaRPr>
          </a:p>
          <a:p>
            <a:pPr algn="ctr"/>
            <a:endParaRPr lang="fr-FR" sz="2000" dirty="0"/>
          </a:p>
        </p:txBody>
      </p:sp>
      <p:pic>
        <p:nvPicPr>
          <p:cNvPr id="9" name="Image 8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39" y="1342232"/>
            <a:ext cx="1488822" cy="212212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195" y="1417258"/>
            <a:ext cx="1996897" cy="2179306"/>
          </a:xfrm>
          <a:prstGeom prst="rect">
            <a:avLst/>
          </a:prstGeom>
        </p:spPr>
      </p:pic>
      <p:pic>
        <p:nvPicPr>
          <p:cNvPr id="12" name="Image 11" descr="Capture d’écr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425" y="1342232"/>
            <a:ext cx="1611906" cy="225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14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3109674"/>
            <a:ext cx="9144000" cy="722505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</a:pPr>
            <a:r>
              <a:rPr lang="fr-FR" sz="5400" dirty="0" smtClean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MERCI</a:t>
            </a:r>
            <a:endParaRPr lang="fr-FR" sz="5400" dirty="0">
              <a:solidFill>
                <a:schemeClr val="bg1"/>
              </a:solidFill>
              <a:latin typeface="+mn-lt"/>
              <a:cs typeface="Poppins Light" panose="00000400000000000000" pitchFamily="2" charset="0"/>
            </a:endParaRPr>
          </a:p>
        </p:txBody>
      </p:sp>
      <p:sp>
        <p:nvSpPr>
          <p:cNvPr id="10" name="Sous-titre 2"/>
          <p:cNvSpPr txBox="1">
            <a:spLocks/>
          </p:cNvSpPr>
          <p:nvPr/>
        </p:nvSpPr>
        <p:spPr>
          <a:xfrm>
            <a:off x="1091293" y="3850489"/>
            <a:ext cx="4159976" cy="250586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2000" dirty="0" smtClean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09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Service Développement Durable - </a:t>
            </a:r>
            <a:r>
              <a:rPr lang="fr-FR" dirty="0" smtClean="0"/>
              <a:t>04/2025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Rapport Développement Durable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3</a:t>
            </a:fld>
            <a:endParaRPr lang="fr-FR" dirty="0"/>
          </a:p>
        </p:txBody>
      </p:sp>
      <p:pic>
        <p:nvPicPr>
          <p:cNvPr id="5" name="Espace réservé du contenu 2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1406023"/>
            <a:ext cx="6008913" cy="382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07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Rapport </a:t>
            </a:r>
            <a:r>
              <a:rPr lang="fr-FR" dirty="0"/>
              <a:t>Développement </a:t>
            </a:r>
            <a:r>
              <a:rPr lang="fr-FR" dirty="0" smtClean="0"/>
              <a:t>Durable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4</a:t>
            </a:fld>
            <a:endParaRPr lang="fr-FR" dirty="0"/>
          </a:p>
        </p:txBody>
      </p:sp>
      <p:pic>
        <p:nvPicPr>
          <p:cNvPr id="5" name="Image 4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317"/>
            <a:ext cx="3651535" cy="329236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651535" y="1214317"/>
            <a:ext cx="532964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Villeneuve d’Ascq, une ville qui </a:t>
            </a:r>
            <a:r>
              <a:rPr lang="fr-FR" b="1" dirty="0" smtClean="0"/>
              <a:t>:</a:t>
            </a:r>
          </a:p>
          <a:p>
            <a:endParaRPr lang="fr-FR" b="1" dirty="0"/>
          </a:p>
          <a:p>
            <a:r>
              <a:rPr lang="fr-FR" b="1" dirty="0"/>
              <a:t>AGIT</a:t>
            </a:r>
            <a:r>
              <a:rPr lang="fr-FR" dirty="0"/>
              <a:t> pour préserver son cadre de vie et garantir santé, sécurité et bien-être à ses </a:t>
            </a:r>
            <a:r>
              <a:rPr lang="fr-FR" dirty="0" smtClean="0"/>
              <a:t>citoyens</a:t>
            </a:r>
          </a:p>
          <a:p>
            <a:endParaRPr lang="fr-FR" dirty="0"/>
          </a:p>
          <a:p>
            <a:r>
              <a:rPr lang="fr-FR" b="1" dirty="0"/>
              <a:t>S’ENGAGE </a:t>
            </a:r>
            <a:r>
              <a:rPr lang="fr-FR" dirty="0"/>
              <a:t>pour enclencher la transition écologique de son </a:t>
            </a:r>
            <a:r>
              <a:rPr lang="fr-FR" dirty="0" smtClean="0"/>
              <a:t>territoire</a:t>
            </a:r>
          </a:p>
          <a:p>
            <a:endParaRPr lang="fr-FR" dirty="0"/>
          </a:p>
          <a:p>
            <a:r>
              <a:rPr lang="fr-FR" b="1" dirty="0"/>
              <a:t>SE MOBILISE </a:t>
            </a:r>
            <a:r>
              <a:rPr lang="fr-FR" dirty="0"/>
              <a:t>pour investir sur l’avenir et devenir un ambassadeur pour la </a:t>
            </a:r>
            <a:r>
              <a:rPr lang="fr-FR" dirty="0" smtClean="0"/>
              <a:t>nature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dirty="0"/>
              <a:t>Ce dispositif vise à faire émerger, reconnaître et valoriser un </a:t>
            </a:r>
            <a:r>
              <a:rPr lang="fr-FR" b="1" dirty="0"/>
              <a:t>plan </a:t>
            </a:r>
            <a:r>
              <a:rPr lang="fr-FR" b="1" dirty="0" smtClean="0"/>
              <a:t>d’actions </a:t>
            </a:r>
            <a:r>
              <a:rPr lang="fr-FR" dirty="0" smtClean="0"/>
              <a:t>en </a:t>
            </a:r>
            <a:r>
              <a:rPr lang="fr-FR" dirty="0"/>
              <a:t>faveur de la biodiversité devant être mis en place à l’horizon </a:t>
            </a:r>
            <a:r>
              <a:rPr lang="fr-FR" b="1" dirty="0"/>
              <a:t>2027</a:t>
            </a:r>
            <a:r>
              <a:rPr lang="fr-FR" dirty="0"/>
              <a:t>.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8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Service Développement Durable - </a:t>
            </a:r>
            <a:r>
              <a:rPr lang="fr-FR" dirty="0" smtClean="0"/>
              <a:t>04/2025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6252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Rapport </a:t>
            </a:r>
            <a:r>
              <a:rPr lang="fr-FR" dirty="0"/>
              <a:t>Développement Durable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5</a:t>
            </a:fld>
            <a:endParaRPr lang="fr-FR" dirty="0"/>
          </a:p>
        </p:txBody>
      </p:sp>
      <p:pic>
        <p:nvPicPr>
          <p:cNvPr id="6" name="Image 5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851694"/>
            <a:ext cx="8919065" cy="2090057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421339" y="643597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cs typeface="Poppins Light" panose="00000400000000000000" pitchFamily="2" charset="0"/>
              </a:rPr>
              <a:t>Une Ville Nature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sp>
        <p:nvSpPr>
          <p:cNvPr id="11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Service Développement Durable - </a:t>
            </a:r>
            <a:r>
              <a:rPr lang="fr-FR" dirty="0" smtClean="0"/>
              <a:t>04/2025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46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Rapport </a:t>
            </a:r>
            <a:r>
              <a:rPr lang="fr-FR" dirty="0"/>
              <a:t>Développement Durable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21339" y="643597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cs typeface="Poppins Light" panose="00000400000000000000" pitchFamily="2" charset="0"/>
              </a:rPr>
              <a:t>Une Ville Nature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pic>
        <p:nvPicPr>
          <p:cNvPr id="7" name="Image 6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39" y="1102825"/>
            <a:ext cx="3142912" cy="2100745"/>
          </a:xfrm>
          <a:prstGeom prst="rect">
            <a:avLst/>
          </a:prstGeom>
        </p:spPr>
      </p:pic>
      <p:pic>
        <p:nvPicPr>
          <p:cNvPr id="9" name="Image 8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536" y="1102825"/>
            <a:ext cx="4056296" cy="1873131"/>
          </a:xfrm>
          <a:prstGeom prst="rect">
            <a:avLst/>
          </a:prstGeom>
        </p:spPr>
      </p:pic>
      <p:pic>
        <p:nvPicPr>
          <p:cNvPr id="10" name="Image 9" descr="Capture d’écr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6" y="3757269"/>
            <a:ext cx="2468867" cy="2242844"/>
          </a:xfrm>
          <a:prstGeom prst="rect">
            <a:avLst/>
          </a:prstGeom>
        </p:spPr>
      </p:pic>
      <p:pic>
        <p:nvPicPr>
          <p:cNvPr id="11" name="Image 10" descr="Capture d’écra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536" y="3669050"/>
            <a:ext cx="2822899" cy="234157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46875" y="3252786"/>
            <a:ext cx="329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Végétalisation des cours d’écoles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4812030" y="3018904"/>
            <a:ext cx="329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 Mares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4812030" y="6086049"/>
            <a:ext cx="329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Gestion Différenciée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346875" y="5987019"/>
            <a:ext cx="329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Inventaires</a:t>
            </a:r>
            <a:endParaRPr lang="fr-FR" dirty="0"/>
          </a:p>
        </p:txBody>
      </p:sp>
      <p:sp>
        <p:nvSpPr>
          <p:cNvPr id="18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Service Développement Durable - </a:t>
            </a:r>
            <a:r>
              <a:rPr lang="fr-FR" dirty="0" smtClean="0"/>
              <a:t>04/2025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9496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Rapport </a:t>
            </a:r>
            <a:r>
              <a:rPr lang="fr-FR" dirty="0"/>
              <a:t>Développement Durable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7</a:t>
            </a:fld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21339" y="643597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cs typeface="Poppins Light" panose="00000400000000000000" pitchFamily="2" charset="0"/>
              </a:rPr>
              <a:t>Une Ville Nature : les inventaires 2024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20735" y="2186247"/>
            <a:ext cx="60017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Dans la continuité des inventaires déjà réalisés, des axes plus spécifiques en 2024 sur certaines cibles  :</a:t>
            </a:r>
          </a:p>
          <a:p>
            <a:endParaRPr lang="fr-FR" sz="2400" dirty="0"/>
          </a:p>
          <a:p>
            <a:pPr marL="285750" indent="-285750">
              <a:buFontTx/>
              <a:buChar char="-"/>
            </a:pPr>
            <a:r>
              <a:rPr lang="fr-FR" sz="2400" dirty="0" smtClean="0"/>
              <a:t>Les chauves souris (Haute Borne et Ferme du Héron)</a:t>
            </a:r>
          </a:p>
          <a:p>
            <a:pPr marL="285750" indent="-285750">
              <a:buFontTx/>
              <a:buChar char="-"/>
            </a:pPr>
            <a:r>
              <a:rPr lang="fr-FR" sz="2400" dirty="0" smtClean="0"/>
              <a:t>Les amphibiens</a:t>
            </a:r>
          </a:p>
          <a:p>
            <a:pPr marL="285750" indent="-285750">
              <a:buFontTx/>
              <a:buChar char="-"/>
            </a:pPr>
            <a:r>
              <a:rPr lang="fr-FR" sz="2400" dirty="0" smtClean="0"/>
              <a:t>Les lépidoptères nocturnes ( Forum Vert)</a:t>
            </a:r>
          </a:p>
          <a:p>
            <a:pPr marL="285750" indent="-285750">
              <a:buFontTx/>
              <a:buChar char="-"/>
            </a:pPr>
            <a:r>
              <a:rPr lang="fr-FR" sz="2400" dirty="0" smtClean="0"/>
              <a:t>Les orthoptères …</a:t>
            </a:r>
          </a:p>
          <a:p>
            <a:pPr marL="285750" indent="-285750">
              <a:buFontTx/>
              <a:buChar char="-"/>
            </a:pPr>
            <a:endParaRPr lang="fr-FR" dirty="0" smtClean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9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Service Développement Durable - </a:t>
            </a:r>
            <a:r>
              <a:rPr lang="fr-FR" dirty="0" smtClean="0"/>
              <a:t>04/2025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2816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Rapport </a:t>
            </a:r>
            <a:r>
              <a:rPr lang="fr-FR" dirty="0"/>
              <a:t>Développement Durable</a:t>
            </a:r>
          </a:p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8</a:t>
            </a:fld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21339" y="643597"/>
            <a:ext cx="8417861" cy="437043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cs typeface="Poppins Light" panose="00000400000000000000" pitchFamily="2" charset="0"/>
              </a:rPr>
              <a:t>Une Ville Nature : Quelques zooms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pic>
        <p:nvPicPr>
          <p:cNvPr id="6" name="Image 5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51" y="1531865"/>
            <a:ext cx="6982799" cy="3943900"/>
          </a:xfrm>
          <a:prstGeom prst="rect">
            <a:avLst/>
          </a:prstGeom>
        </p:spPr>
      </p:pic>
      <p:sp>
        <p:nvSpPr>
          <p:cNvPr id="7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Service Développement Durable - </a:t>
            </a:r>
            <a:r>
              <a:rPr lang="fr-FR" dirty="0" smtClean="0"/>
              <a:t>04/2025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2191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Rapport </a:t>
            </a:r>
            <a:r>
              <a:rPr lang="fr-FR" dirty="0"/>
              <a:t>Développement Durable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1D3B-C85F-461E-A0BF-1EEADBBA8673}" type="slidenum">
              <a:rPr lang="fr-FR" smtClean="0"/>
              <a:t>9</a:t>
            </a:fld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21339" y="643597"/>
            <a:ext cx="8417861" cy="459228"/>
          </a:xfrm>
          <a:prstGeom prst="rect">
            <a:avLst/>
          </a:prstGeom>
          <a:noFill/>
          <a:ln>
            <a:noFill/>
          </a:ln>
        </p:spPr>
        <p:txBody>
          <a:bodyPr wrap="square" lIns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fr-FR" sz="3200" dirty="0" smtClean="0">
                <a:gradFill flip="none" rotWithShape="1">
                  <a:gsLst>
                    <a:gs pos="100000">
                      <a:srgbClr val="66B32F"/>
                    </a:gs>
                    <a:gs pos="0">
                      <a:srgbClr val="007BC3"/>
                    </a:gs>
                  </a:gsLst>
                  <a:lin ang="0" scaled="1"/>
                  <a:tileRect/>
                </a:gradFill>
                <a:cs typeface="Poppins Light" panose="00000400000000000000" pitchFamily="2" charset="0"/>
              </a:rPr>
              <a:t>Une Ville Nature</a:t>
            </a:r>
            <a:endParaRPr lang="fr-FR" sz="3200" dirty="0">
              <a:gradFill flip="none" rotWithShape="1">
                <a:gsLst>
                  <a:gs pos="100000">
                    <a:srgbClr val="66B32F"/>
                  </a:gs>
                  <a:gs pos="0">
                    <a:srgbClr val="007BC3"/>
                  </a:gs>
                </a:gsLst>
                <a:lin ang="0" scaled="1"/>
                <a:tileRect/>
              </a:gradFill>
              <a:latin typeface="+mn-lt"/>
              <a:cs typeface="Poppins Light" panose="00000400000000000000" pitchFamily="2" charset="0"/>
            </a:endParaRPr>
          </a:p>
        </p:txBody>
      </p:sp>
      <p:pic>
        <p:nvPicPr>
          <p:cNvPr id="6" name="Image 5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91" y="1530741"/>
            <a:ext cx="6925642" cy="3896269"/>
          </a:xfrm>
          <a:prstGeom prst="rect">
            <a:avLst/>
          </a:prstGeom>
        </p:spPr>
      </p:pic>
      <p:sp>
        <p:nvSpPr>
          <p:cNvPr id="7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Service Développement Durable - </a:t>
            </a:r>
            <a:r>
              <a:rPr lang="fr-FR" dirty="0" smtClean="0"/>
              <a:t>04/2025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827110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1334</TotalTime>
  <Words>776</Words>
  <Application>Microsoft Office PowerPoint</Application>
  <PresentationFormat>Affichage à l'écran (4:3)</PresentationFormat>
  <Paragraphs>209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Fira Sans</vt:lpstr>
      <vt:lpstr>Poppins Light</vt:lpstr>
      <vt:lpstr>Poppins SemiBold</vt:lpstr>
      <vt:lpstr>Thème Office</vt:lpstr>
      <vt:lpstr>Rapport Développement Durable 2024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Mairie de Villeneuve d'Ascq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Leslie Rebier</dc:creator>
  <cp:lastModifiedBy>François Lacroix</cp:lastModifiedBy>
  <cp:revision>131</cp:revision>
  <dcterms:created xsi:type="dcterms:W3CDTF">2023-08-02T07:39:19Z</dcterms:created>
  <dcterms:modified xsi:type="dcterms:W3CDTF">2025-03-05T08:15:16Z</dcterms:modified>
</cp:coreProperties>
</file>