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6" r:id="rId2"/>
    <p:sldId id="305" r:id="rId3"/>
    <p:sldId id="309" r:id="rId4"/>
    <p:sldId id="310" r:id="rId5"/>
    <p:sldId id="306" r:id="rId6"/>
    <p:sldId id="311" r:id="rId7"/>
    <p:sldId id="312" r:id="rId8"/>
    <p:sldId id="315" r:id="rId9"/>
    <p:sldId id="316" r:id="rId10"/>
    <p:sldId id="317" r:id="rId11"/>
    <p:sldId id="318" r:id="rId12"/>
    <p:sldId id="319" r:id="rId13"/>
    <p:sldId id="286" r:id="rId14"/>
    <p:sldId id="313" r:id="rId15"/>
    <p:sldId id="314" r:id="rId16"/>
    <p:sldId id="323" r:id="rId17"/>
    <p:sldId id="326" r:id="rId18"/>
    <p:sldId id="301" r:id="rId19"/>
    <p:sldId id="320" r:id="rId20"/>
    <p:sldId id="292" r:id="rId21"/>
    <p:sldId id="321" r:id="rId22"/>
    <p:sldId id="262" r:id="rId2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368"/>
    <a:srgbClr val="007BC3"/>
    <a:srgbClr val="66B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115" d="100"/>
          <a:sy n="115" d="100"/>
        </p:scale>
        <p:origin x="14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Dépenses d'équipement</a:t>
            </a:r>
          </a:p>
        </c:rich>
      </c:tx>
      <c:overlay val="0"/>
    </c:title>
    <c:autoTitleDeleted val="0"/>
    <c:plotArea>
      <c:layout/>
      <c:barChart>
        <c:barDir val="col"/>
        <c:grouping val="stacked"/>
        <c:varyColors val="0"/>
        <c:ser>
          <c:idx val="0"/>
          <c:order val="0"/>
          <c:tx>
            <c:strRef>
              <c:f>Feuil3!$A$65</c:f>
              <c:strCache>
                <c:ptCount val="1"/>
                <c:pt idx="0">
                  <c:v>Mandaté</c:v>
                </c:pt>
              </c:strCache>
            </c:strRef>
          </c:tx>
          <c:spPr>
            <a:ln>
              <a:solidFill>
                <a:schemeClr val="accent1"/>
              </a:solidFill>
            </a:ln>
          </c:spPr>
          <c:invertIfNegative val="0"/>
          <c:dPt>
            <c:idx val="8"/>
            <c:invertIfNegative val="0"/>
            <c:bubble3D val="0"/>
            <c:spPr>
              <a:solidFill>
                <a:schemeClr val="accent1"/>
              </a:solidFill>
              <a:ln>
                <a:solidFill>
                  <a:schemeClr val="accent1"/>
                </a:solidFill>
              </a:ln>
            </c:spPr>
            <c:extLst>
              <c:ext xmlns:c16="http://schemas.microsoft.com/office/drawing/2014/chart" uri="{C3380CC4-5D6E-409C-BE32-E72D297353CC}">
                <c16:uniqueId val="{00000001-4977-401D-82E8-F268F8AC724A}"/>
              </c:ext>
            </c:extLst>
          </c:dPt>
          <c:dPt>
            <c:idx val="9"/>
            <c:invertIfNegative val="0"/>
            <c:bubble3D val="0"/>
            <c:spPr>
              <a:solidFill>
                <a:schemeClr val="accent1"/>
              </a:solidFill>
              <a:ln>
                <a:solidFill>
                  <a:schemeClr val="accent1"/>
                </a:solidFill>
              </a:ln>
            </c:spPr>
            <c:extLst>
              <c:ext xmlns:c16="http://schemas.microsoft.com/office/drawing/2014/chart" uri="{C3380CC4-5D6E-409C-BE32-E72D297353CC}">
                <c16:uniqueId val="{00000003-4977-401D-82E8-F268F8AC724A}"/>
              </c:ext>
            </c:extLst>
          </c:dPt>
          <c:dPt>
            <c:idx val="10"/>
            <c:invertIfNegative val="0"/>
            <c:bubble3D val="0"/>
            <c:spPr>
              <a:pattFill prst="dkUpDiag">
                <a:fgClr>
                  <a:schemeClr val="accent1"/>
                </a:fgClr>
                <a:bgClr>
                  <a:schemeClr val="bg1"/>
                </a:bgClr>
              </a:pattFill>
              <a:ln>
                <a:solidFill>
                  <a:schemeClr val="accent1"/>
                </a:solidFill>
              </a:ln>
            </c:spPr>
            <c:extLst>
              <c:ext xmlns:c16="http://schemas.microsoft.com/office/drawing/2014/chart" uri="{C3380CC4-5D6E-409C-BE32-E72D297353CC}">
                <c16:uniqueId val="{00000005-4977-401D-82E8-F268F8AC724A}"/>
              </c:ext>
            </c:extLst>
          </c:dPt>
          <c:cat>
            <c:strRef>
              <c:f>Feuil3!$H$4:$R$4</c:f>
              <c:strCache>
                <c:ptCount val="11"/>
                <c:pt idx="0">
                  <c:v>2014</c:v>
                </c:pt>
                <c:pt idx="1">
                  <c:v>2015</c:v>
                </c:pt>
                <c:pt idx="2">
                  <c:v>2016</c:v>
                </c:pt>
                <c:pt idx="3">
                  <c:v>2017</c:v>
                </c:pt>
                <c:pt idx="4">
                  <c:v>2018</c:v>
                </c:pt>
                <c:pt idx="5">
                  <c:v>2019</c:v>
                </c:pt>
                <c:pt idx="6">
                  <c:v>2020</c:v>
                </c:pt>
                <c:pt idx="7">
                  <c:v>2021</c:v>
                </c:pt>
                <c:pt idx="8">
                  <c:v>2022</c:v>
                </c:pt>
                <c:pt idx="9">
                  <c:v>2023</c:v>
                </c:pt>
                <c:pt idx="10">
                  <c:v>projeté 2024</c:v>
                </c:pt>
              </c:strCache>
            </c:strRef>
          </c:cat>
          <c:val>
            <c:numRef>
              <c:f>Feuil3!$H$65:$R$65</c:f>
              <c:numCache>
                <c:formatCode>#\ ##0.0\ \ " M€"</c:formatCode>
                <c:ptCount val="11"/>
                <c:pt idx="0">
                  <c:v>19604413.080000006</c:v>
                </c:pt>
                <c:pt idx="1">
                  <c:v>13174964.119999997</c:v>
                </c:pt>
                <c:pt idx="2">
                  <c:v>11181455.439999996</c:v>
                </c:pt>
                <c:pt idx="3">
                  <c:v>13257856.359999999</c:v>
                </c:pt>
                <c:pt idx="4">
                  <c:v>16152000</c:v>
                </c:pt>
                <c:pt idx="5">
                  <c:v>17805000</c:v>
                </c:pt>
                <c:pt idx="6">
                  <c:v>16304609</c:v>
                </c:pt>
                <c:pt idx="7">
                  <c:v>20414000</c:v>
                </c:pt>
                <c:pt idx="8">
                  <c:v>20819800</c:v>
                </c:pt>
                <c:pt idx="9">
                  <c:v>19164700</c:v>
                </c:pt>
                <c:pt idx="10">
                  <c:v>21139000</c:v>
                </c:pt>
              </c:numCache>
            </c:numRef>
          </c:val>
          <c:extLst>
            <c:ext xmlns:c16="http://schemas.microsoft.com/office/drawing/2014/chart" uri="{C3380CC4-5D6E-409C-BE32-E72D297353CC}">
              <c16:uniqueId val="{00000006-4977-401D-82E8-F268F8AC724A}"/>
            </c:ext>
          </c:extLst>
        </c:ser>
        <c:dLbls>
          <c:showLegendKey val="0"/>
          <c:showVal val="0"/>
          <c:showCatName val="0"/>
          <c:showSerName val="0"/>
          <c:showPercent val="0"/>
          <c:showBubbleSize val="0"/>
        </c:dLbls>
        <c:gapWidth val="150"/>
        <c:overlap val="100"/>
        <c:axId val="197987712"/>
        <c:axId val="197993600"/>
      </c:barChart>
      <c:catAx>
        <c:axId val="197987712"/>
        <c:scaling>
          <c:orientation val="minMax"/>
        </c:scaling>
        <c:delete val="0"/>
        <c:axPos val="b"/>
        <c:numFmt formatCode="General" sourceLinked="1"/>
        <c:majorTickMark val="out"/>
        <c:minorTickMark val="none"/>
        <c:tickLblPos val="nextTo"/>
        <c:txPr>
          <a:bodyPr/>
          <a:lstStyle/>
          <a:p>
            <a:pPr>
              <a:defRPr b="1"/>
            </a:pPr>
            <a:endParaRPr lang="fr-FR"/>
          </a:p>
        </c:txPr>
        <c:crossAx val="197993600"/>
        <c:crosses val="autoZero"/>
        <c:auto val="1"/>
        <c:lblAlgn val="ctr"/>
        <c:lblOffset val="100"/>
        <c:noMultiLvlLbl val="0"/>
      </c:catAx>
      <c:valAx>
        <c:axId val="197993600"/>
        <c:scaling>
          <c:orientation val="minMax"/>
        </c:scaling>
        <c:delete val="0"/>
        <c:axPos val="l"/>
        <c:majorGridlines/>
        <c:numFmt formatCode="#,##0,,&quot; M€&quot;" sourceLinked="0"/>
        <c:majorTickMark val="out"/>
        <c:minorTickMark val="none"/>
        <c:tickLblPos val="nextTo"/>
        <c:txPr>
          <a:bodyPr/>
          <a:lstStyle/>
          <a:p>
            <a:pPr>
              <a:defRPr b="1"/>
            </a:pPr>
            <a:endParaRPr lang="fr-FR"/>
          </a:p>
        </c:txPr>
        <c:crossAx val="197987712"/>
        <c:crosses val="autoZero"/>
        <c:crossBetween val="between"/>
        <c:majorUnit val="400000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Evolution des dépenses et recettes</a:t>
            </a:r>
          </a:p>
        </c:rich>
      </c:tx>
      <c:overlay val="0"/>
    </c:title>
    <c:autoTitleDeleted val="0"/>
    <c:plotArea>
      <c:layout/>
      <c:lineChart>
        <c:grouping val="standard"/>
        <c:varyColors val="0"/>
        <c:ser>
          <c:idx val="0"/>
          <c:order val="0"/>
          <c:tx>
            <c:strRef>
              <c:f>Autofinancement!$C$8</c:f>
              <c:strCache>
                <c:ptCount val="1"/>
                <c:pt idx="0">
                  <c:v>Dépenses</c:v>
                </c:pt>
              </c:strCache>
            </c:strRef>
          </c:tx>
          <c:marker>
            <c:symbol val="circle"/>
            <c:size val="7"/>
            <c:spPr>
              <a:solidFill>
                <a:schemeClr val="tx2"/>
              </a:solidFill>
            </c:spPr>
          </c:marker>
          <c:dPt>
            <c:idx val="3"/>
            <c:bubble3D val="0"/>
            <c:spPr>
              <a:ln>
                <a:solidFill>
                  <a:schemeClr val="tx2"/>
                </a:solidFill>
              </a:ln>
            </c:spPr>
            <c:extLst>
              <c:ext xmlns:c16="http://schemas.microsoft.com/office/drawing/2014/chart" uri="{C3380CC4-5D6E-409C-BE32-E72D297353CC}">
                <c16:uniqueId val="{00000001-4AEC-46C6-B16C-05BE9FD54259}"/>
              </c:ext>
            </c:extLst>
          </c:dPt>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Autofinancement!$K$7:$U$7</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Autofinancement!$K$8:$U$8</c:f>
              <c:numCache>
                <c:formatCode>#,##0</c:formatCode>
                <c:ptCount val="11"/>
                <c:pt idx="0">
                  <c:v>86097420</c:v>
                </c:pt>
                <c:pt idx="1">
                  <c:v>85088307</c:v>
                </c:pt>
                <c:pt idx="2">
                  <c:v>85587839</c:v>
                </c:pt>
                <c:pt idx="3">
                  <c:v>86411842</c:v>
                </c:pt>
                <c:pt idx="4">
                  <c:v>87315607</c:v>
                </c:pt>
                <c:pt idx="5">
                  <c:v>88049541</c:v>
                </c:pt>
                <c:pt idx="6">
                  <c:v>89175773</c:v>
                </c:pt>
                <c:pt idx="7">
                  <c:v>92497666</c:v>
                </c:pt>
                <c:pt idx="8">
                  <c:v>99272764</c:v>
                </c:pt>
                <c:pt idx="9">
                  <c:v>101257345</c:v>
                </c:pt>
                <c:pt idx="10">
                  <c:v>103341000</c:v>
                </c:pt>
              </c:numCache>
            </c:numRef>
          </c:val>
          <c:smooth val="0"/>
          <c:extLst>
            <c:ext xmlns:c16="http://schemas.microsoft.com/office/drawing/2014/chart" uri="{C3380CC4-5D6E-409C-BE32-E72D297353CC}">
              <c16:uniqueId val="{00000002-4AEC-46C6-B16C-05BE9FD54259}"/>
            </c:ext>
          </c:extLst>
        </c:ser>
        <c:ser>
          <c:idx val="1"/>
          <c:order val="1"/>
          <c:tx>
            <c:strRef>
              <c:f>Autofinancement!$C$9</c:f>
              <c:strCache>
                <c:ptCount val="1"/>
                <c:pt idx="0">
                  <c:v>Recettes</c:v>
                </c:pt>
              </c:strCache>
            </c:strRef>
          </c:tx>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Autofinancement!$K$7:$U$7</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Autofinancement!$K$9:$U$9</c:f>
              <c:numCache>
                <c:formatCode>#,##0</c:formatCode>
                <c:ptCount val="11"/>
                <c:pt idx="0">
                  <c:v>94829659</c:v>
                </c:pt>
                <c:pt idx="1">
                  <c:v>94205281</c:v>
                </c:pt>
                <c:pt idx="2">
                  <c:v>94709646</c:v>
                </c:pt>
                <c:pt idx="3">
                  <c:v>95363717</c:v>
                </c:pt>
                <c:pt idx="4">
                  <c:v>95940374</c:v>
                </c:pt>
                <c:pt idx="5">
                  <c:v>96494928</c:v>
                </c:pt>
                <c:pt idx="6">
                  <c:v>96470139</c:v>
                </c:pt>
                <c:pt idx="7">
                  <c:v>96521739</c:v>
                </c:pt>
                <c:pt idx="8">
                  <c:v>106159262</c:v>
                </c:pt>
                <c:pt idx="9">
                  <c:v>108191946</c:v>
                </c:pt>
                <c:pt idx="10">
                  <c:v>110274000</c:v>
                </c:pt>
              </c:numCache>
            </c:numRef>
          </c:val>
          <c:smooth val="0"/>
          <c:extLst>
            <c:ext xmlns:c16="http://schemas.microsoft.com/office/drawing/2014/chart" uri="{C3380CC4-5D6E-409C-BE32-E72D297353CC}">
              <c16:uniqueId val="{00000003-4AEC-46C6-B16C-05BE9FD54259}"/>
            </c:ext>
          </c:extLst>
        </c:ser>
        <c:dLbls>
          <c:dLblPos val="t"/>
          <c:showLegendKey val="0"/>
          <c:showVal val="1"/>
          <c:showCatName val="0"/>
          <c:showSerName val="0"/>
          <c:showPercent val="0"/>
          <c:showBubbleSize val="0"/>
        </c:dLbls>
        <c:marker val="1"/>
        <c:smooth val="0"/>
        <c:axId val="182135040"/>
        <c:axId val="182136832"/>
      </c:lineChart>
      <c:catAx>
        <c:axId val="182135040"/>
        <c:scaling>
          <c:orientation val="minMax"/>
        </c:scaling>
        <c:delete val="0"/>
        <c:axPos val="b"/>
        <c:numFmt formatCode="General" sourceLinked="1"/>
        <c:majorTickMark val="out"/>
        <c:minorTickMark val="none"/>
        <c:tickLblPos val="nextTo"/>
        <c:crossAx val="182136832"/>
        <c:crosses val="autoZero"/>
        <c:auto val="1"/>
        <c:lblAlgn val="ctr"/>
        <c:lblOffset val="100"/>
        <c:noMultiLvlLbl val="0"/>
      </c:catAx>
      <c:valAx>
        <c:axId val="182136832"/>
        <c:scaling>
          <c:orientation val="minMax"/>
          <c:max val="120000000"/>
          <c:min val="70000000"/>
        </c:scaling>
        <c:delete val="0"/>
        <c:axPos val="l"/>
        <c:majorGridlines/>
        <c:numFmt formatCode="#,##0" sourceLinked="1"/>
        <c:majorTickMark val="out"/>
        <c:minorTickMark val="none"/>
        <c:tickLblPos val="nextTo"/>
        <c:crossAx val="182135040"/>
        <c:crosses val="autoZero"/>
        <c:crossBetween val="between"/>
        <c:dispUnits>
          <c:builtInUnit val="millions"/>
          <c:dispUnitsLbl/>
        </c:dispUnits>
      </c:valAx>
    </c:plotArea>
    <c:legend>
      <c:legendPos val="b"/>
      <c:layout>
        <c:manualLayout>
          <c:xMode val="edge"/>
          <c:yMode val="edge"/>
          <c:x val="9.8236339625264374E-2"/>
          <c:y val="0.88850494006720493"/>
          <c:w val="0.82747293410517886"/>
          <c:h val="8.3717337880535592E-2"/>
        </c:manualLayout>
      </c:layout>
      <c:overlay val="0"/>
    </c:legend>
    <c:plotVisOnly val="1"/>
    <c:dispBlanksAs val="gap"/>
    <c:showDLblsOverMax val="0"/>
  </c:chart>
  <c:txPr>
    <a:bodyPr/>
    <a:lstStyle/>
    <a:p>
      <a:pPr>
        <a:defRPr sz="1100" b="1"/>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5AE9371-3914-4526-8EC1-A7D82569B0C0}" type="datetimeFigureOut">
              <a:rPr lang="fr-FR" smtClean="0"/>
              <a:t>28/02/2025</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90F5C93-3716-4D91-8225-E01016FFD9AE}" type="slidenum">
              <a:rPr lang="fr-FR" smtClean="0"/>
              <a:t>‹N°›</a:t>
            </a:fld>
            <a:endParaRPr lang="fr-FR"/>
          </a:p>
        </p:txBody>
      </p:sp>
    </p:spTree>
    <p:extLst>
      <p:ext uri="{BB962C8B-B14F-4D97-AF65-F5344CB8AC3E}">
        <p14:creationId xmlns:p14="http://schemas.microsoft.com/office/powerpoint/2010/main" val="265299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r>
              <a:rPr lang="fr-FR" smtClean="0"/>
              <a:t>SERVICE - 04/2024</a:t>
            </a:r>
            <a:endParaRPr lang="fr-FR" dirty="0"/>
          </a:p>
        </p:txBody>
      </p:sp>
      <p:sp>
        <p:nvSpPr>
          <p:cNvPr id="5" name="Footer Placeholder 4"/>
          <p:cNvSpPr>
            <a:spLocks noGrp="1"/>
          </p:cNvSpPr>
          <p:nvPr>
            <p:ph type="ftr" sz="quarter" idx="11"/>
          </p:nvPr>
        </p:nvSpPr>
        <p:spPr/>
        <p:txBody>
          <a:bodyPr/>
          <a:lstStyle/>
          <a:p>
            <a:r>
              <a:rPr lang="fr-FR" smtClean="0"/>
              <a:t>TITRE PRESENTATION -</a:t>
            </a:r>
            <a:endParaRPr lang="fr-FR" dirty="0"/>
          </a:p>
        </p:txBody>
      </p:sp>
      <p:sp>
        <p:nvSpPr>
          <p:cNvPr id="6" name="Slide Number Placeholder 5"/>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216773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smtClean="0"/>
              <a:t>SERVICE - 04/2024</a:t>
            </a:r>
            <a:endParaRPr lang="fr-FR" dirty="0"/>
          </a:p>
        </p:txBody>
      </p:sp>
      <p:sp>
        <p:nvSpPr>
          <p:cNvPr id="5" name="Footer Placeholder 4"/>
          <p:cNvSpPr>
            <a:spLocks noGrp="1"/>
          </p:cNvSpPr>
          <p:nvPr>
            <p:ph type="ftr" sz="quarter" idx="11"/>
          </p:nvPr>
        </p:nvSpPr>
        <p:spPr/>
        <p:txBody>
          <a:bodyPr/>
          <a:lstStyle/>
          <a:p>
            <a:r>
              <a:rPr lang="fr-FR" smtClean="0"/>
              <a:t>TITRE PRESENTATION -</a:t>
            </a:r>
            <a:endParaRPr lang="fr-FR" dirty="0"/>
          </a:p>
        </p:txBody>
      </p:sp>
      <p:sp>
        <p:nvSpPr>
          <p:cNvPr id="6" name="Slide Number Placeholder 5"/>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371989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smtClean="0"/>
              <a:t>SERVICE - 04/2024</a:t>
            </a:r>
            <a:endParaRPr lang="fr-FR" dirty="0"/>
          </a:p>
        </p:txBody>
      </p:sp>
      <p:sp>
        <p:nvSpPr>
          <p:cNvPr id="5" name="Footer Placeholder 4"/>
          <p:cNvSpPr>
            <a:spLocks noGrp="1"/>
          </p:cNvSpPr>
          <p:nvPr>
            <p:ph type="ftr" sz="quarter" idx="11"/>
          </p:nvPr>
        </p:nvSpPr>
        <p:spPr/>
        <p:txBody>
          <a:bodyPr/>
          <a:lstStyle/>
          <a:p>
            <a:r>
              <a:rPr lang="fr-FR" smtClean="0"/>
              <a:t>TITRE PRESENTATION -</a:t>
            </a:r>
            <a:endParaRPr lang="fr-FR" dirty="0"/>
          </a:p>
        </p:txBody>
      </p:sp>
      <p:sp>
        <p:nvSpPr>
          <p:cNvPr id="6" name="Slide Number Placeholder 5"/>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40676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smtClean="0"/>
              <a:t>SERVICE - 04/2024</a:t>
            </a:r>
            <a:endParaRPr lang="fr-FR" dirty="0"/>
          </a:p>
        </p:txBody>
      </p:sp>
      <p:sp>
        <p:nvSpPr>
          <p:cNvPr id="5" name="Footer Placeholder 4"/>
          <p:cNvSpPr>
            <a:spLocks noGrp="1"/>
          </p:cNvSpPr>
          <p:nvPr>
            <p:ph type="ftr" sz="quarter" idx="11"/>
          </p:nvPr>
        </p:nvSpPr>
        <p:spPr/>
        <p:txBody>
          <a:bodyPr/>
          <a:lstStyle/>
          <a:p>
            <a:r>
              <a:rPr lang="fr-FR" smtClean="0"/>
              <a:t>TITRE PRESENTATION -</a:t>
            </a:r>
            <a:endParaRPr lang="fr-FR" dirty="0"/>
          </a:p>
        </p:txBody>
      </p:sp>
      <p:sp>
        <p:nvSpPr>
          <p:cNvPr id="6" name="Slide Number Placeholder 5"/>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212562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r>
              <a:rPr lang="fr-FR" smtClean="0"/>
              <a:t>SERVICE - 04/2024</a:t>
            </a:r>
            <a:endParaRPr lang="fr-FR" dirty="0"/>
          </a:p>
        </p:txBody>
      </p:sp>
      <p:sp>
        <p:nvSpPr>
          <p:cNvPr id="5" name="Footer Placeholder 4"/>
          <p:cNvSpPr>
            <a:spLocks noGrp="1"/>
          </p:cNvSpPr>
          <p:nvPr>
            <p:ph type="ftr" sz="quarter" idx="11"/>
          </p:nvPr>
        </p:nvSpPr>
        <p:spPr/>
        <p:txBody>
          <a:bodyPr/>
          <a:lstStyle/>
          <a:p>
            <a:r>
              <a:rPr lang="fr-FR" smtClean="0"/>
              <a:t>TITRE PRESENTATION -</a:t>
            </a:r>
            <a:endParaRPr lang="fr-FR" dirty="0"/>
          </a:p>
        </p:txBody>
      </p:sp>
      <p:sp>
        <p:nvSpPr>
          <p:cNvPr id="6" name="Slide Number Placeholder 5"/>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114643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r>
              <a:rPr lang="fr-FR" smtClean="0"/>
              <a:t>SERVICE - 04/2024</a:t>
            </a:r>
            <a:endParaRPr lang="fr-FR" dirty="0"/>
          </a:p>
        </p:txBody>
      </p:sp>
      <p:sp>
        <p:nvSpPr>
          <p:cNvPr id="6" name="Footer Placeholder 5"/>
          <p:cNvSpPr>
            <a:spLocks noGrp="1"/>
          </p:cNvSpPr>
          <p:nvPr>
            <p:ph type="ftr" sz="quarter" idx="11"/>
          </p:nvPr>
        </p:nvSpPr>
        <p:spPr/>
        <p:txBody>
          <a:bodyPr/>
          <a:lstStyle/>
          <a:p>
            <a:r>
              <a:rPr lang="fr-FR" smtClean="0"/>
              <a:t>TITRE PRESENTATION -</a:t>
            </a:r>
            <a:endParaRPr lang="fr-FR" dirty="0"/>
          </a:p>
        </p:txBody>
      </p:sp>
      <p:sp>
        <p:nvSpPr>
          <p:cNvPr id="7" name="Slide Number Placeholder 6"/>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207517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r>
              <a:rPr lang="fr-FR" smtClean="0"/>
              <a:t>SERVICE - 04/2024</a:t>
            </a:r>
            <a:endParaRPr lang="fr-FR" dirty="0"/>
          </a:p>
        </p:txBody>
      </p:sp>
      <p:sp>
        <p:nvSpPr>
          <p:cNvPr id="8" name="Footer Placeholder 7"/>
          <p:cNvSpPr>
            <a:spLocks noGrp="1"/>
          </p:cNvSpPr>
          <p:nvPr>
            <p:ph type="ftr" sz="quarter" idx="11"/>
          </p:nvPr>
        </p:nvSpPr>
        <p:spPr/>
        <p:txBody>
          <a:bodyPr/>
          <a:lstStyle/>
          <a:p>
            <a:r>
              <a:rPr lang="fr-FR" smtClean="0"/>
              <a:t>TITRE PRESENTATION -</a:t>
            </a:r>
            <a:endParaRPr lang="fr-FR" dirty="0"/>
          </a:p>
        </p:txBody>
      </p:sp>
      <p:sp>
        <p:nvSpPr>
          <p:cNvPr id="9" name="Slide Number Placeholder 8"/>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17653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r>
              <a:rPr lang="fr-FR" smtClean="0"/>
              <a:t>SERVICE - 04/2024</a:t>
            </a:r>
            <a:endParaRPr lang="fr-FR" dirty="0"/>
          </a:p>
        </p:txBody>
      </p:sp>
      <p:sp>
        <p:nvSpPr>
          <p:cNvPr id="4" name="Footer Placeholder 3"/>
          <p:cNvSpPr>
            <a:spLocks noGrp="1"/>
          </p:cNvSpPr>
          <p:nvPr>
            <p:ph type="ftr" sz="quarter" idx="11"/>
          </p:nvPr>
        </p:nvSpPr>
        <p:spPr/>
        <p:txBody>
          <a:bodyPr/>
          <a:lstStyle/>
          <a:p>
            <a:r>
              <a:rPr lang="fr-FR" smtClean="0"/>
              <a:t>TITRE PRESENTATION -</a:t>
            </a:r>
            <a:endParaRPr lang="fr-FR" dirty="0"/>
          </a:p>
        </p:txBody>
      </p:sp>
      <p:sp>
        <p:nvSpPr>
          <p:cNvPr id="5" name="Slide Number Placeholder 4"/>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123907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SERVICE - 04/2024</a:t>
            </a:r>
            <a:endParaRPr lang="fr-FR" dirty="0"/>
          </a:p>
        </p:txBody>
      </p:sp>
      <p:sp>
        <p:nvSpPr>
          <p:cNvPr id="3" name="Footer Placeholder 2"/>
          <p:cNvSpPr>
            <a:spLocks noGrp="1"/>
          </p:cNvSpPr>
          <p:nvPr>
            <p:ph type="ftr" sz="quarter" idx="11"/>
          </p:nvPr>
        </p:nvSpPr>
        <p:spPr/>
        <p:txBody>
          <a:bodyPr/>
          <a:lstStyle/>
          <a:p>
            <a:r>
              <a:rPr lang="fr-FR" smtClean="0"/>
              <a:t>TITRE PRESENTATION -</a:t>
            </a:r>
            <a:endParaRPr lang="fr-FR" dirty="0"/>
          </a:p>
        </p:txBody>
      </p:sp>
      <p:sp>
        <p:nvSpPr>
          <p:cNvPr id="4" name="Slide Number Placeholder 3"/>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70559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r>
              <a:rPr lang="fr-FR" smtClean="0"/>
              <a:t>SERVICE - 04/2024</a:t>
            </a:r>
            <a:endParaRPr lang="fr-FR" dirty="0"/>
          </a:p>
        </p:txBody>
      </p:sp>
      <p:sp>
        <p:nvSpPr>
          <p:cNvPr id="6" name="Footer Placeholder 5"/>
          <p:cNvSpPr>
            <a:spLocks noGrp="1"/>
          </p:cNvSpPr>
          <p:nvPr>
            <p:ph type="ftr" sz="quarter" idx="11"/>
          </p:nvPr>
        </p:nvSpPr>
        <p:spPr/>
        <p:txBody>
          <a:bodyPr/>
          <a:lstStyle/>
          <a:p>
            <a:r>
              <a:rPr lang="fr-FR" smtClean="0"/>
              <a:t>TITRE PRESENTATION -</a:t>
            </a:r>
            <a:endParaRPr lang="fr-FR" dirty="0"/>
          </a:p>
        </p:txBody>
      </p:sp>
      <p:sp>
        <p:nvSpPr>
          <p:cNvPr id="7" name="Slide Number Placeholder 6"/>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272810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r>
              <a:rPr lang="fr-FR" smtClean="0"/>
              <a:t>SERVICE - 04/2024</a:t>
            </a:r>
            <a:endParaRPr lang="fr-FR" dirty="0"/>
          </a:p>
        </p:txBody>
      </p:sp>
      <p:sp>
        <p:nvSpPr>
          <p:cNvPr id="6" name="Footer Placeholder 5"/>
          <p:cNvSpPr>
            <a:spLocks noGrp="1"/>
          </p:cNvSpPr>
          <p:nvPr>
            <p:ph type="ftr" sz="quarter" idx="11"/>
          </p:nvPr>
        </p:nvSpPr>
        <p:spPr/>
        <p:txBody>
          <a:bodyPr/>
          <a:lstStyle/>
          <a:p>
            <a:r>
              <a:rPr lang="fr-FR" smtClean="0"/>
              <a:t>TITRE PRESENTATION -</a:t>
            </a:r>
            <a:endParaRPr lang="fr-FR" dirty="0"/>
          </a:p>
        </p:txBody>
      </p:sp>
      <p:sp>
        <p:nvSpPr>
          <p:cNvPr id="7" name="Slide Number Placeholder 6"/>
          <p:cNvSpPr>
            <a:spLocks noGrp="1"/>
          </p:cNvSpPr>
          <p:nvPr>
            <p:ph type="sldNum" sz="quarter" idx="12"/>
          </p:nvPr>
        </p:nvSpPr>
        <p:spPr/>
        <p:txBody>
          <a:bodyPr/>
          <a:lstStyle/>
          <a:p>
            <a:fld id="{D6CC1D3B-C85F-461E-A0BF-1EEADBBA8673}" type="slidenum">
              <a:rPr lang="fr-FR" smtClean="0"/>
              <a:t>‹N°›</a:t>
            </a:fld>
            <a:endParaRPr lang="fr-FR" dirty="0"/>
          </a:p>
        </p:txBody>
      </p:sp>
    </p:spTree>
    <p:extLst>
      <p:ext uri="{BB962C8B-B14F-4D97-AF65-F5344CB8AC3E}">
        <p14:creationId xmlns:p14="http://schemas.microsoft.com/office/powerpoint/2010/main" val="131868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SERVICE - 04/2024</a:t>
            </a:r>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TITRE PRESENTATION -</a:t>
            </a:r>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C1D3B-C85F-461E-A0BF-1EEADBBA8673}" type="slidenum">
              <a:rPr lang="fr-FR" smtClean="0"/>
              <a:t>‹N°›</a:t>
            </a:fld>
            <a:endParaRPr lang="fr-FR" dirty="0"/>
          </a:p>
        </p:txBody>
      </p:sp>
    </p:spTree>
    <p:extLst>
      <p:ext uri="{BB962C8B-B14F-4D97-AF65-F5344CB8AC3E}">
        <p14:creationId xmlns:p14="http://schemas.microsoft.com/office/powerpoint/2010/main" val="3247892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856411" y="2518756"/>
            <a:ext cx="5782492" cy="1931324"/>
          </a:xfrm>
          <a:noFill/>
          <a:ln>
            <a:noFill/>
          </a:ln>
        </p:spPr>
        <p:txBody>
          <a:bodyPr lIns="0" tIns="36000" rIns="36000" bIns="36000" anchor="t">
            <a:normAutofit/>
          </a:bodyPr>
          <a:lstStyle/>
          <a:p>
            <a:pPr algn="l">
              <a:lnSpc>
                <a:spcPct val="80000"/>
              </a:lnSpc>
            </a:pPr>
            <a:r>
              <a:rPr lang="fr-FR" sz="5000" dirty="0" smtClean="0">
                <a:gradFill flip="none" rotWithShape="1">
                  <a:gsLst>
                    <a:gs pos="100000">
                      <a:srgbClr val="66B32F"/>
                    </a:gs>
                    <a:gs pos="0">
                      <a:srgbClr val="007BC3"/>
                    </a:gs>
                  </a:gsLst>
                  <a:lin ang="0" scaled="1"/>
                  <a:tileRect/>
                </a:gradFill>
                <a:latin typeface="+mn-lt"/>
                <a:cs typeface="Poppins Light" panose="00000400000000000000" pitchFamily="2" charset="0"/>
              </a:rPr>
              <a:t>DEBAT D’ORIENTATION BUDGETAIRE 2025</a:t>
            </a:r>
            <a:endParaRPr lang="fr-FR" sz="50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sp>
        <p:nvSpPr>
          <p:cNvPr id="3" name="Sous-titre 2"/>
          <p:cNvSpPr>
            <a:spLocks noGrp="1"/>
          </p:cNvSpPr>
          <p:nvPr>
            <p:ph type="subTitle" idx="1"/>
          </p:nvPr>
        </p:nvSpPr>
        <p:spPr>
          <a:xfrm>
            <a:off x="5985164" y="571455"/>
            <a:ext cx="3084021" cy="1473476"/>
          </a:xfrm>
        </p:spPr>
        <p:txBody>
          <a:bodyPr lIns="0" rIns="0">
            <a:noAutofit/>
          </a:bodyPr>
          <a:lstStyle/>
          <a:p>
            <a:pPr algn="r"/>
            <a:r>
              <a:rPr lang="fr-FR" b="1" dirty="0" smtClean="0">
                <a:cs typeface="Poppins SemiBold" panose="00000700000000000000" pitchFamily="2" charset="0"/>
              </a:rPr>
              <a:t>4 MARS 2025</a:t>
            </a:r>
          </a:p>
          <a:p>
            <a:pPr algn="r"/>
            <a:r>
              <a:rPr lang="fr-FR" sz="1800" dirty="0" smtClean="0">
                <a:latin typeface="+mj-lt"/>
                <a:cs typeface="Poppins Light" panose="00000400000000000000" pitchFamily="2" charset="0"/>
              </a:rPr>
              <a:t>Service  des Finances</a:t>
            </a:r>
            <a:endParaRPr lang="fr-FR" sz="1800" dirty="0">
              <a:latin typeface="+mj-lt"/>
              <a:cs typeface="Poppins Light" panose="00000400000000000000" pitchFamily="2" charset="0"/>
            </a:endParaRPr>
          </a:p>
        </p:txBody>
      </p:sp>
      <p:cxnSp>
        <p:nvCxnSpPr>
          <p:cNvPr id="6" name="Connecteur droit 5"/>
          <p:cNvCxnSpPr/>
          <p:nvPr/>
        </p:nvCxnSpPr>
        <p:spPr>
          <a:xfrm flipV="1">
            <a:off x="2891247" y="4450080"/>
            <a:ext cx="1637210" cy="8707"/>
          </a:xfrm>
          <a:prstGeom prst="line">
            <a:avLst/>
          </a:prstGeom>
          <a:ln w="31750">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397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21338" y="684476"/>
            <a:ext cx="8049331" cy="1815882"/>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smtClean="0">
                <a:solidFill>
                  <a:schemeClr val="bg1"/>
                </a:solidFill>
                <a:latin typeface="+mn-lt"/>
                <a:cs typeface="Poppins Light" panose="00000400000000000000" pitchFamily="2" charset="0"/>
              </a:rPr>
              <a:t>1 –Présentation du Compte administratif provisoire 2024</a:t>
            </a:r>
          </a:p>
          <a:p>
            <a:pPr>
              <a:lnSpc>
                <a:spcPct val="70000"/>
              </a:lnSpc>
            </a:pPr>
            <a:endParaRPr lang="fr-FR" sz="3200" dirty="0">
              <a:solidFill>
                <a:schemeClr val="bg1"/>
              </a:solidFill>
              <a:latin typeface="+mn-lt"/>
              <a:cs typeface="Poppins Light" panose="00000400000000000000" pitchFamily="2" charset="0"/>
            </a:endParaRPr>
          </a:p>
          <a:p>
            <a:pPr>
              <a:lnSpc>
                <a:spcPct val="70000"/>
              </a:lnSpc>
            </a:pPr>
            <a:endParaRPr lang="fr-FR" sz="3200" dirty="0" smtClean="0">
              <a:solidFill>
                <a:schemeClr val="bg1"/>
              </a:solidFill>
              <a:latin typeface="+mn-lt"/>
              <a:cs typeface="Poppins Light" panose="00000400000000000000" pitchFamily="2" charset="0"/>
            </a:endParaRPr>
          </a:p>
          <a:p>
            <a:pPr>
              <a:lnSpc>
                <a:spcPct val="70000"/>
              </a:lnSpc>
            </a:pPr>
            <a:r>
              <a:rPr lang="fr-FR" sz="3200" dirty="0" smtClean="0">
                <a:solidFill>
                  <a:schemeClr val="bg1"/>
                </a:solidFill>
                <a:latin typeface="+mn-lt"/>
                <a:cs typeface="Poppins Light" panose="00000400000000000000" pitchFamily="2" charset="0"/>
              </a:rPr>
              <a:t> SECTION D’INVESTISSEMENT</a:t>
            </a:r>
            <a:endParaRPr lang="fr-FR" sz="3200" dirty="0">
              <a:solidFill>
                <a:schemeClr val="bg1"/>
              </a:solidFill>
              <a:latin typeface="+mn-lt"/>
              <a:cs typeface="Poppins Light" panose="00000400000000000000" pitchFamily="2" charset="0"/>
            </a:endParaRPr>
          </a:p>
        </p:txBody>
      </p:sp>
      <p:cxnSp>
        <p:nvCxnSpPr>
          <p:cNvPr id="5" name="Connecteur droit 4"/>
          <p:cNvCxnSpPr/>
          <p:nvPr/>
        </p:nvCxnSpPr>
        <p:spPr>
          <a:xfrm>
            <a:off x="421338" y="2598063"/>
            <a:ext cx="15903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1091293" y="3850489"/>
            <a:ext cx="4159976" cy="2505862"/>
          </a:xfrm>
          <a:prstGeom prst="rect">
            <a:avLst/>
          </a:prstGeom>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fr-FR" sz="2000" dirty="0" smtClean="0">
              <a:latin typeface="Poppins Light" panose="00000400000000000000" pitchFamily="2" charset="0"/>
              <a:cs typeface="Poppins Light" panose="00000400000000000000" pitchFamily="2" charset="0"/>
            </a:endParaRPr>
          </a:p>
        </p:txBody>
      </p:sp>
      <p:sp>
        <p:nvSpPr>
          <p:cNvPr id="20" name="Sous-titre 2"/>
          <p:cNvSpPr txBox="1">
            <a:spLocks/>
          </p:cNvSpPr>
          <p:nvPr/>
        </p:nvSpPr>
        <p:spPr>
          <a:xfrm>
            <a:off x="7454537" y="571454"/>
            <a:ext cx="1373579" cy="1390349"/>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fr-FR" sz="2400" b="1" dirty="0">
              <a:cs typeface="Poppins SemiBold" panose="00000700000000000000" pitchFamily="2" charset="0"/>
            </a:endParaRPr>
          </a:p>
        </p:txBody>
      </p:sp>
    </p:spTree>
    <p:extLst>
      <p:ext uri="{BB962C8B-B14F-4D97-AF65-F5344CB8AC3E}">
        <p14:creationId xmlns:p14="http://schemas.microsoft.com/office/powerpoint/2010/main" val="220114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19102" y="440285"/>
            <a:ext cx="8520098" cy="781752"/>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b="1" dirty="0">
                <a:gradFill flip="none" rotWithShape="1">
                  <a:gsLst>
                    <a:gs pos="100000">
                      <a:srgbClr val="66B32F"/>
                    </a:gs>
                    <a:gs pos="0">
                      <a:srgbClr val="007BC3"/>
                    </a:gs>
                  </a:gsLst>
                  <a:lin ang="0" scaled="1"/>
                  <a:tileRect/>
                </a:gradFill>
                <a:cs typeface="Poppins Light" panose="00000400000000000000" pitchFamily="2" charset="0"/>
              </a:rPr>
              <a:t>Compte administratif provisoire 2024</a:t>
            </a:r>
            <a:r>
              <a:rPr lang="fr-FR" sz="3200" dirty="0" smtClean="0">
                <a:gradFill flip="none" rotWithShape="1">
                  <a:gsLst>
                    <a:gs pos="100000">
                      <a:srgbClr val="66B32F"/>
                    </a:gs>
                    <a:gs pos="0">
                      <a:srgbClr val="007BC3"/>
                    </a:gs>
                  </a:gsLst>
                  <a:lin ang="0" scaled="1"/>
                  <a:tileRect/>
                </a:gradFill>
                <a:cs typeface="Poppins Light" panose="00000400000000000000" pitchFamily="2" charset="0"/>
              </a:rPr>
              <a:t>:</a:t>
            </a:r>
            <a:endParaRPr lang="fr-FR" sz="3200" dirty="0">
              <a:gradFill flip="none" rotWithShape="1">
                <a:gsLst>
                  <a:gs pos="100000">
                    <a:srgbClr val="66B32F"/>
                  </a:gs>
                  <a:gs pos="0">
                    <a:srgbClr val="007BC3"/>
                  </a:gs>
                </a:gsLst>
                <a:lin ang="0" scaled="1"/>
                <a:tileRect/>
              </a:gradFill>
              <a:cs typeface="Poppins Light" panose="00000400000000000000" pitchFamily="2" charset="0"/>
            </a:endParaRPr>
          </a:p>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LES RECETTES D’INVESTISSEMENT</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351670" y="145660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11</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282001" y="131541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12" name="Sous-titre 2"/>
          <p:cNvSpPr txBox="1">
            <a:spLocks/>
          </p:cNvSpPr>
          <p:nvPr/>
        </p:nvSpPr>
        <p:spPr>
          <a:xfrm>
            <a:off x="351670" y="1691176"/>
            <a:ext cx="3009599" cy="3806192"/>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dirty="0">
              <a:solidFill>
                <a:srgbClr val="002060"/>
              </a:solidFill>
              <a:latin typeface="Cambria" panose="02040503050406030204" pitchFamily="18" charset="0"/>
              <a:ea typeface="Cambria" panose="02040503050406030204" pitchFamily="18" charset="0"/>
              <a:cs typeface="Poppins SemiBold" panose="00000700000000000000" pitchFamily="2" charset="0"/>
            </a:endParaRPr>
          </a:p>
          <a:p>
            <a:pPr marL="0" indent="0">
              <a:buNone/>
            </a:pPr>
            <a:endParaRPr lang="fr-FR" sz="1800"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457200" indent="-457200">
              <a:buFont typeface="+mj-lt"/>
              <a:buAutoNum type="arabicPeriod"/>
            </a:pPr>
            <a:endParaRPr lang="fr-FR" sz="2200" b="1" dirty="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p:txBody>
      </p:sp>
      <p:pic>
        <p:nvPicPr>
          <p:cNvPr id="11" name="Image 10"/>
          <p:cNvPicPr/>
          <p:nvPr/>
        </p:nvPicPr>
        <p:blipFill>
          <a:blip r:embed="rId2">
            <a:extLst>
              <a:ext uri="{28A0092B-C50C-407E-A947-70E740481C1C}">
                <a14:useLocalDpi xmlns:a14="http://schemas.microsoft.com/office/drawing/2010/main" val="0"/>
              </a:ext>
            </a:extLst>
          </a:blip>
          <a:srcRect/>
          <a:stretch>
            <a:fillRect/>
          </a:stretch>
        </p:blipFill>
        <p:spPr bwMode="auto">
          <a:xfrm>
            <a:off x="2209887" y="1590587"/>
            <a:ext cx="4985482" cy="2812225"/>
          </a:xfrm>
          <a:prstGeom prst="rect">
            <a:avLst/>
          </a:prstGeom>
          <a:noFill/>
        </p:spPr>
      </p:pic>
      <p:sp>
        <p:nvSpPr>
          <p:cNvPr id="6" name="ZoneTexte 5"/>
          <p:cNvSpPr txBox="1"/>
          <p:nvPr/>
        </p:nvSpPr>
        <p:spPr>
          <a:xfrm>
            <a:off x="566057" y="4615543"/>
            <a:ext cx="8273143" cy="1089529"/>
          </a:xfrm>
          <a:prstGeom prst="rect">
            <a:avLst/>
          </a:prstGeom>
          <a:noFill/>
        </p:spPr>
        <p:txBody>
          <a:bodyPr wrap="square" rtlCol="0">
            <a:spAutoFit/>
          </a:bodyPr>
          <a:lstStyle/>
          <a:p>
            <a:pPr algn="just" defTabSz="914400">
              <a:lnSpc>
                <a:spcPct val="90000"/>
              </a:lnSpc>
              <a:spcBef>
                <a:spcPts val="1000"/>
              </a:spcBef>
            </a:pP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L’augmentation des recettes d’investissement (hors emprunt) entre 2023 et 2024 provient de la forte hausse des subventions perçues (Etat, Département, Région, MEL) suite à l’avancée de gros projets d’investissement tels que la rose des vents, la rénovation d’écoles, la restauration d’églises, de </a:t>
            </a:r>
            <a:r>
              <a:rPr lang="fr-FR"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stades.</a:t>
            </a:r>
            <a:endPar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endParaRPr>
          </a:p>
        </p:txBody>
      </p:sp>
    </p:spTree>
    <p:extLst>
      <p:ext uri="{BB962C8B-B14F-4D97-AF65-F5344CB8AC3E}">
        <p14:creationId xmlns:p14="http://schemas.microsoft.com/office/powerpoint/2010/main" val="1872288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3907" y="636439"/>
            <a:ext cx="8417861" cy="781752"/>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b="1" dirty="0">
                <a:gradFill flip="none" rotWithShape="1">
                  <a:gsLst>
                    <a:gs pos="100000">
                      <a:srgbClr val="66B32F"/>
                    </a:gs>
                    <a:gs pos="0">
                      <a:srgbClr val="007BC3"/>
                    </a:gs>
                  </a:gsLst>
                  <a:lin ang="0" scaled="1"/>
                  <a:tileRect/>
                </a:gradFill>
                <a:cs typeface="Poppins Light" panose="00000400000000000000" pitchFamily="2" charset="0"/>
              </a:rPr>
              <a:t>Compte administratif provisoire 2024</a:t>
            </a:r>
            <a:r>
              <a:rPr lang="fr-FR" sz="3200" dirty="0" smtClean="0">
                <a:gradFill flip="none" rotWithShape="1">
                  <a:gsLst>
                    <a:gs pos="100000">
                      <a:srgbClr val="66B32F"/>
                    </a:gs>
                    <a:gs pos="0">
                      <a:srgbClr val="007BC3"/>
                    </a:gs>
                  </a:gsLst>
                  <a:lin ang="0" scaled="1"/>
                  <a:tileRect/>
                </a:gradFill>
                <a:cs typeface="Poppins Light" panose="00000400000000000000" pitchFamily="2" charset="0"/>
              </a:rPr>
              <a:t>:</a:t>
            </a:r>
            <a:endPar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endParaRPr>
          </a:p>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LES DEPENSES D’INVESTISSEMENT</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351670" y="145660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12</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56816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12" name="Sous-titre 2"/>
          <p:cNvSpPr txBox="1">
            <a:spLocks/>
          </p:cNvSpPr>
          <p:nvPr/>
        </p:nvSpPr>
        <p:spPr>
          <a:xfrm>
            <a:off x="351670" y="1691176"/>
            <a:ext cx="3009599" cy="3806192"/>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dirty="0">
              <a:solidFill>
                <a:srgbClr val="002060"/>
              </a:solidFill>
              <a:latin typeface="Cambria" panose="02040503050406030204" pitchFamily="18" charset="0"/>
              <a:ea typeface="Cambria" panose="02040503050406030204" pitchFamily="18" charset="0"/>
              <a:cs typeface="Poppins SemiBold" panose="00000700000000000000" pitchFamily="2" charset="0"/>
            </a:endParaRPr>
          </a:p>
          <a:p>
            <a:pPr marL="0" indent="0">
              <a:buNone/>
            </a:pPr>
            <a:endParaRPr lang="fr-FR" sz="1800"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457200" indent="-457200">
              <a:buFont typeface="+mj-lt"/>
              <a:buAutoNum type="arabicPeriod"/>
            </a:pPr>
            <a:endParaRPr lang="fr-FR" sz="2200" b="1" dirty="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p:txBody>
      </p:sp>
      <p:sp>
        <p:nvSpPr>
          <p:cNvPr id="6" name="ZoneTexte 5"/>
          <p:cNvSpPr txBox="1"/>
          <p:nvPr/>
        </p:nvSpPr>
        <p:spPr>
          <a:xfrm>
            <a:off x="566057" y="4106504"/>
            <a:ext cx="8168640" cy="2249847"/>
          </a:xfrm>
          <a:prstGeom prst="rect">
            <a:avLst/>
          </a:prstGeom>
          <a:noFill/>
        </p:spPr>
        <p:txBody>
          <a:bodyPr wrap="square" rtlCol="0">
            <a:spAutoFit/>
          </a:bodyPr>
          <a:lstStyle/>
          <a:p>
            <a:pPr algn="just" defTabSz="914400">
              <a:lnSpc>
                <a:spcPct val="90000"/>
              </a:lnSpc>
              <a:spcBef>
                <a:spcPts val="1000"/>
              </a:spcBef>
            </a:pP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L</a:t>
            </a:r>
            <a:r>
              <a:rPr lang="fr-FR"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e </a:t>
            </a: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montant des dépenses d’équipement poursuit sa progression.</a:t>
            </a:r>
          </a:p>
          <a:p>
            <a:pPr algn="just" defTabSz="914400">
              <a:lnSpc>
                <a:spcPct val="90000"/>
              </a:lnSpc>
              <a:spcBef>
                <a:spcPts val="1000"/>
              </a:spcBef>
            </a:pP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De plus il s’agit là pour beaucoup d’opérations pluriannuelles, pour </a:t>
            </a:r>
            <a:r>
              <a:rPr lang="fr-FR"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lesquelles </a:t>
            </a: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les restes à réaliser doivent être pris en compte.</a:t>
            </a:r>
          </a:p>
          <a:p>
            <a:pPr algn="just" defTabSz="914400">
              <a:lnSpc>
                <a:spcPct val="90000"/>
              </a:lnSpc>
              <a:spcBef>
                <a:spcPts val="1000"/>
              </a:spcBef>
            </a:pPr>
            <a:r>
              <a:rPr lang="fr-FR" b="1"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=&gt;Estimées </a:t>
            </a:r>
            <a:r>
              <a:rPr lang="fr-FR" b="1" dirty="0">
                <a:solidFill>
                  <a:srgbClr val="002060"/>
                </a:solidFill>
                <a:latin typeface="Cambria" panose="02040503050406030204" pitchFamily="18" charset="0"/>
                <a:ea typeface="Cambria" panose="02040503050406030204" pitchFamily="18" charset="0"/>
                <a:cs typeface="Poppins SemiBold" panose="00000700000000000000" pitchFamily="2" charset="0"/>
              </a:rPr>
              <a:t>à 21 M€ cette année, </a:t>
            </a:r>
            <a:r>
              <a:rPr lang="fr-FR" b="1"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elles </a:t>
            </a:r>
            <a:r>
              <a:rPr lang="fr-FR" b="1" dirty="0">
                <a:solidFill>
                  <a:srgbClr val="002060"/>
                </a:solidFill>
                <a:latin typeface="Cambria" panose="02040503050406030204" pitchFamily="18" charset="0"/>
                <a:ea typeface="Cambria" panose="02040503050406030204" pitchFamily="18" charset="0"/>
                <a:cs typeface="Poppins SemiBold" panose="00000700000000000000" pitchFamily="2" charset="0"/>
              </a:rPr>
              <a:t>reflètent pleinement le niveau élevé des investissements en cours.</a:t>
            </a:r>
          </a:p>
          <a:p>
            <a:r>
              <a:rPr lang="fr-FR" dirty="0"/>
              <a:t> </a:t>
            </a:r>
          </a:p>
          <a:p>
            <a:pPr algn="just" defTabSz="914400">
              <a:lnSpc>
                <a:spcPct val="90000"/>
              </a:lnSpc>
              <a:spcBef>
                <a:spcPts val="1000"/>
              </a:spcBef>
            </a:pPr>
            <a:endPar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endParaRPr>
          </a:p>
        </p:txBody>
      </p:sp>
      <p:graphicFrame>
        <p:nvGraphicFramePr>
          <p:cNvPr id="13" name="Graphique 12"/>
          <p:cNvGraphicFramePr/>
          <p:nvPr>
            <p:extLst>
              <p:ext uri="{D42A27DB-BD31-4B8C-83A1-F6EECF244321}">
                <p14:modId xmlns:p14="http://schemas.microsoft.com/office/powerpoint/2010/main" val="2619848958"/>
              </p:ext>
            </p:extLst>
          </p:nvPr>
        </p:nvGraphicFramePr>
        <p:xfrm>
          <a:off x="972669" y="1484882"/>
          <a:ext cx="6792474" cy="22913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657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21338" y="684476"/>
            <a:ext cx="7263317" cy="1471172"/>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smtClean="0">
                <a:solidFill>
                  <a:schemeClr val="bg1"/>
                </a:solidFill>
                <a:latin typeface="+mn-lt"/>
                <a:cs typeface="Poppins Light" panose="00000400000000000000" pitchFamily="2" charset="0"/>
              </a:rPr>
              <a:t>2 – Les éléments de la préparation du Budget 2025</a:t>
            </a:r>
          </a:p>
          <a:p>
            <a:pPr>
              <a:lnSpc>
                <a:spcPct val="70000"/>
              </a:lnSpc>
            </a:pPr>
            <a:endParaRPr lang="fr-FR" sz="3200" dirty="0" smtClean="0">
              <a:solidFill>
                <a:schemeClr val="bg1"/>
              </a:solidFill>
              <a:latin typeface="+mn-lt"/>
              <a:cs typeface="Poppins Light" panose="00000400000000000000" pitchFamily="2" charset="0"/>
            </a:endParaRPr>
          </a:p>
          <a:p>
            <a:pPr>
              <a:lnSpc>
                <a:spcPct val="70000"/>
              </a:lnSpc>
            </a:pPr>
            <a:r>
              <a:rPr lang="fr-FR" sz="3200" dirty="0" smtClean="0">
                <a:solidFill>
                  <a:schemeClr val="bg1"/>
                </a:solidFill>
                <a:latin typeface="+mn-lt"/>
                <a:cs typeface="Poppins Light" panose="00000400000000000000" pitchFamily="2" charset="0"/>
              </a:rPr>
              <a:t>SECTION DE FONCTIONNEMENT</a:t>
            </a:r>
            <a:endParaRPr lang="fr-FR" sz="3200" dirty="0">
              <a:solidFill>
                <a:schemeClr val="bg1"/>
              </a:solidFill>
              <a:latin typeface="+mn-lt"/>
              <a:cs typeface="Poppins Light" panose="00000400000000000000" pitchFamily="2" charset="0"/>
            </a:endParaRPr>
          </a:p>
        </p:txBody>
      </p:sp>
      <p:cxnSp>
        <p:nvCxnSpPr>
          <p:cNvPr id="5" name="Connecteur droit 4"/>
          <p:cNvCxnSpPr/>
          <p:nvPr/>
        </p:nvCxnSpPr>
        <p:spPr>
          <a:xfrm>
            <a:off x="512779" y="2602286"/>
            <a:ext cx="15903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ous-titre 2"/>
          <p:cNvSpPr txBox="1">
            <a:spLocks/>
          </p:cNvSpPr>
          <p:nvPr/>
        </p:nvSpPr>
        <p:spPr>
          <a:xfrm>
            <a:off x="421338" y="1761406"/>
            <a:ext cx="4689281" cy="3624786"/>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457200" indent="-457200">
              <a:buFont typeface="+mj-lt"/>
              <a:buAutoNum type="arabicPeriod"/>
            </a:pPr>
            <a:endParaRPr lang="fr-FR" sz="2200" b="1" dirty="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p:txBody>
      </p:sp>
      <p:sp>
        <p:nvSpPr>
          <p:cNvPr id="10" name="Sous-titre 2"/>
          <p:cNvSpPr txBox="1">
            <a:spLocks/>
          </p:cNvSpPr>
          <p:nvPr/>
        </p:nvSpPr>
        <p:spPr>
          <a:xfrm>
            <a:off x="1091293" y="3850489"/>
            <a:ext cx="4159976" cy="2505862"/>
          </a:xfrm>
          <a:prstGeom prst="rect">
            <a:avLst/>
          </a:prstGeom>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fr-FR" sz="2000" dirty="0" smtClean="0">
              <a:latin typeface="Poppins Light" panose="00000400000000000000" pitchFamily="2" charset="0"/>
              <a:cs typeface="Poppins Light" panose="00000400000000000000" pitchFamily="2" charset="0"/>
            </a:endParaRPr>
          </a:p>
        </p:txBody>
      </p:sp>
      <p:sp>
        <p:nvSpPr>
          <p:cNvPr id="20" name="Sous-titre 2"/>
          <p:cNvSpPr txBox="1">
            <a:spLocks/>
          </p:cNvSpPr>
          <p:nvPr/>
        </p:nvSpPr>
        <p:spPr>
          <a:xfrm>
            <a:off x="7454537" y="571454"/>
            <a:ext cx="1373579" cy="1390349"/>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fr-FR" sz="2400" b="1" dirty="0">
              <a:cs typeface="Poppins SemiBold" panose="00000700000000000000" pitchFamily="2" charset="0"/>
            </a:endParaRPr>
          </a:p>
        </p:txBody>
      </p:sp>
    </p:spTree>
    <p:extLst>
      <p:ext uri="{BB962C8B-B14F-4D97-AF65-F5344CB8AC3E}">
        <p14:creationId xmlns:p14="http://schemas.microsoft.com/office/powerpoint/2010/main" val="2367583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3907" y="636439"/>
            <a:ext cx="8417861" cy="80393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Préparation du BP 2025 </a:t>
            </a:r>
            <a:r>
              <a:rPr lang="fr-FR" sz="3200" dirty="0">
                <a:gradFill flip="none" rotWithShape="1">
                  <a:gsLst>
                    <a:gs pos="100000">
                      <a:srgbClr val="66B32F"/>
                    </a:gs>
                    <a:gs pos="0">
                      <a:srgbClr val="007BC3"/>
                    </a:gs>
                  </a:gsLst>
                  <a:lin ang="0" scaled="1"/>
                  <a:tileRect/>
                </a:gradFill>
                <a:latin typeface="+mn-lt"/>
                <a:cs typeface="Poppins Light" panose="00000400000000000000" pitchFamily="2" charset="0"/>
              </a:rPr>
              <a:t>: </a:t>
            </a:r>
            <a:endPar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endParaRPr>
          </a:p>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RECETTES DE FONCTIONNEMENT </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351670" y="145660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14</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56816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7" name="ZoneTexte 6"/>
          <p:cNvSpPr txBox="1"/>
          <p:nvPr/>
        </p:nvSpPr>
        <p:spPr>
          <a:xfrm>
            <a:off x="351670" y="1761406"/>
            <a:ext cx="8609450" cy="4093428"/>
          </a:xfrm>
          <a:prstGeom prst="rect">
            <a:avLst/>
          </a:prstGeom>
          <a:noFill/>
        </p:spPr>
        <p:txBody>
          <a:bodyPr wrap="square" rtlCol="0">
            <a:spAutoFit/>
          </a:bodyPr>
          <a:lstStyle/>
          <a:p>
            <a:r>
              <a:rPr lang="fr-FR" sz="2000" b="1" dirty="0">
                <a:solidFill>
                  <a:schemeClr val="accent1">
                    <a:lumMod val="50000"/>
                  </a:schemeClr>
                </a:solidFill>
              </a:rPr>
              <a:t>Les perspectives d’évolutions des recettes fiscales:</a:t>
            </a:r>
          </a:p>
          <a:p>
            <a:endParaRPr lang="fr-FR" sz="2000" b="1" dirty="0">
              <a:solidFill>
                <a:schemeClr val="accent1">
                  <a:lumMod val="50000"/>
                </a:schemeClr>
              </a:solidFill>
            </a:endParaRPr>
          </a:p>
          <a:p>
            <a:pPr marL="342900" indent="-342900">
              <a:buFont typeface="Arial" panose="020B0604020202020204" pitchFamily="34" charset="0"/>
              <a:buChar char="•"/>
            </a:pPr>
            <a:r>
              <a:rPr lang="fr-FR" sz="2000" dirty="0" smtClean="0">
                <a:solidFill>
                  <a:schemeClr val="accent1">
                    <a:lumMod val="50000"/>
                  </a:schemeClr>
                </a:solidFill>
              </a:rPr>
              <a:t>Une revalorisation </a:t>
            </a:r>
            <a:r>
              <a:rPr lang="fr-FR" sz="2000" dirty="0">
                <a:solidFill>
                  <a:schemeClr val="accent1">
                    <a:lumMod val="50000"/>
                  </a:schemeClr>
                </a:solidFill>
              </a:rPr>
              <a:t>forfaitaire des bases fiscales attendue à 1,7% (+ 1,5M€)</a:t>
            </a:r>
          </a:p>
          <a:p>
            <a:pPr indent="361950">
              <a:tabLst>
                <a:tab pos="361950" algn="l"/>
              </a:tabLst>
            </a:pPr>
            <a:r>
              <a:rPr lang="fr-FR" sz="2000" dirty="0" smtClean="0">
                <a:solidFill>
                  <a:schemeClr val="accent1">
                    <a:lumMod val="50000"/>
                  </a:schemeClr>
                </a:solidFill>
              </a:rPr>
              <a:t>et une  </a:t>
            </a:r>
            <a:r>
              <a:rPr lang="fr-FR" sz="2000" dirty="0">
                <a:solidFill>
                  <a:schemeClr val="accent1">
                    <a:lumMod val="50000"/>
                  </a:schemeClr>
                </a:solidFill>
              </a:rPr>
              <a:t>majoration de la THRS estimée à 320 K€ </a:t>
            </a:r>
          </a:p>
          <a:p>
            <a:endParaRPr lang="fr-FR" sz="2000" dirty="0">
              <a:solidFill>
                <a:schemeClr val="accent1">
                  <a:lumMod val="50000"/>
                </a:schemeClr>
              </a:solidFill>
            </a:endParaRPr>
          </a:p>
          <a:p>
            <a:pPr marL="342900" indent="-342900">
              <a:buFont typeface="Arial" panose="020B0604020202020204" pitchFamily="34" charset="0"/>
              <a:buChar char="•"/>
            </a:pPr>
            <a:r>
              <a:rPr lang="fr-FR" sz="2000" dirty="0">
                <a:solidFill>
                  <a:schemeClr val="accent1">
                    <a:lumMod val="50000"/>
                  </a:schemeClr>
                </a:solidFill>
              </a:rPr>
              <a:t>Une stagnation des recettes de DMTO suite à une reprise dynamique</a:t>
            </a:r>
          </a:p>
          <a:p>
            <a:endParaRPr lang="fr-FR" sz="2000" dirty="0">
              <a:solidFill>
                <a:schemeClr val="accent1">
                  <a:lumMod val="50000"/>
                </a:schemeClr>
              </a:solidFill>
            </a:endParaRPr>
          </a:p>
          <a:p>
            <a:pPr marL="342900" indent="-342900">
              <a:buFont typeface="Arial" panose="020B0604020202020204" pitchFamily="34" charset="0"/>
              <a:buChar char="•"/>
            </a:pPr>
            <a:r>
              <a:rPr lang="fr-FR" sz="2000" dirty="0">
                <a:solidFill>
                  <a:schemeClr val="accent1">
                    <a:lumMod val="50000"/>
                  </a:schemeClr>
                </a:solidFill>
              </a:rPr>
              <a:t>Un maintien du FCTVA </a:t>
            </a:r>
          </a:p>
          <a:p>
            <a:endParaRPr lang="fr-FR" sz="2000" dirty="0">
              <a:solidFill>
                <a:schemeClr val="accent1">
                  <a:lumMod val="50000"/>
                </a:schemeClr>
              </a:solidFill>
            </a:endParaRPr>
          </a:p>
          <a:p>
            <a:pPr marL="342900" indent="-342900">
              <a:buFont typeface="Arial" panose="020B0604020202020204" pitchFamily="34" charset="0"/>
              <a:buChar char="•"/>
            </a:pPr>
            <a:r>
              <a:rPr lang="fr-FR" sz="2000" dirty="0">
                <a:solidFill>
                  <a:schemeClr val="accent1">
                    <a:lumMod val="50000"/>
                  </a:schemeClr>
                </a:solidFill>
              </a:rPr>
              <a:t>Une stabilisation attendue des recettes de TLPE et de TCCFE</a:t>
            </a:r>
          </a:p>
          <a:p>
            <a:endParaRPr lang="fr-FR" sz="2000" dirty="0">
              <a:solidFill>
                <a:schemeClr val="accent1">
                  <a:lumMod val="50000"/>
                </a:schemeClr>
              </a:solidFill>
            </a:endParaRPr>
          </a:p>
          <a:p>
            <a:r>
              <a:rPr lang="fr-FR" sz="2000" dirty="0">
                <a:solidFill>
                  <a:schemeClr val="accent1">
                    <a:lumMod val="50000"/>
                  </a:schemeClr>
                </a:solidFill>
              </a:rPr>
              <a:t>Un produit de la fiscalité locale attendu à 51,6 millions d’euros (en hausse de 2,2% par rapport au BP 2024)</a:t>
            </a:r>
          </a:p>
        </p:txBody>
      </p:sp>
    </p:spTree>
    <p:extLst>
      <p:ext uri="{BB962C8B-B14F-4D97-AF65-F5344CB8AC3E}">
        <p14:creationId xmlns:p14="http://schemas.microsoft.com/office/powerpoint/2010/main" val="899482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3907" y="636439"/>
            <a:ext cx="8417861" cy="80393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a:gradFill flip="none" rotWithShape="1">
                  <a:gsLst>
                    <a:gs pos="100000">
                      <a:srgbClr val="66B32F"/>
                    </a:gs>
                    <a:gs pos="0">
                      <a:srgbClr val="007BC3"/>
                    </a:gs>
                  </a:gsLst>
                  <a:lin ang="0" scaled="1"/>
                  <a:tileRect/>
                </a:gradFill>
                <a:cs typeface="Poppins Light" panose="00000400000000000000" pitchFamily="2" charset="0"/>
              </a:rPr>
              <a:t>Préparation du BP 2025 : </a:t>
            </a:r>
          </a:p>
          <a:p>
            <a:pPr>
              <a:lnSpc>
                <a:spcPct val="70000"/>
              </a:lnSpc>
            </a:pPr>
            <a:r>
              <a:rPr lang="fr-FR" sz="3200" dirty="0">
                <a:gradFill flip="none" rotWithShape="1">
                  <a:gsLst>
                    <a:gs pos="100000">
                      <a:srgbClr val="66B32F"/>
                    </a:gs>
                    <a:gs pos="0">
                      <a:srgbClr val="007BC3"/>
                    </a:gs>
                  </a:gsLst>
                  <a:lin ang="0" scaled="1"/>
                  <a:tileRect/>
                </a:gradFill>
                <a:cs typeface="Poppins Light" panose="00000400000000000000" pitchFamily="2" charset="0"/>
              </a:rPr>
              <a:t>RECETTES DE FONCTIONNEMENT </a:t>
            </a:r>
          </a:p>
        </p:txBody>
      </p:sp>
      <p:cxnSp>
        <p:nvCxnSpPr>
          <p:cNvPr id="5" name="Connecteur droit 4"/>
          <p:cNvCxnSpPr/>
          <p:nvPr/>
        </p:nvCxnSpPr>
        <p:spPr>
          <a:xfrm>
            <a:off x="351670" y="145660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15</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56816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7" name="ZoneTexte 6"/>
          <p:cNvSpPr txBox="1"/>
          <p:nvPr/>
        </p:nvSpPr>
        <p:spPr>
          <a:xfrm>
            <a:off x="351670" y="1761406"/>
            <a:ext cx="8609450" cy="3477875"/>
          </a:xfrm>
          <a:prstGeom prst="rect">
            <a:avLst/>
          </a:prstGeom>
          <a:noFill/>
        </p:spPr>
        <p:txBody>
          <a:bodyPr wrap="square" rtlCol="0">
            <a:spAutoFit/>
          </a:bodyPr>
          <a:lstStyle/>
          <a:p>
            <a:r>
              <a:rPr lang="fr-FR" sz="2000" b="1" dirty="0">
                <a:solidFill>
                  <a:schemeClr val="accent1">
                    <a:lumMod val="50000"/>
                  </a:schemeClr>
                </a:solidFill>
              </a:rPr>
              <a:t>Les perspectives d’évolutions </a:t>
            </a:r>
            <a:r>
              <a:rPr lang="fr-FR" sz="2000" b="1" dirty="0" smtClean="0">
                <a:solidFill>
                  <a:schemeClr val="accent1">
                    <a:lumMod val="50000"/>
                  </a:schemeClr>
                </a:solidFill>
              </a:rPr>
              <a:t>des </a:t>
            </a:r>
            <a:r>
              <a:rPr lang="fr-FR" sz="2000" b="1" dirty="0">
                <a:solidFill>
                  <a:schemeClr val="accent1">
                    <a:lumMod val="50000"/>
                  </a:schemeClr>
                </a:solidFill>
              </a:rPr>
              <a:t>autres recettes :</a:t>
            </a:r>
          </a:p>
          <a:p>
            <a:endParaRPr lang="fr-FR" sz="2000" b="1" dirty="0">
              <a:solidFill>
                <a:schemeClr val="accent1">
                  <a:lumMod val="50000"/>
                </a:schemeClr>
              </a:solidFill>
            </a:endParaRPr>
          </a:p>
          <a:p>
            <a:pPr marL="342900" indent="-342900">
              <a:buFont typeface="Arial" panose="020B0604020202020204" pitchFamily="34" charset="0"/>
              <a:buChar char="•"/>
            </a:pPr>
            <a:r>
              <a:rPr lang="fr-FR" sz="2000" dirty="0">
                <a:solidFill>
                  <a:schemeClr val="accent1">
                    <a:lumMod val="50000"/>
                  </a:schemeClr>
                </a:solidFill>
              </a:rPr>
              <a:t>Une hausse des produits des services attendue à + 4,8% due à l’augmentation des recettes CAF et du Département </a:t>
            </a:r>
            <a:r>
              <a:rPr lang="fr-FR" sz="2000" dirty="0" smtClean="0">
                <a:solidFill>
                  <a:schemeClr val="accent1">
                    <a:lumMod val="50000"/>
                  </a:schemeClr>
                </a:solidFill>
              </a:rPr>
              <a:t>lié </a:t>
            </a:r>
            <a:r>
              <a:rPr lang="fr-FR" sz="2000" dirty="0">
                <a:solidFill>
                  <a:schemeClr val="accent1">
                    <a:lumMod val="50000"/>
                  </a:schemeClr>
                </a:solidFill>
              </a:rPr>
              <a:t>à une fréquentation plus importante </a:t>
            </a:r>
          </a:p>
          <a:p>
            <a:endParaRPr lang="fr-FR" sz="2000" dirty="0">
              <a:solidFill>
                <a:schemeClr val="accent1">
                  <a:lumMod val="50000"/>
                </a:schemeClr>
              </a:solidFill>
            </a:endParaRPr>
          </a:p>
          <a:p>
            <a:pPr marL="342900" indent="-342900">
              <a:buFont typeface="Arial" panose="020B0604020202020204" pitchFamily="34" charset="0"/>
              <a:buChar char="•"/>
            </a:pPr>
            <a:r>
              <a:rPr lang="fr-FR" sz="2000" dirty="0">
                <a:solidFill>
                  <a:schemeClr val="accent1">
                    <a:lumMod val="50000"/>
                  </a:schemeClr>
                </a:solidFill>
              </a:rPr>
              <a:t>Des dotations d’Etat et métropolitaines globalement stables</a:t>
            </a:r>
          </a:p>
          <a:p>
            <a:endParaRPr lang="fr-FR" sz="2000" dirty="0">
              <a:solidFill>
                <a:schemeClr val="accent1">
                  <a:lumMod val="50000"/>
                </a:schemeClr>
              </a:solidFill>
            </a:endParaRPr>
          </a:p>
          <a:p>
            <a:endParaRPr lang="fr-FR" sz="2000" dirty="0">
              <a:solidFill>
                <a:schemeClr val="accent1">
                  <a:lumMod val="50000"/>
                </a:schemeClr>
              </a:solidFill>
            </a:endParaRPr>
          </a:p>
          <a:p>
            <a:endParaRPr lang="fr-FR" sz="2000" dirty="0">
              <a:solidFill>
                <a:schemeClr val="accent1">
                  <a:lumMod val="50000"/>
                </a:schemeClr>
              </a:solidFill>
            </a:endParaRPr>
          </a:p>
          <a:p>
            <a:r>
              <a:rPr lang="fr-FR" sz="2000" dirty="0">
                <a:solidFill>
                  <a:schemeClr val="accent1">
                    <a:lumMod val="50000"/>
                  </a:schemeClr>
                </a:solidFill>
              </a:rPr>
              <a:t>Une évolution des recettes de fonctionnement estimée aujourd’hui à +1,9% par rapport au BP 2024</a:t>
            </a:r>
          </a:p>
        </p:txBody>
      </p:sp>
    </p:spTree>
    <p:extLst>
      <p:ext uri="{BB962C8B-B14F-4D97-AF65-F5344CB8AC3E}">
        <p14:creationId xmlns:p14="http://schemas.microsoft.com/office/powerpoint/2010/main" val="1351711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3907" y="636439"/>
            <a:ext cx="8417861" cy="80393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a:gradFill flip="none" rotWithShape="1">
                  <a:gsLst>
                    <a:gs pos="100000">
                      <a:srgbClr val="66B32F"/>
                    </a:gs>
                    <a:gs pos="0">
                      <a:srgbClr val="007BC3"/>
                    </a:gs>
                  </a:gsLst>
                  <a:lin ang="0" scaled="1"/>
                  <a:tileRect/>
                </a:gradFill>
                <a:cs typeface="Poppins Light" panose="00000400000000000000" pitchFamily="2" charset="0"/>
              </a:rPr>
              <a:t>Préparation du BP 2025 : </a:t>
            </a:r>
          </a:p>
          <a:p>
            <a:pPr>
              <a:lnSpc>
                <a:spcPct val="70000"/>
              </a:lnSpc>
            </a:pPr>
            <a:r>
              <a:rPr lang="fr-FR" sz="3200" dirty="0" smtClean="0">
                <a:gradFill flip="none" rotWithShape="1">
                  <a:gsLst>
                    <a:gs pos="100000">
                      <a:srgbClr val="66B32F"/>
                    </a:gs>
                    <a:gs pos="0">
                      <a:srgbClr val="007BC3"/>
                    </a:gs>
                  </a:gsLst>
                  <a:lin ang="0" scaled="1"/>
                  <a:tileRect/>
                </a:gradFill>
                <a:cs typeface="Poppins Light" panose="00000400000000000000" pitchFamily="2" charset="0"/>
              </a:rPr>
              <a:t>DEPENSES DE </a:t>
            </a:r>
            <a:r>
              <a:rPr lang="fr-FR" sz="3200" dirty="0">
                <a:gradFill flip="none" rotWithShape="1">
                  <a:gsLst>
                    <a:gs pos="100000">
                      <a:srgbClr val="66B32F"/>
                    </a:gs>
                    <a:gs pos="0">
                      <a:srgbClr val="007BC3"/>
                    </a:gs>
                  </a:gsLst>
                  <a:lin ang="0" scaled="1"/>
                  <a:tileRect/>
                </a:gradFill>
                <a:cs typeface="Poppins Light" panose="00000400000000000000" pitchFamily="2" charset="0"/>
              </a:rPr>
              <a:t>FONCTIONNEMENT </a:t>
            </a:r>
          </a:p>
        </p:txBody>
      </p:sp>
      <p:cxnSp>
        <p:nvCxnSpPr>
          <p:cNvPr id="5" name="Connecteur droit 4"/>
          <p:cNvCxnSpPr/>
          <p:nvPr/>
        </p:nvCxnSpPr>
        <p:spPr>
          <a:xfrm>
            <a:off x="351670" y="145660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16</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56816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3" name="ZoneTexte 2"/>
          <p:cNvSpPr txBox="1"/>
          <p:nvPr/>
        </p:nvSpPr>
        <p:spPr>
          <a:xfrm>
            <a:off x="522514" y="1872343"/>
            <a:ext cx="8038012" cy="4308872"/>
          </a:xfrm>
          <a:prstGeom prst="rect">
            <a:avLst/>
          </a:prstGeom>
          <a:noFill/>
        </p:spPr>
        <p:txBody>
          <a:bodyPr wrap="square" rtlCol="0">
            <a:spAutoFit/>
          </a:bodyPr>
          <a:lstStyle/>
          <a:p>
            <a:r>
              <a:rPr lang="fr-FR" sz="2000" dirty="0">
                <a:solidFill>
                  <a:schemeClr val="accent1">
                    <a:lumMod val="50000"/>
                  </a:schemeClr>
                </a:solidFill>
              </a:rPr>
              <a:t>Les perspectives d’évolutions des dépenses de fonctionnement:</a:t>
            </a:r>
          </a:p>
          <a:p>
            <a:endParaRPr lang="fr-FR" sz="2000" dirty="0">
              <a:solidFill>
                <a:schemeClr val="accent1">
                  <a:lumMod val="50000"/>
                </a:schemeClr>
              </a:solidFill>
            </a:endParaRPr>
          </a:p>
          <a:p>
            <a:pPr marL="285750" indent="-285750">
              <a:buFont typeface="Arial" panose="020B0604020202020204" pitchFamily="34" charset="0"/>
              <a:buChar char="•"/>
            </a:pPr>
            <a:r>
              <a:rPr lang="fr-FR" sz="2000" dirty="0">
                <a:solidFill>
                  <a:schemeClr val="accent1">
                    <a:lumMod val="50000"/>
                  </a:schemeClr>
                </a:solidFill>
              </a:rPr>
              <a:t>Une baisse des dépenses à caractère général de l’ordre de 1 M€ malgré une pression inflationniste des dépenses de denrées alimentaires et du coût des transports</a:t>
            </a:r>
          </a:p>
          <a:p>
            <a:pPr marL="285750" indent="-285750">
              <a:buFont typeface="Arial" panose="020B0604020202020204" pitchFamily="34" charset="0"/>
              <a:buChar char="•"/>
            </a:pPr>
            <a:endParaRPr lang="fr-FR" sz="2000" dirty="0">
              <a:solidFill>
                <a:schemeClr val="accent1">
                  <a:lumMod val="50000"/>
                </a:schemeClr>
              </a:solidFill>
            </a:endParaRPr>
          </a:p>
          <a:p>
            <a:pPr marL="285750" indent="-285750">
              <a:buFont typeface="Arial" panose="020B0604020202020204" pitchFamily="34" charset="0"/>
              <a:buChar char="•"/>
            </a:pPr>
            <a:r>
              <a:rPr lang="fr-FR" sz="2000" dirty="0">
                <a:solidFill>
                  <a:schemeClr val="accent1">
                    <a:lumMod val="50000"/>
                  </a:schemeClr>
                </a:solidFill>
              </a:rPr>
              <a:t>Le maintien des aides aux associations villeneuvoises</a:t>
            </a:r>
          </a:p>
          <a:p>
            <a:pPr marL="285750" indent="-285750">
              <a:buFont typeface="Arial" panose="020B0604020202020204" pitchFamily="34" charset="0"/>
              <a:buChar char="•"/>
            </a:pPr>
            <a:endParaRPr lang="fr-FR" sz="2000" dirty="0">
              <a:solidFill>
                <a:schemeClr val="accent1">
                  <a:lumMod val="50000"/>
                </a:schemeClr>
              </a:solidFill>
            </a:endParaRPr>
          </a:p>
          <a:p>
            <a:pPr marL="285750" indent="-285750">
              <a:buFont typeface="Arial" panose="020B0604020202020204" pitchFamily="34" charset="0"/>
              <a:buChar char="•"/>
            </a:pPr>
            <a:r>
              <a:rPr lang="fr-FR" sz="2000" dirty="0">
                <a:solidFill>
                  <a:schemeClr val="accent1">
                    <a:lumMod val="50000"/>
                  </a:schemeClr>
                </a:solidFill>
              </a:rPr>
              <a:t>La maîtrise des charges financières:</a:t>
            </a:r>
          </a:p>
          <a:p>
            <a:r>
              <a:rPr lang="fr-FR" sz="2000" dirty="0">
                <a:solidFill>
                  <a:schemeClr val="accent1">
                    <a:lumMod val="50000"/>
                  </a:schemeClr>
                </a:solidFill>
              </a:rPr>
              <a:t>Avec une capacité de désendettement inférieure à 4 ans </a:t>
            </a:r>
            <a:endParaRPr lang="fr-FR" sz="2000" dirty="0" smtClean="0">
              <a:solidFill>
                <a:schemeClr val="accent1">
                  <a:lumMod val="50000"/>
                </a:schemeClr>
              </a:solidFill>
            </a:endParaRPr>
          </a:p>
          <a:p>
            <a:endParaRPr lang="fr-FR" sz="2000" dirty="0">
              <a:solidFill>
                <a:schemeClr val="accent1">
                  <a:lumMod val="50000"/>
                </a:schemeClr>
              </a:solidFill>
            </a:endParaRPr>
          </a:p>
          <a:p>
            <a:endParaRPr lang="fr-FR" dirty="0" smtClean="0"/>
          </a:p>
          <a:p>
            <a:endParaRPr lang="fr-FR" dirty="0"/>
          </a:p>
          <a:p>
            <a:endParaRPr lang="fr-FR" dirty="0"/>
          </a:p>
        </p:txBody>
      </p:sp>
      <p:pic>
        <p:nvPicPr>
          <p:cNvPr id="7" name="Image 6"/>
          <p:cNvPicPr>
            <a:picLocks noChangeAspect="1"/>
          </p:cNvPicPr>
          <p:nvPr/>
        </p:nvPicPr>
        <p:blipFill>
          <a:blip r:embed="rId2"/>
          <a:stretch>
            <a:fillRect/>
          </a:stretch>
        </p:blipFill>
        <p:spPr>
          <a:xfrm>
            <a:off x="522514" y="5257002"/>
            <a:ext cx="7620000" cy="924213"/>
          </a:xfrm>
          <a:prstGeom prst="rect">
            <a:avLst/>
          </a:prstGeom>
        </p:spPr>
      </p:pic>
    </p:spTree>
    <p:extLst>
      <p:ext uri="{BB962C8B-B14F-4D97-AF65-F5344CB8AC3E}">
        <p14:creationId xmlns:p14="http://schemas.microsoft.com/office/powerpoint/2010/main" val="4196249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3907" y="636439"/>
            <a:ext cx="8417861" cy="80393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a:gradFill flip="none" rotWithShape="1">
                  <a:gsLst>
                    <a:gs pos="100000">
                      <a:srgbClr val="66B32F"/>
                    </a:gs>
                    <a:gs pos="0">
                      <a:srgbClr val="007BC3"/>
                    </a:gs>
                  </a:gsLst>
                  <a:lin ang="0" scaled="1"/>
                  <a:tileRect/>
                </a:gradFill>
                <a:cs typeface="Poppins Light" panose="00000400000000000000" pitchFamily="2" charset="0"/>
              </a:rPr>
              <a:t>Préparation du BP 2025 : </a:t>
            </a:r>
          </a:p>
          <a:p>
            <a:pPr>
              <a:lnSpc>
                <a:spcPct val="70000"/>
              </a:lnSpc>
            </a:pPr>
            <a:r>
              <a:rPr lang="fr-FR" sz="3200" dirty="0" smtClean="0">
                <a:gradFill flip="none" rotWithShape="1">
                  <a:gsLst>
                    <a:gs pos="100000">
                      <a:srgbClr val="66B32F"/>
                    </a:gs>
                    <a:gs pos="0">
                      <a:srgbClr val="007BC3"/>
                    </a:gs>
                  </a:gsLst>
                  <a:lin ang="0" scaled="1"/>
                  <a:tileRect/>
                </a:gradFill>
                <a:cs typeface="Poppins Light" panose="00000400000000000000" pitchFamily="2" charset="0"/>
              </a:rPr>
              <a:t>DEPENSES DE </a:t>
            </a:r>
            <a:r>
              <a:rPr lang="fr-FR" sz="3200" dirty="0">
                <a:gradFill flip="none" rotWithShape="1">
                  <a:gsLst>
                    <a:gs pos="100000">
                      <a:srgbClr val="66B32F"/>
                    </a:gs>
                    <a:gs pos="0">
                      <a:srgbClr val="007BC3"/>
                    </a:gs>
                  </a:gsLst>
                  <a:lin ang="0" scaled="1"/>
                  <a:tileRect/>
                </a:gradFill>
                <a:cs typeface="Poppins Light" panose="00000400000000000000" pitchFamily="2" charset="0"/>
              </a:rPr>
              <a:t>FONCTIONNEMENT </a:t>
            </a:r>
          </a:p>
        </p:txBody>
      </p:sp>
      <p:cxnSp>
        <p:nvCxnSpPr>
          <p:cNvPr id="5" name="Connecteur droit 4"/>
          <p:cNvCxnSpPr/>
          <p:nvPr/>
        </p:nvCxnSpPr>
        <p:spPr>
          <a:xfrm>
            <a:off x="351670" y="145660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17</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56816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3" name="ZoneTexte 2"/>
          <p:cNvSpPr txBox="1"/>
          <p:nvPr/>
        </p:nvSpPr>
        <p:spPr>
          <a:xfrm>
            <a:off x="351670" y="1761406"/>
            <a:ext cx="8038012" cy="1231106"/>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accent1">
                    <a:lumMod val="50000"/>
                  </a:schemeClr>
                </a:solidFill>
              </a:rPr>
              <a:t>L’augmentation de la masse salariale de plus de </a:t>
            </a:r>
            <a:r>
              <a:rPr lang="fr-FR" sz="2000" b="1" dirty="0">
                <a:solidFill>
                  <a:schemeClr val="accent1">
                    <a:lumMod val="50000"/>
                  </a:schemeClr>
                </a:solidFill>
              </a:rPr>
              <a:t>4M€ </a:t>
            </a:r>
            <a:r>
              <a:rPr lang="fr-FR" sz="2000" dirty="0">
                <a:solidFill>
                  <a:schemeClr val="accent1">
                    <a:lumMod val="50000"/>
                  </a:schemeClr>
                </a:solidFill>
              </a:rPr>
              <a:t>en raison:</a:t>
            </a:r>
          </a:p>
          <a:p>
            <a:endParaRPr lang="fr-FR" dirty="0" smtClean="0"/>
          </a:p>
          <a:p>
            <a:endParaRPr lang="fr-FR" dirty="0"/>
          </a:p>
          <a:p>
            <a:endParaRPr lang="fr-FR" dirty="0"/>
          </a:p>
        </p:txBody>
      </p:sp>
      <p:sp>
        <p:nvSpPr>
          <p:cNvPr id="2" name="Rectangle à coins arrondis 1"/>
          <p:cNvSpPr/>
          <p:nvPr/>
        </p:nvSpPr>
        <p:spPr>
          <a:xfrm>
            <a:off x="966651" y="2447110"/>
            <a:ext cx="3091543" cy="353568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027611" y="2586446"/>
            <a:ext cx="2995749" cy="2862322"/>
          </a:xfrm>
          <a:prstGeom prst="rect">
            <a:avLst/>
          </a:prstGeom>
          <a:noFill/>
        </p:spPr>
        <p:txBody>
          <a:bodyPr wrap="square" rtlCol="0">
            <a:spAutoFit/>
          </a:bodyPr>
          <a:lstStyle/>
          <a:p>
            <a:pPr algn="ctr"/>
            <a:r>
              <a:rPr lang="fr-FR" b="1" dirty="0" smtClean="0">
                <a:solidFill>
                  <a:schemeClr val="accent1">
                    <a:lumMod val="50000"/>
                  </a:schemeClr>
                </a:solidFill>
              </a:rPr>
              <a:t>Facteurs endogènes</a:t>
            </a:r>
          </a:p>
          <a:p>
            <a:endParaRPr lang="fr-FR" dirty="0">
              <a:solidFill>
                <a:schemeClr val="accent1">
                  <a:lumMod val="50000"/>
                </a:schemeClr>
              </a:solidFill>
            </a:endParaRPr>
          </a:p>
          <a:p>
            <a:pPr marL="285750" indent="-285750">
              <a:buFont typeface="Arial" panose="020B0604020202020204" pitchFamily="34" charset="0"/>
              <a:buChar char="•"/>
            </a:pPr>
            <a:r>
              <a:rPr lang="fr-FR" dirty="0">
                <a:solidFill>
                  <a:schemeClr val="accent1">
                    <a:lumMod val="50000"/>
                  </a:schemeClr>
                </a:solidFill>
              </a:rPr>
              <a:t>Modification du RIFSEEP en année pleine 850K€</a:t>
            </a:r>
          </a:p>
          <a:p>
            <a:pPr marL="285750" indent="-285750">
              <a:buFont typeface="Arial" panose="020B0604020202020204" pitchFamily="34" charset="0"/>
              <a:buChar char="•"/>
            </a:pPr>
            <a:endParaRPr lang="fr-FR" dirty="0">
              <a:solidFill>
                <a:schemeClr val="accent1">
                  <a:lumMod val="50000"/>
                </a:schemeClr>
              </a:solidFill>
            </a:endParaRPr>
          </a:p>
          <a:p>
            <a:pPr marL="285750" indent="-285750">
              <a:buFont typeface="Arial" panose="020B0604020202020204" pitchFamily="34" charset="0"/>
              <a:buChar char="•"/>
            </a:pPr>
            <a:r>
              <a:rPr lang="fr-FR" dirty="0">
                <a:solidFill>
                  <a:schemeClr val="accent1">
                    <a:lumMod val="50000"/>
                  </a:schemeClr>
                </a:solidFill>
              </a:rPr>
              <a:t>Modification RI de la p</a:t>
            </a:r>
            <a:r>
              <a:rPr lang="fr-FR" dirty="0" smtClean="0">
                <a:solidFill>
                  <a:schemeClr val="accent1">
                    <a:lumMod val="50000"/>
                  </a:schemeClr>
                </a:solidFill>
              </a:rPr>
              <a:t>olice </a:t>
            </a:r>
            <a:r>
              <a:rPr lang="fr-FR" dirty="0">
                <a:solidFill>
                  <a:schemeClr val="accent1">
                    <a:lumMod val="50000"/>
                  </a:schemeClr>
                </a:solidFill>
              </a:rPr>
              <a:t>municipale 30K€</a:t>
            </a:r>
          </a:p>
          <a:p>
            <a:pPr marL="285750" indent="-285750">
              <a:buFont typeface="Arial" panose="020B0604020202020204" pitchFamily="34" charset="0"/>
              <a:buChar char="•"/>
            </a:pPr>
            <a:endParaRPr lang="fr-FR" dirty="0">
              <a:solidFill>
                <a:schemeClr val="accent1">
                  <a:lumMod val="50000"/>
                </a:schemeClr>
              </a:solidFill>
            </a:endParaRPr>
          </a:p>
          <a:p>
            <a:pPr marL="285750" indent="-285750">
              <a:buFont typeface="Arial" panose="020B0604020202020204" pitchFamily="34" charset="0"/>
              <a:buChar char="•"/>
            </a:pPr>
            <a:r>
              <a:rPr lang="fr-FR" dirty="0">
                <a:solidFill>
                  <a:schemeClr val="accent1">
                    <a:lumMod val="50000"/>
                  </a:schemeClr>
                </a:solidFill>
              </a:rPr>
              <a:t>Reprise en régie de l’école de musique 1M€</a:t>
            </a:r>
          </a:p>
        </p:txBody>
      </p:sp>
      <p:sp>
        <p:nvSpPr>
          <p:cNvPr id="12" name="Rectangle à coins arrondis 11"/>
          <p:cNvSpPr/>
          <p:nvPr/>
        </p:nvSpPr>
        <p:spPr>
          <a:xfrm>
            <a:off x="4567645" y="2447110"/>
            <a:ext cx="3091543" cy="353568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628605" y="2586446"/>
            <a:ext cx="2995749" cy="2031325"/>
          </a:xfrm>
          <a:prstGeom prst="rect">
            <a:avLst/>
          </a:prstGeom>
          <a:noFill/>
        </p:spPr>
        <p:txBody>
          <a:bodyPr wrap="square" rtlCol="0">
            <a:spAutoFit/>
          </a:bodyPr>
          <a:lstStyle/>
          <a:p>
            <a:pPr algn="ctr"/>
            <a:r>
              <a:rPr lang="fr-FR" b="1" dirty="0">
                <a:solidFill>
                  <a:schemeClr val="accent1">
                    <a:lumMod val="50000"/>
                  </a:schemeClr>
                </a:solidFill>
              </a:rPr>
              <a:t>Facteurs exogènes</a:t>
            </a:r>
          </a:p>
          <a:p>
            <a:endParaRPr lang="fr-FR" dirty="0" smtClean="0">
              <a:solidFill>
                <a:schemeClr val="accent1">
                  <a:lumMod val="50000"/>
                </a:schemeClr>
              </a:solidFill>
            </a:endParaRPr>
          </a:p>
          <a:p>
            <a:pPr marL="285750" indent="-285750">
              <a:buFont typeface="Arial" panose="020B0604020202020204" pitchFamily="34" charset="0"/>
              <a:buChar char="•"/>
            </a:pPr>
            <a:r>
              <a:rPr lang="fr-FR" dirty="0" smtClean="0">
                <a:solidFill>
                  <a:schemeClr val="accent1">
                    <a:lumMod val="50000"/>
                  </a:schemeClr>
                </a:solidFill>
              </a:rPr>
              <a:t>L’augmentation du point CNRACL 900K€</a:t>
            </a:r>
          </a:p>
          <a:p>
            <a:pPr marL="285750" indent="-285750">
              <a:buFont typeface="Arial" panose="020B0604020202020204" pitchFamily="34" charset="0"/>
              <a:buChar char="•"/>
            </a:pPr>
            <a:endParaRPr lang="fr-FR" dirty="0">
              <a:solidFill>
                <a:schemeClr val="accent1">
                  <a:lumMod val="50000"/>
                </a:schemeClr>
              </a:solidFill>
            </a:endParaRPr>
          </a:p>
          <a:p>
            <a:pPr marL="285750" indent="-285750">
              <a:buFont typeface="Arial" panose="020B0604020202020204" pitchFamily="34" charset="0"/>
              <a:buChar char="•"/>
            </a:pPr>
            <a:r>
              <a:rPr lang="fr-FR" dirty="0" smtClean="0">
                <a:solidFill>
                  <a:schemeClr val="accent1">
                    <a:lumMod val="50000"/>
                  </a:schemeClr>
                </a:solidFill>
              </a:rPr>
              <a:t>Fin du dégrèvement du point URSSAF 300K€</a:t>
            </a:r>
            <a:endParaRPr lang="fr-FR" dirty="0">
              <a:solidFill>
                <a:schemeClr val="accent1">
                  <a:lumMod val="50000"/>
                </a:schemeClr>
              </a:solidFill>
            </a:endParaRPr>
          </a:p>
        </p:txBody>
      </p:sp>
    </p:spTree>
    <p:extLst>
      <p:ext uri="{BB962C8B-B14F-4D97-AF65-F5344CB8AC3E}">
        <p14:creationId xmlns:p14="http://schemas.microsoft.com/office/powerpoint/2010/main" val="1684283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21338" y="416771"/>
            <a:ext cx="8417861" cy="80393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a:gradFill flip="none" rotWithShape="1">
                  <a:gsLst>
                    <a:gs pos="100000">
                      <a:srgbClr val="66B32F"/>
                    </a:gs>
                    <a:gs pos="0">
                      <a:srgbClr val="007BC3"/>
                    </a:gs>
                  </a:gsLst>
                  <a:lin ang="0" scaled="1"/>
                  <a:tileRect/>
                </a:gradFill>
                <a:cs typeface="Poppins Light" panose="00000400000000000000" pitchFamily="2" charset="0"/>
              </a:rPr>
              <a:t>Préparation du BP 2025 : </a:t>
            </a:r>
            <a:endParaRPr lang="fr-FR" sz="3200" dirty="0" smtClean="0">
              <a:gradFill flip="none" rotWithShape="1">
                <a:gsLst>
                  <a:gs pos="100000">
                    <a:srgbClr val="66B32F"/>
                  </a:gs>
                  <a:gs pos="0">
                    <a:srgbClr val="007BC3"/>
                  </a:gs>
                </a:gsLst>
                <a:lin ang="0" scaled="1"/>
                <a:tileRect/>
              </a:gradFill>
              <a:cs typeface="Poppins Light" panose="00000400000000000000" pitchFamily="2" charset="0"/>
            </a:endParaRPr>
          </a:p>
          <a:p>
            <a:pPr>
              <a:lnSpc>
                <a:spcPct val="70000"/>
              </a:lnSpc>
            </a:pPr>
            <a:r>
              <a:rPr lang="fr-FR" sz="3200" dirty="0" smtClean="0">
                <a:gradFill flip="none" rotWithShape="1">
                  <a:gsLst>
                    <a:gs pos="100000">
                      <a:srgbClr val="66B32F"/>
                    </a:gs>
                    <a:gs pos="0">
                      <a:srgbClr val="007BC3"/>
                    </a:gs>
                  </a:gsLst>
                  <a:lin ang="0" scaled="1"/>
                  <a:tileRect/>
                </a:gradFill>
                <a:cs typeface="Poppins Light" panose="00000400000000000000" pitchFamily="2" charset="0"/>
              </a:rPr>
              <a:t>SYNTHESE DE LA PARTIE FONCTIONNEMENT</a:t>
            </a:r>
            <a:endParaRPr lang="fr-FR" sz="3200" dirty="0">
              <a:gradFill flip="none" rotWithShape="1">
                <a:gsLst>
                  <a:gs pos="100000">
                    <a:srgbClr val="66B32F"/>
                  </a:gs>
                  <a:gs pos="0">
                    <a:srgbClr val="007BC3"/>
                  </a:gs>
                </a:gsLst>
                <a:lin ang="0" scaled="1"/>
                <a:tileRect/>
              </a:gradFill>
              <a:cs typeface="Poppins Light" panose="00000400000000000000" pitchFamily="2" charset="0"/>
            </a:endParaRPr>
          </a:p>
        </p:txBody>
      </p:sp>
      <p:cxnSp>
        <p:nvCxnSpPr>
          <p:cNvPr id="5" name="Connecteur droit 4"/>
          <p:cNvCxnSpPr/>
          <p:nvPr/>
        </p:nvCxnSpPr>
        <p:spPr>
          <a:xfrm>
            <a:off x="421338" y="1375662"/>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a:solidFill>
                  <a:schemeClr val="tx1"/>
                </a:solidFill>
                <a:latin typeface="Poppins Light" panose="00000400000000000000" pitchFamily="2" charset="0"/>
                <a:cs typeface="Poppins Light" panose="00000400000000000000" pitchFamily="2" charset="0"/>
              </a:rPr>
              <a:t>Débat d’orientation budgétaire 2025 </a:t>
            </a: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18</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421338" y="1761406"/>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graphicFrame>
        <p:nvGraphicFramePr>
          <p:cNvPr id="8" name="Graphique 7"/>
          <p:cNvGraphicFramePr/>
          <p:nvPr>
            <p:extLst>
              <p:ext uri="{D42A27DB-BD31-4B8C-83A1-F6EECF244321}">
                <p14:modId xmlns:p14="http://schemas.microsoft.com/office/powerpoint/2010/main" val="2174752383"/>
              </p:ext>
            </p:extLst>
          </p:nvPr>
        </p:nvGraphicFramePr>
        <p:xfrm>
          <a:off x="923109" y="1375662"/>
          <a:ext cx="6682376" cy="3486624"/>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776688" y="4862286"/>
            <a:ext cx="7862214" cy="1200329"/>
          </a:xfrm>
          <a:prstGeom prst="rect">
            <a:avLst/>
          </a:prstGeom>
          <a:noFill/>
        </p:spPr>
        <p:txBody>
          <a:bodyPr wrap="square" rtlCol="0">
            <a:spAutoFit/>
          </a:bodyPr>
          <a:lstStyle/>
          <a:p>
            <a:r>
              <a:rPr lang="fr-FR" dirty="0">
                <a:solidFill>
                  <a:schemeClr val="accent1">
                    <a:lumMod val="50000"/>
                  </a:schemeClr>
                </a:solidFill>
              </a:rPr>
              <a:t>À l’issue, toutes recettes réelles de fonctionnement confondues, les hypothèses budgétaires en cours de validation conduisent à la prise en compte d’une augmentation des recettes de BP à BP d’environ </a:t>
            </a:r>
            <a:r>
              <a:rPr lang="fr-FR" b="1" dirty="0">
                <a:solidFill>
                  <a:schemeClr val="accent1">
                    <a:lumMod val="50000"/>
                  </a:schemeClr>
                </a:solidFill>
              </a:rPr>
              <a:t>1,9% </a:t>
            </a:r>
            <a:r>
              <a:rPr lang="fr-FR" dirty="0">
                <a:solidFill>
                  <a:schemeClr val="accent1">
                    <a:lumMod val="50000"/>
                  </a:schemeClr>
                </a:solidFill>
              </a:rPr>
              <a:t>et une augmentation des dépenses qui suit la même tendance</a:t>
            </a:r>
            <a:r>
              <a:rPr lang="fr-FR" b="1" dirty="0">
                <a:solidFill>
                  <a:schemeClr val="accent5">
                    <a:lumMod val="75000"/>
                  </a:schemeClr>
                </a:solidFill>
              </a:rPr>
              <a:t>.</a:t>
            </a:r>
            <a:endParaRPr lang="fr-FR" dirty="0">
              <a:solidFill>
                <a:schemeClr val="accent5">
                  <a:lumMod val="75000"/>
                </a:schemeClr>
              </a:solidFill>
            </a:endParaRPr>
          </a:p>
        </p:txBody>
      </p:sp>
    </p:spTree>
    <p:extLst>
      <p:ext uri="{BB962C8B-B14F-4D97-AF65-F5344CB8AC3E}">
        <p14:creationId xmlns:p14="http://schemas.microsoft.com/office/powerpoint/2010/main" val="90682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21338" y="684476"/>
            <a:ext cx="7263317" cy="1471172"/>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smtClean="0">
                <a:solidFill>
                  <a:schemeClr val="bg1"/>
                </a:solidFill>
                <a:latin typeface="+mn-lt"/>
                <a:cs typeface="Poppins Light" panose="00000400000000000000" pitchFamily="2" charset="0"/>
              </a:rPr>
              <a:t>2 – Les éléments de la préparation du Budget 2025</a:t>
            </a:r>
          </a:p>
          <a:p>
            <a:pPr>
              <a:lnSpc>
                <a:spcPct val="70000"/>
              </a:lnSpc>
            </a:pPr>
            <a:endParaRPr lang="fr-FR" sz="3200" dirty="0" smtClean="0">
              <a:solidFill>
                <a:schemeClr val="bg1"/>
              </a:solidFill>
              <a:latin typeface="+mn-lt"/>
              <a:cs typeface="Poppins Light" panose="00000400000000000000" pitchFamily="2" charset="0"/>
            </a:endParaRPr>
          </a:p>
          <a:p>
            <a:pPr>
              <a:lnSpc>
                <a:spcPct val="70000"/>
              </a:lnSpc>
            </a:pPr>
            <a:r>
              <a:rPr lang="fr-FR" sz="3200" dirty="0" smtClean="0">
                <a:solidFill>
                  <a:schemeClr val="bg1"/>
                </a:solidFill>
                <a:latin typeface="+mn-lt"/>
                <a:cs typeface="Poppins Light" panose="00000400000000000000" pitchFamily="2" charset="0"/>
              </a:rPr>
              <a:t>SECTION D’INVESTISSEMENT</a:t>
            </a:r>
            <a:endParaRPr lang="fr-FR" sz="3200" dirty="0">
              <a:solidFill>
                <a:schemeClr val="bg1"/>
              </a:solidFill>
              <a:latin typeface="+mn-lt"/>
              <a:cs typeface="Poppins Light" panose="00000400000000000000" pitchFamily="2" charset="0"/>
            </a:endParaRPr>
          </a:p>
        </p:txBody>
      </p:sp>
      <p:cxnSp>
        <p:nvCxnSpPr>
          <p:cNvPr id="5" name="Connecteur droit 4"/>
          <p:cNvCxnSpPr/>
          <p:nvPr/>
        </p:nvCxnSpPr>
        <p:spPr>
          <a:xfrm>
            <a:off x="512779" y="2602286"/>
            <a:ext cx="15903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ous-titre 2"/>
          <p:cNvSpPr txBox="1">
            <a:spLocks/>
          </p:cNvSpPr>
          <p:nvPr/>
        </p:nvSpPr>
        <p:spPr>
          <a:xfrm>
            <a:off x="421338" y="1761406"/>
            <a:ext cx="4689281" cy="3624786"/>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457200" indent="-457200">
              <a:buFont typeface="+mj-lt"/>
              <a:buAutoNum type="arabicPeriod"/>
            </a:pPr>
            <a:endParaRPr lang="fr-FR" sz="2200" b="1" dirty="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p:txBody>
      </p:sp>
      <p:sp>
        <p:nvSpPr>
          <p:cNvPr id="10" name="Sous-titre 2"/>
          <p:cNvSpPr txBox="1">
            <a:spLocks/>
          </p:cNvSpPr>
          <p:nvPr/>
        </p:nvSpPr>
        <p:spPr>
          <a:xfrm>
            <a:off x="1091293" y="3850489"/>
            <a:ext cx="4159976" cy="2505862"/>
          </a:xfrm>
          <a:prstGeom prst="rect">
            <a:avLst/>
          </a:prstGeom>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fr-FR" sz="2000" dirty="0" smtClean="0">
              <a:latin typeface="Poppins Light" panose="00000400000000000000" pitchFamily="2" charset="0"/>
              <a:cs typeface="Poppins Light" panose="00000400000000000000" pitchFamily="2" charset="0"/>
            </a:endParaRPr>
          </a:p>
        </p:txBody>
      </p:sp>
      <p:sp>
        <p:nvSpPr>
          <p:cNvPr id="20" name="Sous-titre 2"/>
          <p:cNvSpPr txBox="1">
            <a:spLocks/>
          </p:cNvSpPr>
          <p:nvPr/>
        </p:nvSpPr>
        <p:spPr>
          <a:xfrm>
            <a:off x="7454537" y="571454"/>
            <a:ext cx="1373579" cy="1390349"/>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fr-FR" sz="2400" b="1" dirty="0">
              <a:cs typeface="Poppins SemiBold" panose="00000700000000000000" pitchFamily="2" charset="0"/>
            </a:endParaRPr>
          </a:p>
        </p:txBody>
      </p:sp>
    </p:spTree>
    <p:extLst>
      <p:ext uri="{BB962C8B-B14F-4D97-AF65-F5344CB8AC3E}">
        <p14:creationId xmlns:p14="http://schemas.microsoft.com/office/powerpoint/2010/main" val="2014656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21338" y="636439"/>
            <a:ext cx="7263317" cy="45922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smtClean="0">
                <a:solidFill>
                  <a:schemeClr val="bg1"/>
                </a:solidFill>
                <a:latin typeface="+mn-lt"/>
                <a:cs typeface="Poppins Light" panose="00000400000000000000" pitchFamily="2" charset="0"/>
              </a:rPr>
              <a:t>PRESENTATION DETAILLEE</a:t>
            </a:r>
            <a:endParaRPr lang="fr-FR" sz="3200" dirty="0">
              <a:solidFill>
                <a:schemeClr val="bg1"/>
              </a:solidFill>
              <a:latin typeface="+mn-lt"/>
              <a:cs typeface="Poppins Light" panose="00000400000000000000" pitchFamily="2" charset="0"/>
            </a:endParaRPr>
          </a:p>
        </p:txBody>
      </p:sp>
      <p:cxnSp>
        <p:nvCxnSpPr>
          <p:cNvPr id="5" name="Connecteur droit 4"/>
          <p:cNvCxnSpPr/>
          <p:nvPr/>
        </p:nvCxnSpPr>
        <p:spPr>
          <a:xfrm>
            <a:off x="421339" y="1654635"/>
            <a:ext cx="15903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ous-titre 2"/>
          <p:cNvSpPr txBox="1">
            <a:spLocks/>
          </p:cNvSpPr>
          <p:nvPr/>
        </p:nvSpPr>
        <p:spPr>
          <a:xfrm>
            <a:off x="421338" y="1761406"/>
            <a:ext cx="7033199" cy="376655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200" b="1" dirty="0" smtClean="0">
                <a:solidFill>
                  <a:schemeClr val="bg1"/>
                </a:solidFill>
                <a:cs typeface="Poppins SemiBold" panose="00000700000000000000" pitchFamily="2" charset="0"/>
              </a:rPr>
              <a:t>Contexte économique et budgétaire </a:t>
            </a:r>
          </a:p>
          <a:p>
            <a:pPr marL="0" indent="0">
              <a:buNone/>
            </a:pPr>
            <a:endParaRPr lang="fr-FR" sz="2200" b="1" dirty="0">
              <a:solidFill>
                <a:schemeClr val="bg1"/>
              </a:solidFill>
              <a:cs typeface="Poppins SemiBold" panose="00000700000000000000" pitchFamily="2" charset="0"/>
            </a:endParaRPr>
          </a:p>
          <a:p>
            <a:pPr marL="457200" indent="-457200">
              <a:buFont typeface="+mj-lt"/>
              <a:buAutoNum type="arabicPeriod"/>
            </a:pPr>
            <a:r>
              <a:rPr lang="fr-FR" sz="2200" b="1" dirty="0" smtClean="0">
                <a:solidFill>
                  <a:schemeClr val="bg1"/>
                </a:solidFill>
                <a:cs typeface="Poppins SemiBold" panose="00000700000000000000" pitchFamily="2" charset="0"/>
              </a:rPr>
              <a:t> Présentation du compte administratif provisoire 2024</a:t>
            </a:r>
            <a:endParaRPr lang="fr-FR" sz="2200" b="1" dirty="0">
              <a:solidFill>
                <a:schemeClr val="bg1"/>
              </a:solidFill>
              <a:cs typeface="Poppins SemiBold" panose="00000700000000000000" pitchFamily="2" charset="0"/>
            </a:endParaRPr>
          </a:p>
          <a:p>
            <a:pPr marL="0" indent="0">
              <a:lnSpc>
                <a:spcPct val="70000"/>
              </a:lnSpc>
              <a:buNone/>
            </a:pPr>
            <a:r>
              <a:rPr lang="fr-FR" sz="2200" b="1" dirty="0">
                <a:solidFill>
                  <a:schemeClr val="bg1"/>
                </a:solidFill>
                <a:cs typeface="Poppins SemiBold" panose="00000700000000000000" pitchFamily="2" charset="0"/>
              </a:rPr>
              <a:t>2.  </a:t>
            </a:r>
            <a:r>
              <a:rPr lang="fr-FR" sz="2200" b="1" dirty="0" smtClean="0">
                <a:solidFill>
                  <a:schemeClr val="bg1"/>
                </a:solidFill>
                <a:cs typeface="Poppins SemiBold" panose="00000700000000000000" pitchFamily="2" charset="0"/>
              </a:rPr>
              <a:t>   Les </a:t>
            </a:r>
            <a:r>
              <a:rPr lang="fr-FR" sz="2200" b="1" dirty="0">
                <a:solidFill>
                  <a:schemeClr val="bg1"/>
                </a:solidFill>
                <a:cs typeface="Poppins SemiBold" panose="00000700000000000000" pitchFamily="2" charset="0"/>
              </a:rPr>
              <a:t>éléments de la préparation du Budget 2025</a:t>
            </a:r>
          </a:p>
          <a:p>
            <a:pPr marL="0" indent="0">
              <a:buNone/>
            </a:pPr>
            <a:endParaRPr lang="fr-FR" sz="2200" b="1" dirty="0" smtClean="0">
              <a:solidFill>
                <a:schemeClr val="bg1"/>
              </a:solidFill>
              <a:cs typeface="Poppins SemiBold" panose="00000700000000000000" pitchFamily="2" charset="0"/>
            </a:endParaRPr>
          </a:p>
          <a:p>
            <a:pPr marL="457200" indent="-457200">
              <a:buFont typeface="+mj-lt"/>
              <a:buAutoNum type="arabicPeriod"/>
            </a:pPr>
            <a:endParaRPr lang="fr-FR" sz="2200" b="1" dirty="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p:txBody>
      </p:sp>
      <p:sp>
        <p:nvSpPr>
          <p:cNvPr id="10" name="Sous-titre 2"/>
          <p:cNvSpPr txBox="1">
            <a:spLocks/>
          </p:cNvSpPr>
          <p:nvPr/>
        </p:nvSpPr>
        <p:spPr>
          <a:xfrm>
            <a:off x="1091293" y="3850489"/>
            <a:ext cx="4159976" cy="2505862"/>
          </a:xfrm>
          <a:prstGeom prst="rect">
            <a:avLst/>
          </a:prstGeom>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fr-FR" sz="2000" dirty="0" smtClean="0">
              <a:latin typeface="Poppins Light" panose="00000400000000000000" pitchFamily="2" charset="0"/>
              <a:cs typeface="Poppins Light" panose="00000400000000000000" pitchFamily="2" charset="0"/>
            </a:endParaRPr>
          </a:p>
        </p:txBody>
      </p:sp>
      <p:sp>
        <p:nvSpPr>
          <p:cNvPr id="20" name="Sous-titre 2"/>
          <p:cNvSpPr txBox="1">
            <a:spLocks/>
          </p:cNvSpPr>
          <p:nvPr/>
        </p:nvSpPr>
        <p:spPr>
          <a:xfrm>
            <a:off x="7454537" y="571454"/>
            <a:ext cx="1373579" cy="1390349"/>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fr-FR" sz="2400" b="1" dirty="0">
              <a:cs typeface="Poppins SemiBold" panose="00000700000000000000" pitchFamily="2" charset="0"/>
            </a:endParaRPr>
          </a:p>
        </p:txBody>
      </p:sp>
    </p:spTree>
    <p:extLst>
      <p:ext uri="{BB962C8B-B14F-4D97-AF65-F5344CB8AC3E}">
        <p14:creationId xmlns:p14="http://schemas.microsoft.com/office/powerpoint/2010/main" val="1021496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53907" y="636439"/>
            <a:ext cx="8417861" cy="80393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a:gradFill flip="none" rotWithShape="1">
                  <a:gsLst>
                    <a:gs pos="100000">
                      <a:srgbClr val="66B32F"/>
                    </a:gs>
                    <a:gs pos="0">
                      <a:srgbClr val="007BC3"/>
                    </a:gs>
                  </a:gsLst>
                  <a:lin ang="0" scaled="1"/>
                  <a:tileRect/>
                </a:gradFill>
                <a:cs typeface="Poppins Light" panose="00000400000000000000" pitchFamily="2" charset="0"/>
              </a:rPr>
              <a:t>Préparation du BP 2025 : </a:t>
            </a:r>
          </a:p>
          <a:p>
            <a:pPr>
              <a:lnSpc>
                <a:spcPct val="70000"/>
              </a:lnSpc>
            </a:pPr>
            <a:r>
              <a:rPr lang="fr-FR" sz="3200" dirty="0">
                <a:gradFill flip="none" rotWithShape="1">
                  <a:gsLst>
                    <a:gs pos="100000">
                      <a:srgbClr val="66B32F"/>
                    </a:gs>
                    <a:gs pos="0">
                      <a:srgbClr val="007BC3"/>
                    </a:gs>
                  </a:gsLst>
                  <a:lin ang="0" scaled="1"/>
                  <a:tileRect/>
                </a:gradFill>
                <a:cs typeface="Poppins Light" panose="00000400000000000000" pitchFamily="2" charset="0"/>
              </a:rPr>
              <a:t>DEPENSES </a:t>
            </a:r>
            <a:r>
              <a:rPr lang="fr-FR" sz="3200" dirty="0" smtClean="0">
                <a:gradFill flip="none" rotWithShape="1">
                  <a:gsLst>
                    <a:gs pos="100000">
                      <a:srgbClr val="66B32F"/>
                    </a:gs>
                    <a:gs pos="0">
                      <a:srgbClr val="007BC3"/>
                    </a:gs>
                  </a:gsLst>
                  <a:lin ang="0" scaled="1"/>
                  <a:tileRect/>
                </a:gradFill>
                <a:cs typeface="Poppins Light" panose="00000400000000000000" pitchFamily="2" charset="0"/>
              </a:rPr>
              <a:t>D’INVESTISSEMENT</a:t>
            </a:r>
            <a:endParaRPr lang="fr-FR" sz="3200" dirty="0">
              <a:gradFill flip="none" rotWithShape="1">
                <a:gsLst>
                  <a:gs pos="100000">
                    <a:srgbClr val="66B32F"/>
                  </a:gs>
                  <a:gs pos="0">
                    <a:srgbClr val="007BC3"/>
                  </a:gs>
                </a:gsLst>
                <a:lin ang="0" scaled="1"/>
                <a:tileRect/>
              </a:gradFill>
              <a:cs typeface="Poppins Light" panose="00000400000000000000" pitchFamily="2" charset="0"/>
            </a:endParaRPr>
          </a:p>
        </p:txBody>
      </p:sp>
      <p:cxnSp>
        <p:nvCxnSpPr>
          <p:cNvPr id="5" name="Connecteur droit 4"/>
          <p:cNvCxnSpPr/>
          <p:nvPr/>
        </p:nvCxnSpPr>
        <p:spPr>
          <a:xfrm>
            <a:off x="453907" y="1513319"/>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a:solidFill>
                  <a:schemeClr val="tx1"/>
                </a:solidFill>
                <a:latin typeface="Poppins Light" panose="00000400000000000000" pitchFamily="2" charset="0"/>
                <a:cs typeface="Poppins Light" panose="00000400000000000000" pitchFamily="2" charset="0"/>
              </a:rPr>
              <a:t>Débat d’orientation budgétaire 2025 </a:t>
            </a:r>
          </a:p>
          <a:p>
            <a:pPr algn="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20</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421338" y="1761406"/>
            <a:ext cx="8313359" cy="3700056"/>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2" name="Rectangle 1"/>
          <p:cNvSpPr/>
          <p:nvPr/>
        </p:nvSpPr>
        <p:spPr>
          <a:xfrm>
            <a:off x="340028" y="1649597"/>
            <a:ext cx="8298874" cy="3847207"/>
          </a:xfrm>
          <a:prstGeom prst="rect">
            <a:avLst/>
          </a:prstGeom>
        </p:spPr>
        <p:txBody>
          <a:bodyPr wrap="square">
            <a:spAutoFit/>
          </a:bodyPr>
          <a:lstStyle/>
          <a:p>
            <a:pPr>
              <a:spcAft>
                <a:spcPts val="0"/>
              </a:spcAft>
            </a:pPr>
            <a:r>
              <a:rPr lang="fr-FR" sz="2000" dirty="0">
                <a:solidFill>
                  <a:schemeClr val="accent1">
                    <a:lumMod val="50000"/>
                  </a:schemeClr>
                </a:solidFill>
              </a:rPr>
              <a:t>Les dépenses d’équipement proposées chaque année au moment du vote du budget sont de l’ordre de </a:t>
            </a:r>
            <a:r>
              <a:rPr lang="fr-FR" sz="2000" b="1" dirty="0">
                <a:solidFill>
                  <a:schemeClr val="accent1">
                    <a:lumMod val="50000"/>
                  </a:schemeClr>
                </a:solidFill>
              </a:rPr>
              <a:t>25 M €</a:t>
            </a:r>
            <a:r>
              <a:rPr lang="fr-FR" sz="2000" dirty="0" smtClean="0">
                <a:solidFill>
                  <a:schemeClr val="accent1">
                    <a:lumMod val="50000"/>
                  </a:schemeClr>
                </a:solidFill>
              </a:rPr>
              <a:t>.</a:t>
            </a:r>
          </a:p>
          <a:p>
            <a:pPr>
              <a:spcAft>
                <a:spcPts val="0"/>
              </a:spcAft>
            </a:pPr>
            <a:endParaRPr lang="fr-FR" sz="2000" dirty="0">
              <a:solidFill>
                <a:schemeClr val="accent1">
                  <a:lumMod val="50000"/>
                </a:schemeClr>
              </a:solidFill>
            </a:endParaRPr>
          </a:p>
          <a:p>
            <a:pPr>
              <a:spcAft>
                <a:spcPts val="0"/>
              </a:spcAft>
            </a:pPr>
            <a:r>
              <a:rPr lang="fr-FR" sz="2000" dirty="0" smtClean="0">
                <a:solidFill>
                  <a:schemeClr val="accent1">
                    <a:lumMod val="50000"/>
                  </a:schemeClr>
                </a:solidFill>
              </a:rPr>
              <a:t>La </a:t>
            </a:r>
            <a:r>
              <a:rPr lang="fr-FR" sz="2000" dirty="0">
                <a:solidFill>
                  <a:schemeClr val="accent1">
                    <a:lumMod val="50000"/>
                  </a:schemeClr>
                </a:solidFill>
              </a:rPr>
              <a:t>ville est engagée, au travers de délibérations programmes, sur différentes opérations pluriannuelles d’investissement dont :</a:t>
            </a:r>
          </a:p>
          <a:p>
            <a:pPr marL="810260" algn="just"/>
            <a:r>
              <a:rPr lang="fr-FR" sz="1600" dirty="0">
                <a:solidFill>
                  <a:schemeClr val="accent1">
                    <a:lumMod val="50000"/>
                  </a:schemeClr>
                </a:solidFill>
              </a:rPr>
              <a:t> </a:t>
            </a:r>
          </a:p>
          <a:p>
            <a:pPr marL="342900" lvl="0" indent="-342900" algn="just">
              <a:buFont typeface="Symbol" panose="05050102010706020507" pitchFamily="18" charset="2"/>
              <a:buChar char=""/>
            </a:pPr>
            <a:r>
              <a:rPr lang="fr-FR" sz="1600" dirty="0">
                <a:solidFill>
                  <a:schemeClr val="accent1">
                    <a:lumMod val="50000"/>
                  </a:schemeClr>
                </a:solidFill>
              </a:rPr>
              <a:t>Le projet centre-ville (Grand Angle)</a:t>
            </a:r>
          </a:p>
          <a:p>
            <a:pPr marL="342900" lvl="0" indent="-342900" algn="just">
              <a:buFont typeface="Symbol" panose="05050102010706020507" pitchFamily="18" charset="2"/>
              <a:buChar char=""/>
            </a:pPr>
            <a:r>
              <a:rPr lang="fr-FR" sz="1600" dirty="0">
                <a:solidFill>
                  <a:schemeClr val="accent1">
                    <a:lumMod val="50000"/>
                  </a:schemeClr>
                </a:solidFill>
              </a:rPr>
              <a:t>La rénovation de la Rose des Vents</a:t>
            </a:r>
          </a:p>
          <a:p>
            <a:pPr marL="342900" lvl="0" indent="-342900" algn="just">
              <a:buFont typeface="Symbol" panose="05050102010706020507" pitchFamily="18" charset="2"/>
              <a:buChar char=""/>
            </a:pPr>
            <a:r>
              <a:rPr lang="fr-FR" sz="1600" dirty="0">
                <a:solidFill>
                  <a:schemeClr val="accent1">
                    <a:lumMod val="50000"/>
                  </a:schemeClr>
                </a:solidFill>
              </a:rPr>
              <a:t>La vidéo-protection</a:t>
            </a:r>
          </a:p>
          <a:p>
            <a:pPr marL="342900" lvl="0" indent="-342900" algn="just">
              <a:buFont typeface="Symbol" panose="05050102010706020507" pitchFamily="18" charset="2"/>
              <a:buChar char=""/>
            </a:pPr>
            <a:r>
              <a:rPr lang="fr-FR" sz="1600" dirty="0">
                <a:solidFill>
                  <a:schemeClr val="accent1">
                    <a:lumMod val="50000"/>
                  </a:schemeClr>
                </a:solidFill>
              </a:rPr>
              <a:t>La rénovation du FOS Tennis</a:t>
            </a:r>
          </a:p>
          <a:p>
            <a:pPr marL="342900" lvl="0" indent="-342900" algn="just">
              <a:buFont typeface="Symbol" panose="05050102010706020507" pitchFamily="18" charset="2"/>
              <a:buChar char=""/>
            </a:pPr>
            <a:r>
              <a:rPr lang="fr-FR" sz="1600" dirty="0">
                <a:solidFill>
                  <a:schemeClr val="accent1">
                    <a:lumMod val="50000"/>
                  </a:schemeClr>
                </a:solidFill>
              </a:rPr>
              <a:t>L’agenda d’accessibilité programmée (ADAP)</a:t>
            </a:r>
          </a:p>
          <a:p>
            <a:pPr marL="342900" lvl="0" indent="-342900" algn="just">
              <a:buFont typeface="Symbol" panose="05050102010706020507" pitchFamily="18" charset="2"/>
              <a:buChar char=""/>
            </a:pPr>
            <a:r>
              <a:rPr lang="fr-FR" sz="1600" dirty="0">
                <a:solidFill>
                  <a:schemeClr val="accent1">
                    <a:lumMod val="50000"/>
                  </a:schemeClr>
                </a:solidFill>
              </a:rPr>
              <a:t>L’entretien/rénovation de l’éclairage public</a:t>
            </a:r>
          </a:p>
          <a:p>
            <a:pPr marL="342900" lvl="0" indent="-342900" algn="just">
              <a:buFont typeface="Symbol" panose="05050102010706020507" pitchFamily="18" charset="2"/>
              <a:buChar char=""/>
            </a:pPr>
            <a:r>
              <a:rPr lang="fr-FR" sz="1600" dirty="0">
                <a:solidFill>
                  <a:schemeClr val="accent1">
                    <a:lumMod val="50000"/>
                  </a:schemeClr>
                </a:solidFill>
              </a:rPr>
              <a:t>La transition énergétique (marché global de performance énergétique)</a:t>
            </a:r>
          </a:p>
          <a:p>
            <a:pPr marL="342900" lvl="0" indent="-342900" algn="just">
              <a:buFont typeface="Symbol" panose="05050102010706020507" pitchFamily="18" charset="2"/>
              <a:buChar char=""/>
            </a:pPr>
            <a:r>
              <a:rPr lang="fr-FR" sz="1600" dirty="0">
                <a:solidFill>
                  <a:schemeClr val="accent1">
                    <a:lumMod val="50000"/>
                  </a:schemeClr>
                </a:solidFill>
              </a:rPr>
              <a:t>La création d’une maison pluri professionnelle de santé</a:t>
            </a:r>
          </a:p>
        </p:txBody>
      </p:sp>
    </p:spTree>
    <p:extLst>
      <p:ext uri="{BB962C8B-B14F-4D97-AF65-F5344CB8AC3E}">
        <p14:creationId xmlns:p14="http://schemas.microsoft.com/office/powerpoint/2010/main" val="2210128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53907" y="636439"/>
            <a:ext cx="8417861" cy="45922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CONCLUSION</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453907" y="1321730"/>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a:solidFill>
                  <a:schemeClr val="tx1"/>
                </a:solidFill>
                <a:latin typeface="Poppins Light" panose="00000400000000000000" pitchFamily="2" charset="0"/>
                <a:cs typeface="Poppins Light" panose="00000400000000000000" pitchFamily="2" charset="0"/>
              </a:rPr>
              <a:t>Débat d’orientation budgétaire 2025 </a:t>
            </a:r>
          </a:p>
          <a:p>
            <a:pPr algn="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21</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421338" y="1761406"/>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2" name="ZoneTexte 1"/>
          <p:cNvSpPr txBox="1"/>
          <p:nvPr/>
        </p:nvSpPr>
        <p:spPr>
          <a:xfrm>
            <a:off x="583474" y="1828800"/>
            <a:ext cx="7785463" cy="3170099"/>
          </a:xfrm>
          <a:prstGeom prst="rect">
            <a:avLst/>
          </a:prstGeom>
          <a:noFill/>
        </p:spPr>
        <p:txBody>
          <a:bodyPr wrap="square" rtlCol="0">
            <a:spAutoFit/>
          </a:bodyPr>
          <a:lstStyle/>
          <a:p>
            <a:pPr algn="just"/>
            <a:r>
              <a:rPr lang="fr-FR" sz="2000" dirty="0">
                <a:solidFill>
                  <a:schemeClr val="accent1">
                    <a:lumMod val="50000"/>
                  </a:schemeClr>
                </a:solidFill>
              </a:rPr>
              <a:t>Bien que la préparation budgétaire de la ville soit confrontée à une incertitude renforcée par le contexte économique national et international, la ville bénéficie d’un faible taux d’endettement, ce qui lui confère une stabilité financière et une capacité de manœuvre face aux aléas économiques. </a:t>
            </a:r>
            <a:endParaRPr lang="fr-FR" sz="2000" dirty="0" smtClean="0">
              <a:solidFill>
                <a:schemeClr val="accent1">
                  <a:lumMod val="50000"/>
                </a:schemeClr>
              </a:solidFill>
            </a:endParaRPr>
          </a:p>
          <a:p>
            <a:pPr algn="just"/>
            <a:endParaRPr lang="fr-FR" sz="2000" dirty="0" smtClean="0">
              <a:solidFill>
                <a:schemeClr val="accent1">
                  <a:lumMod val="50000"/>
                </a:schemeClr>
              </a:solidFill>
            </a:endParaRPr>
          </a:p>
          <a:p>
            <a:pPr algn="just"/>
            <a:endParaRPr lang="fr-FR" sz="2000" dirty="0">
              <a:solidFill>
                <a:schemeClr val="accent1">
                  <a:lumMod val="50000"/>
                </a:schemeClr>
              </a:solidFill>
            </a:endParaRPr>
          </a:p>
          <a:p>
            <a:pPr algn="just"/>
            <a:r>
              <a:rPr lang="fr-FR" sz="2000" dirty="0" smtClean="0">
                <a:solidFill>
                  <a:schemeClr val="accent1">
                    <a:lumMod val="50000"/>
                  </a:schemeClr>
                </a:solidFill>
              </a:rPr>
              <a:t>Les </a:t>
            </a:r>
            <a:r>
              <a:rPr lang="fr-FR" sz="2000" dirty="0">
                <a:solidFill>
                  <a:schemeClr val="accent1">
                    <a:lumMod val="50000"/>
                  </a:schemeClr>
                </a:solidFill>
              </a:rPr>
              <a:t>investissements sont donc pour l’instant maintenus afin de garantir le développement durable des infrastructures et </a:t>
            </a:r>
            <a:r>
              <a:rPr lang="fr-FR" sz="2000" dirty="0" smtClean="0">
                <a:solidFill>
                  <a:schemeClr val="accent1">
                    <a:lumMod val="50000"/>
                  </a:schemeClr>
                </a:solidFill>
              </a:rPr>
              <a:t>des équipements </a:t>
            </a:r>
            <a:r>
              <a:rPr lang="fr-FR" sz="2000" dirty="0">
                <a:solidFill>
                  <a:schemeClr val="accent1">
                    <a:lumMod val="50000"/>
                  </a:schemeClr>
                </a:solidFill>
              </a:rPr>
              <a:t>publics, ce qui assure aux citoyens un accès constant et de qualité aux services.</a:t>
            </a:r>
          </a:p>
        </p:txBody>
      </p:sp>
    </p:spTree>
    <p:extLst>
      <p:ext uri="{BB962C8B-B14F-4D97-AF65-F5344CB8AC3E}">
        <p14:creationId xmlns:p14="http://schemas.microsoft.com/office/powerpoint/2010/main" val="3710527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0" y="3109674"/>
            <a:ext cx="9144000" cy="722505"/>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fr-FR" sz="5400" dirty="0" smtClean="0">
                <a:solidFill>
                  <a:schemeClr val="bg1"/>
                </a:solidFill>
                <a:latin typeface="+mn-lt"/>
                <a:cs typeface="Poppins Light" panose="00000400000000000000" pitchFamily="2" charset="0"/>
              </a:rPr>
              <a:t>MERCI</a:t>
            </a:r>
            <a:endParaRPr lang="fr-FR" sz="5400" dirty="0">
              <a:solidFill>
                <a:schemeClr val="bg1"/>
              </a:solidFill>
              <a:latin typeface="+mn-lt"/>
              <a:cs typeface="Poppins Light" panose="00000400000000000000" pitchFamily="2" charset="0"/>
            </a:endParaRPr>
          </a:p>
        </p:txBody>
      </p:sp>
      <p:sp>
        <p:nvSpPr>
          <p:cNvPr id="10" name="Sous-titre 2"/>
          <p:cNvSpPr txBox="1">
            <a:spLocks/>
          </p:cNvSpPr>
          <p:nvPr/>
        </p:nvSpPr>
        <p:spPr>
          <a:xfrm>
            <a:off x="1091293" y="3850489"/>
            <a:ext cx="4159976" cy="2505862"/>
          </a:xfrm>
          <a:prstGeom prst="rect">
            <a:avLst/>
          </a:prstGeom>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fr-FR" sz="2000" dirty="0" smtClean="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197092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53907" y="636439"/>
            <a:ext cx="8417861" cy="45922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a:gradFill flip="none" rotWithShape="1">
                  <a:gsLst>
                    <a:gs pos="100000">
                      <a:srgbClr val="66B32F"/>
                    </a:gs>
                    <a:gs pos="0">
                      <a:srgbClr val="007BC3"/>
                    </a:gs>
                  </a:gsLst>
                  <a:lin ang="0" scaled="1"/>
                  <a:tileRect/>
                </a:gradFill>
                <a:latin typeface="+mn-lt"/>
                <a:cs typeface="Poppins Light" panose="00000400000000000000" pitchFamily="2" charset="0"/>
              </a:rPr>
              <a:t>CONTEXTE ECONOMIQUE ET BUDGETAIRE</a:t>
            </a:r>
          </a:p>
        </p:txBody>
      </p:sp>
      <p:cxnSp>
        <p:nvCxnSpPr>
          <p:cNvPr id="5" name="Connecteur droit 4"/>
          <p:cNvCxnSpPr/>
          <p:nvPr/>
        </p:nvCxnSpPr>
        <p:spPr>
          <a:xfrm>
            <a:off x="351670" y="145660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3</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56816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7" name="ZoneTexte 6"/>
          <p:cNvSpPr txBox="1"/>
          <p:nvPr/>
        </p:nvSpPr>
        <p:spPr>
          <a:xfrm>
            <a:off x="351670" y="1568162"/>
            <a:ext cx="8287232" cy="5693866"/>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accent1">
                    <a:lumMod val="50000"/>
                  </a:schemeClr>
                </a:solidFill>
              </a:rPr>
              <a:t>Une baisse de l’inflation et de la croissance économique au niveau national et mondial </a:t>
            </a:r>
          </a:p>
          <a:p>
            <a:pPr marL="285750" indent="-285750">
              <a:buFont typeface="Arial" panose="020B0604020202020204" pitchFamily="34" charset="0"/>
              <a:buChar char="•"/>
            </a:pPr>
            <a:r>
              <a:rPr lang="fr-FR" sz="2000" dirty="0">
                <a:solidFill>
                  <a:schemeClr val="accent1">
                    <a:lumMod val="50000"/>
                  </a:schemeClr>
                </a:solidFill>
              </a:rPr>
              <a:t>Une forte augmentation du déficit  (+6%) et de la dette </a:t>
            </a:r>
            <a:r>
              <a:rPr lang="fr-FR" sz="2000" dirty="0" smtClean="0">
                <a:solidFill>
                  <a:schemeClr val="accent1">
                    <a:lumMod val="50000"/>
                  </a:schemeClr>
                </a:solidFill>
              </a:rPr>
              <a:t>d’où </a:t>
            </a:r>
            <a:r>
              <a:rPr lang="fr-FR" sz="2000" dirty="0">
                <a:solidFill>
                  <a:schemeClr val="accent1">
                    <a:lumMod val="50000"/>
                  </a:schemeClr>
                </a:solidFill>
              </a:rPr>
              <a:t>la volonté de redresser les comptes publics</a:t>
            </a:r>
          </a:p>
          <a:p>
            <a:pPr marL="285750" indent="-285750">
              <a:buFont typeface="Arial" panose="020B0604020202020204" pitchFamily="34" charset="0"/>
              <a:buChar char="•"/>
            </a:pPr>
            <a:r>
              <a:rPr lang="fr-FR" sz="2000" dirty="0">
                <a:solidFill>
                  <a:schemeClr val="accent1">
                    <a:lumMod val="50000"/>
                  </a:schemeClr>
                </a:solidFill>
              </a:rPr>
              <a:t>Un effort colossal demandé aux collectivités dans le PLF et PLFSS </a:t>
            </a:r>
            <a:r>
              <a:rPr lang="fr-FR" sz="2000" dirty="0" smtClean="0">
                <a:solidFill>
                  <a:schemeClr val="accent1">
                    <a:lumMod val="50000"/>
                  </a:schemeClr>
                </a:solidFill>
              </a:rPr>
              <a:t>:</a:t>
            </a:r>
          </a:p>
          <a:p>
            <a:endParaRPr lang="fr-FR" sz="2000" dirty="0" smtClean="0">
              <a:solidFill>
                <a:schemeClr val="accent1">
                  <a:lumMod val="50000"/>
                </a:schemeClr>
              </a:solidFill>
            </a:endParaRPr>
          </a:p>
          <a:p>
            <a:pPr marL="1314450" indent="-342900">
              <a:buFont typeface="Wingdings" panose="05000000000000000000" pitchFamily="2" charset="2"/>
              <a:buChar char="§"/>
            </a:pPr>
            <a:r>
              <a:rPr lang="fr-FR" sz="2000" dirty="0" smtClean="0">
                <a:solidFill>
                  <a:schemeClr val="accent1">
                    <a:lumMod val="50000"/>
                  </a:schemeClr>
                </a:solidFill>
              </a:rPr>
              <a:t>Instauration </a:t>
            </a:r>
            <a:r>
              <a:rPr lang="fr-FR" sz="2000" dirty="0">
                <a:solidFill>
                  <a:schemeClr val="accent1">
                    <a:lumMod val="50000"/>
                  </a:schemeClr>
                </a:solidFill>
              </a:rPr>
              <a:t>d’un fonds de réserve (5 Milliards €)</a:t>
            </a:r>
          </a:p>
          <a:p>
            <a:pPr marL="1314450" indent="-342900">
              <a:buFont typeface="Wingdings" panose="05000000000000000000" pitchFamily="2" charset="2"/>
              <a:buChar char="§"/>
            </a:pPr>
            <a:r>
              <a:rPr lang="fr-FR" sz="2000" dirty="0" smtClean="0">
                <a:solidFill>
                  <a:schemeClr val="accent1">
                    <a:lumMod val="50000"/>
                  </a:schemeClr>
                </a:solidFill>
              </a:rPr>
              <a:t>Gel </a:t>
            </a:r>
            <a:r>
              <a:rPr lang="fr-FR" sz="2000" dirty="0">
                <a:solidFill>
                  <a:schemeClr val="accent1">
                    <a:lumMod val="50000"/>
                  </a:schemeClr>
                </a:solidFill>
              </a:rPr>
              <a:t>de la TVA, disparition du FCTVA en fonctionnement et baisse de </a:t>
            </a:r>
            <a:r>
              <a:rPr lang="fr-FR" sz="2000" dirty="0" smtClean="0">
                <a:solidFill>
                  <a:schemeClr val="accent1">
                    <a:lumMod val="50000"/>
                  </a:schemeClr>
                </a:solidFill>
              </a:rPr>
              <a:t> son </a:t>
            </a:r>
            <a:r>
              <a:rPr lang="fr-FR" sz="2000" dirty="0">
                <a:solidFill>
                  <a:schemeClr val="accent1">
                    <a:lumMod val="50000"/>
                  </a:schemeClr>
                </a:solidFill>
              </a:rPr>
              <a:t>taux </a:t>
            </a:r>
          </a:p>
          <a:p>
            <a:pPr marL="1314450" indent="-342900">
              <a:buFont typeface="Wingdings" panose="05000000000000000000" pitchFamily="2" charset="2"/>
              <a:buChar char="§"/>
            </a:pPr>
            <a:r>
              <a:rPr lang="fr-FR" sz="2000" dirty="0" smtClean="0">
                <a:solidFill>
                  <a:schemeClr val="accent1">
                    <a:lumMod val="50000"/>
                  </a:schemeClr>
                </a:solidFill>
              </a:rPr>
              <a:t>Hausse </a:t>
            </a:r>
            <a:r>
              <a:rPr lang="fr-FR" sz="2000" dirty="0">
                <a:solidFill>
                  <a:schemeClr val="accent1">
                    <a:lumMod val="50000"/>
                  </a:schemeClr>
                </a:solidFill>
              </a:rPr>
              <a:t>des taux de cotisation à la CNRACL (3 points pendant 4 ans)</a:t>
            </a:r>
          </a:p>
          <a:p>
            <a:pPr marL="609600" indent="-342900">
              <a:buFont typeface="Wingdings" panose="05000000000000000000" pitchFamily="2" charset="2"/>
              <a:buChar char="§"/>
            </a:pPr>
            <a:endParaRPr lang="fr-FR" sz="2000" dirty="0">
              <a:solidFill>
                <a:schemeClr val="accent1">
                  <a:lumMod val="50000"/>
                </a:schemeClr>
              </a:solidFill>
            </a:endParaRPr>
          </a:p>
          <a:p>
            <a:r>
              <a:rPr lang="fr-FR" sz="2000" b="1" dirty="0">
                <a:solidFill>
                  <a:schemeClr val="accent1">
                    <a:lumMod val="50000"/>
                  </a:schemeClr>
                </a:solidFill>
              </a:rPr>
              <a:t>Rejet du projet de loi de finances suite à une motion de censure et adoption d’une loi de finances spéciale</a:t>
            </a:r>
          </a:p>
          <a:p>
            <a:pPr marL="285750" indent="-285750">
              <a:buFont typeface="Arial" panose="020B0604020202020204" pitchFamily="34" charset="0"/>
              <a:buChar char="•"/>
            </a:pPr>
            <a:endParaRPr lang="fr-FR" sz="2400" dirty="0">
              <a:solidFill>
                <a:schemeClr val="accent1">
                  <a:lumMod val="50000"/>
                </a:schemeClr>
              </a:solidFill>
            </a:endParaRPr>
          </a:p>
          <a:p>
            <a:pPr marL="285750" indent="-285750">
              <a:buFont typeface="Arial" panose="020B0604020202020204" pitchFamily="34" charset="0"/>
              <a:buChar char="•"/>
            </a:pPr>
            <a:endParaRPr lang="fr-FR" sz="2400" dirty="0">
              <a:solidFill>
                <a:schemeClr val="accent1">
                  <a:lumMod val="50000"/>
                </a:schemeClr>
              </a:solidFill>
            </a:endParaRP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smtClean="0"/>
          </a:p>
        </p:txBody>
      </p:sp>
    </p:spTree>
    <p:extLst>
      <p:ext uri="{BB962C8B-B14F-4D97-AF65-F5344CB8AC3E}">
        <p14:creationId xmlns:p14="http://schemas.microsoft.com/office/powerpoint/2010/main" val="1844880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53907" y="636439"/>
            <a:ext cx="8417861" cy="45922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a:gradFill flip="none" rotWithShape="1">
                  <a:gsLst>
                    <a:gs pos="100000">
                      <a:srgbClr val="66B32F"/>
                    </a:gs>
                    <a:gs pos="0">
                      <a:srgbClr val="007BC3"/>
                    </a:gs>
                  </a:gsLst>
                  <a:lin ang="0" scaled="1"/>
                  <a:tileRect/>
                </a:gradFill>
                <a:latin typeface="+mn-lt"/>
                <a:cs typeface="Poppins Light" panose="00000400000000000000" pitchFamily="2" charset="0"/>
              </a:rPr>
              <a:t>CONTEXTE ECONOMIQUE ET BUDGETAIRE</a:t>
            </a:r>
          </a:p>
        </p:txBody>
      </p:sp>
      <p:cxnSp>
        <p:nvCxnSpPr>
          <p:cNvPr id="5" name="Connecteur droit 4"/>
          <p:cNvCxnSpPr/>
          <p:nvPr/>
        </p:nvCxnSpPr>
        <p:spPr>
          <a:xfrm>
            <a:off x="351670" y="145660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4</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56816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7" name="ZoneTexte 6"/>
          <p:cNvSpPr txBox="1"/>
          <p:nvPr/>
        </p:nvSpPr>
        <p:spPr>
          <a:xfrm>
            <a:off x="351670" y="1761406"/>
            <a:ext cx="8287232" cy="4770537"/>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accent1">
                    <a:lumMod val="50000"/>
                  </a:schemeClr>
                </a:solidFill>
              </a:rPr>
              <a:t>Adoption d’une loi de finances en février 2025 plus mesurée </a:t>
            </a:r>
            <a:r>
              <a:rPr lang="fr-FR" sz="2000" dirty="0" smtClean="0">
                <a:solidFill>
                  <a:schemeClr val="accent1">
                    <a:lumMod val="50000"/>
                  </a:schemeClr>
                </a:solidFill>
              </a:rPr>
              <a:t>: </a:t>
            </a:r>
          </a:p>
          <a:p>
            <a:pPr marL="285750" indent="-285750">
              <a:buFont typeface="Arial" panose="020B0604020202020204" pitchFamily="34" charset="0"/>
              <a:buChar char="•"/>
            </a:pPr>
            <a:endParaRPr lang="fr-FR" sz="2000" dirty="0" smtClean="0">
              <a:solidFill>
                <a:schemeClr val="accent1">
                  <a:lumMod val="50000"/>
                </a:schemeClr>
              </a:solidFill>
            </a:endParaRPr>
          </a:p>
          <a:p>
            <a:pPr marL="1038225" indent="-342900" algn="just">
              <a:buFont typeface="Wingdings" panose="05000000000000000000" pitchFamily="2" charset="2"/>
              <a:buChar char="§"/>
            </a:pPr>
            <a:r>
              <a:rPr lang="fr-FR" sz="2000" dirty="0">
                <a:solidFill>
                  <a:schemeClr val="accent1">
                    <a:lumMod val="50000"/>
                  </a:schemeClr>
                </a:solidFill>
              </a:rPr>
              <a:t>Remplacement du fonds de réserve par un « dispositif de lissage conjoncturel des recettes fiscales », applicable à plus de collectivités</a:t>
            </a:r>
          </a:p>
          <a:p>
            <a:pPr marL="1038225" indent="-342900" algn="just">
              <a:buFont typeface="Wingdings" panose="05000000000000000000" pitchFamily="2" charset="2"/>
              <a:buChar char="§"/>
            </a:pPr>
            <a:r>
              <a:rPr lang="fr-FR" sz="2000" dirty="0">
                <a:solidFill>
                  <a:schemeClr val="accent1">
                    <a:lumMod val="50000"/>
                  </a:schemeClr>
                </a:solidFill>
              </a:rPr>
              <a:t>Maintien du gel de la revalorisation de la TVA mais suppression des mesures liées au FCTVA </a:t>
            </a:r>
          </a:p>
          <a:p>
            <a:pPr marL="1038225" indent="-342900" algn="just">
              <a:buFont typeface="Wingdings" panose="05000000000000000000" pitchFamily="2" charset="2"/>
              <a:buChar char="§"/>
            </a:pPr>
            <a:r>
              <a:rPr lang="fr-FR" sz="2000" dirty="0">
                <a:solidFill>
                  <a:schemeClr val="accent1">
                    <a:lumMod val="50000"/>
                  </a:schemeClr>
                </a:solidFill>
              </a:rPr>
              <a:t>Hausse des cotisations employeurs à la CNRACL portée sur 4 ans</a:t>
            </a:r>
          </a:p>
          <a:p>
            <a:pPr marL="1038225" indent="-342900" algn="just">
              <a:buFont typeface="Wingdings" panose="05000000000000000000" pitchFamily="2" charset="2"/>
              <a:buChar char="§"/>
            </a:pPr>
            <a:r>
              <a:rPr lang="fr-FR" sz="2000" dirty="0">
                <a:solidFill>
                  <a:schemeClr val="accent1">
                    <a:lumMod val="50000"/>
                  </a:schemeClr>
                </a:solidFill>
              </a:rPr>
              <a:t>Baisse de certaines dotations d’équipement (fonds vert, DSIL…) en contrepartie d’une légère hausse de DGF</a:t>
            </a:r>
          </a:p>
          <a:p>
            <a:pPr marL="285750" indent="-285750">
              <a:buFont typeface="Arial" panose="020B0604020202020204" pitchFamily="34" charset="0"/>
              <a:buChar char="•"/>
            </a:pPr>
            <a:endParaRPr lang="fr-FR" sz="2000" dirty="0">
              <a:solidFill>
                <a:schemeClr val="accent1">
                  <a:lumMod val="50000"/>
                </a:schemeClr>
              </a:solidFill>
            </a:endParaRPr>
          </a:p>
          <a:p>
            <a:r>
              <a:rPr lang="fr-FR" sz="2000" dirty="0">
                <a:solidFill>
                  <a:schemeClr val="accent1">
                    <a:lumMod val="50000"/>
                  </a:schemeClr>
                </a:solidFill>
              </a:rPr>
              <a:t>Un effort revu à la baisse mais toujours contraignant pour les collectivités</a:t>
            </a:r>
          </a:p>
          <a:p>
            <a:pPr marL="285750" indent="-285750">
              <a:buFont typeface="Arial" panose="020B0604020202020204" pitchFamily="34" charset="0"/>
              <a:buChar char="•"/>
            </a:pPr>
            <a:endParaRPr lang="fr-FR" sz="2400" dirty="0">
              <a:solidFill>
                <a:schemeClr val="accent1">
                  <a:lumMod val="50000"/>
                </a:schemeClr>
              </a:solidFill>
            </a:endParaRPr>
          </a:p>
          <a:p>
            <a:pPr marL="285750" indent="-285750">
              <a:buFont typeface="Arial" panose="020B0604020202020204" pitchFamily="34" charset="0"/>
              <a:buChar char="•"/>
            </a:pPr>
            <a:endParaRPr lang="fr-FR" sz="2400" dirty="0">
              <a:solidFill>
                <a:schemeClr val="accent1">
                  <a:lumMod val="50000"/>
                </a:schemeClr>
              </a:solidFill>
            </a:endParaRP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smtClean="0"/>
          </a:p>
        </p:txBody>
      </p:sp>
    </p:spTree>
    <p:extLst>
      <p:ext uri="{BB962C8B-B14F-4D97-AF65-F5344CB8AC3E}">
        <p14:creationId xmlns:p14="http://schemas.microsoft.com/office/powerpoint/2010/main" val="2405046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421338" y="684476"/>
            <a:ext cx="8049331" cy="1815882"/>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smtClean="0">
                <a:solidFill>
                  <a:schemeClr val="bg1"/>
                </a:solidFill>
                <a:latin typeface="+mn-lt"/>
                <a:cs typeface="Poppins Light" panose="00000400000000000000" pitchFamily="2" charset="0"/>
              </a:rPr>
              <a:t>1 –Présentation du Compte administratif provisoire 2024</a:t>
            </a:r>
          </a:p>
          <a:p>
            <a:pPr>
              <a:lnSpc>
                <a:spcPct val="70000"/>
              </a:lnSpc>
            </a:pPr>
            <a:endParaRPr lang="fr-FR" sz="3200" dirty="0">
              <a:solidFill>
                <a:schemeClr val="bg1"/>
              </a:solidFill>
              <a:latin typeface="+mn-lt"/>
              <a:cs typeface="Poppins Light" panose="00000400000000000000" pitchFamily="2" charset="0"/>
            </a:endParaRPr>
          </a:p>
          <a:p>
            <a:pPr>
              <a:lnSpc>
                <a:spcPct val="70000"/>
              </a:lnSpc>
            </a:pPr>
            <a:endParaRPr lang="fr-FR" sz="3200" dirty="0" smtClean="0">
              <a:solidFill>
                <a:schemeClr val="bg1"/>
              </a:solidFill>
              <a:latin typeface="+mn-lt"/>
              <a:cs typeface="Poppins Light" panose="00000400000000000000" pitchFamily="2" charset="0"/>
            </a:endParaRPr>
          </a:p>
          <a:p>
            <a:pPr>
              <a:lnSpc>
                <a:spcPct val="70000"/>
              </a:lnSpc>
            </a:pPr>
            <a:r>
              <a:rPr lang="fr-FR" sz="3200" dirty="0" smtClean="0">
                <a:solidFill>
                  <a:schemeClr val="bg1"/>
                </a:solidFill>
                <a:latin typeface="+mn-lt"/>
                <a:cs typeface="Poppins Light" panose="00000400000000000000" pitchFamily="2" charset="0"/>
              </a:rPr>
              <a:t> SECTION DE FONCTIONNEMENT</a:t>
            </a:r>
            <a:endParaRPr lang="fr-FR" sz="3200" dirty="0">
              <a:solidFill>
                <a:schemeClr val="bg1"/>
              </a:solidFill>
              <a:latin typeface="+mn-lt"/>
              <a:cs typeface="Poppins Light" panose="00000400000000000000" pitchFamily="2" charset="0"/>
            </a:endParaRPr>
          </a:p>
        </p:txBody>
      </p:sp>
      <p:cxnSp>
        <p:nvCxnSpPr>
          <p:cNvPr id="5" name="Connecteur droit 4"/>
          <p:cNvCxnSpPr/>
          <p:nvPr/>
        </p:nvCxnSpPr>
        <p:spPr>
          <a:xfrm>
            <a:off x="421338" y="2598063"/>
            <a:ext cx="15903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1091293" y="3850489"/>
            <a:ext cx="4159976" cy="2505862"/>
          </a:xfrm>
          <a:prstGeom prst="rect">
            <a:avLst/>
          </a:prstGeom>
        </p:spPr>
        <p:txBody>
          <a:bodyPr vert="horz" lIns="0" tIns="45720" rIns="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fr-FR" sz="2000" dirty="0" smtClean="0">
              <a:latin typeface="Poppins Light" panose="00000400000000000000" pitchFamily="2" charset="0"/>
              <a:cs typeface="Poppins Light" panose="00000400000000000000" pitchFamily="2" charset="0"/>
            </a:endParaRPr>
          </a:p>
        </p:txBody>
      </p:sp>
      <p:sp>
        <p:nvSpPr>
          <p:cNvPr id="20" name="Sous-titre 2"/>
          <p:cNvSpPr txBox="1">
            <a:spLocks/>
          </p:cNvSpPr>
          <p:nvPr/>
        </p:nvSpPr>
        <p:spPr>
          <a:xfrm>
            <a:off x="7454537" y="571454"/>
            <a:ext cx="1373579" cy="1390349"/>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fr-FR" sz="2400" b="1" dirty="0">
              <a:cs typeface="Poppins SemiBold" panose="00000700000000000000" pitchFamily="2" charset="0"/>
            </a:endParaRPr>
          </a:p>
        </p:txBody>
      </p:sp>
    </p:spTree>
    <p:extLst>
      <p:ext uri="{BB962C8B-B14F-4D97-AF65-F5344CB8AC3E}">
        <p14:creationId xmlns:p14="http://schemas.microsoft.com/office/powerpoint/2010/main" val="1699068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16836" y="381325"/>
            <a:ext cx="8417861" cy="781752"/>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Compte administratif provisoire 2024:</a:t>
            </a:r>
          </a:p>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LES RECETTES DE FONCTIONNEMENT </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351670" y="145660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6</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56816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7" name="ZoneTexte 6"/>
          <p:cNvSpPr txBox="1"/>
          <p:nvPr/>
        </p:nvSpPr>
        <p:spPr>
          <a:xfrm>
            <a:off x="351670" y="1761406"/>
            <a:ext cx="4004199" cy="1631216"/>
          </a:xfrm>
          <a:prstGeom prst="rect">
            <a:avLst/>
          </a:prstGeom>
          <a:noFill/>
        </p:spPr>
        <p:txBody>
          <a:bodyPr wrap="square" rtlCol="0">
            <a:spAutoFit/>
          </a:bodyPr>
          <a:lstStyle/>
          <a:p>
            <a:r>
              <a:rPr lang="fr-FR" sz="2000" b="1" dirty="0">
                <a:solidFill>
                  <a:schemeClr val="accent1">
                    <a:lumMod val="50000"/>
                  </a:schemeClr>
                </a:solidFill>
              </a:rPr>
              <a:t>Recettes fiscales : 51 M</a:t>
            </a:r>
            <a:r>
              <a:rPr lang="fr-FR" sz="2000" b="1" dirty="0" smtClean="0">
                <a:solidFill>
                  <a:schemeClr val="accent1">
                    <a:lumMod val="50000"/>
                  </a:schemeClr>
                </a:solidFill>
              </a:rPr>
              <a:t>€</a:t>
            </a:r>
          </a:p>
          <a:p>
            <a:endParaRPr lang="fr-FR" sz="2000" b="1" dirty="0">
              <a:solidFill>
                <a:schemeClr val="accent1">
                  <a:lumMod val="50000"/>
                </a:schemeClr>
              </a:solidFill>
            </a:endParaRPr>
          </a:p>
          <a:p>
            <a:pPr marL="285750" indent="-285750">
              <a:buFont typeface="Arial" panose="020B0604020202020204" pitchFamily="34" charset="0"/>
              <a:buChar char="•"/>
            </a:pPr>
            <a:r>
              <a:rPr lang="fr-FR" sz="2000" dirty="0">
                <a:solidFill>
                  <a:schemeClr val="accent1">
                    <a:lumMod val="50000"/>
                  </a:schemeClr>
                </a:solidFill>
              </a:rPr>
              <a:t>Hausse des recettes de la fiscalité locale : forte revalorisation des valeurs locatives      (+ 4,8%) </a:t>
            </a:r>
          </a:p>
        </p:txBody>
      </p:sp>
      <p:pic>
        <p:nvPicPr>
          <p:cNvPr id="2" name="Image 1"/>
          <p:cNvPicPr>
            <a:picLocks noChangeAspect="1"/>
          </p:cNvPicPr>
          <p:nvPr/>
        </p:nvPicPr>
        <p:blipFill>
          <a:blip r:embed="rId2"/>
          <a:stretch>
            <a:fillRect/>
          </a:stretch>
        </p:blipFill>
        <p:spPr>
          <a:xfrm>
            <a:off x="4455622" y="1568162"/>
            <a:ext cx="4279075" cy="2540490"/>
          </a:xfrm>
          <a:prstGeom prst="rect">
            <a:avLst/>
          </a:prstGeom>
        </p:spPr>
      </p:pic>
      <p:sp>
        <p:nvSpPr>
          <p:cNvPr id="10" name="ZoneTexte 9"/>
          <p:cNvSpPr txBox="1"/>
          <p:nvPr/>
        </p:nvSpPr>
        <p:spPr>
          <a:xfrm>
            <a:off x="4754881" y="4561613"/>
            <a:ext cx="4197927" cy="1477328"/>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Une dynamique confirmée des recettes de DMTO (+800 K€) malgré le recul de l’assiette pour les départements au niveau </a:t>
            </a:r>
            <a:r>
              <a:rPr lang="fr-FR"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national</a:t>
            </a:r>
          </a:p>
          <a:p>
            <a:pPr marL="266700"/>
            <a:r>
              <a:rPr lang="fr-FR"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(-13</a:t>
            </a: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 entre 2023 et 2024)</a:t>
            </a:r>
          </a:p>
        </p:txBody>
      </p:sp>
      <p:pic>
        <p:nvPicPr>
          <p:cNvPr id="3" name="Image 2"/>
          <p:cNvPicPr>
            <a:picLocks noChangeAspect="1"/>
          </p:cNvPicPr>
          <p:nvPr/>
        </p:nvPicPr>
        <p:blipFill>
          <a:blip r:embed="rId3"/>
          <a:stretch>
            <a:fillRect/>
          </a:stretch>
        </p:blipFill>
        <p:spPr>
          <a:xfrm>
            <a:off x="545144" y="4164676"/>
            <a:ext cx="3984364" cy="1874265"/>
          </a:xfrm>
          <a:prstGeom prst="rect">
            <a:avLst/>
          </a:prstGeom>
        </p:spPr>
      </p:pic>
    </p:spTree>
    <p:extLst>
      <p:ext uri="{BB962C8B-B14F-4D97-AF65-F5344CB8AC3E}">
        <p14:creationId xmlns:p14="http://schemas.microsoft.com/office/powerpoint/2010/main" val="1040622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16836" y="420762"/>
            <a:ext cx="8417861" cy="803938"/>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b="1" dirty="0">
                <a:gradFill flip="none" rotWithShape="1">
                  <a:gsLst>
                    <a:gs pos="100000">
                      <a:srgbClr val="66B32F"/>
                    </a:gs>
                    <a:gs pos="0">
                      <a:srgbClr val="007BC3"/>
                    </a:gs>
                  </a:gsLst>
                  <a:lin ang="0" scaled="1"/>
                  <a:tileRect/>
                </a:gradFill>
                <a:cs typeface="Poppins Light" panose="00000400000000000000" pitchFamily="2" charset="0"/>
              </a:rPr>
              <a:t>Compte administratif provisoire 2024</a:t>
            </a:r>
            <a:r>
              <a:rPr lang="fr-FR" sz="3200" dirty="0">
                <a:gradFill flip="none" rotWithShape="1">
                  <a:gsLst>
                    <a:gs pos="100000">
                      <a:srgbClr val="66B32F"/>
                    </a:gs>
                    <a:gs pos="0">
                      <a:srgbClr val="007BC3"/>
                    </a:gs>
                  </a:gsLst>
                  <a:lin ang="0" scaled="1"/>
                  <a:tileRect/>
                </a:gradFill>
                <a:cs typeface="Poppins Light" panose="00000400000000000000" pitchFamily="2" charset="0"/>
              </a:rPr>
              <a:t>:</a:t>
            </a:r>
          </a:p>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LES RECETTES DE FONCTIONNEMENT </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351670" y="1456606"/>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7</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56816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12" name="Sous-titre 2"/>
          <p:cNvSpPr txBox="1">
            <a:spLocks/>
          </p:cNvSpPr>
          <p:nvPr/>
        </p:nvSpPr>
        <p:spPr>
          <a:xfrm>
            <a:off x="351670" y="1691176"/>
            <a:ext cx="3067805" cy="3806192"/>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Autres recettes</a:t>
            </a:r>
          </a:p>
          <a:p>
            <a:r>
              <a:rPr lang="fr-FR" sz="1800"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Attribution d’un filet de sécurité à hauteur de 849 K€ (chapitre 74)</a:t>
            </a:r>
          </a:p>
          <a:p>
            <a:r>
              <a:rPr lang="fr-FR" sz="1800"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Hausse des produits des services (+500K€ au chapitre 70) </a:t>
            </a:r>
          </a:p>
          <a:p>
            <a:r>
              <a:rPr lang="fr-FR" sz="1800"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Hausse des produits de cessions et des avoirs sur exercices antérieurs (+600K€ au chapitre 77)</a:t>
            </a:r>
          </a:p>
          <a:p>
            <a:endParaRPr lang="fr-FR" sz="1800" dirty="0">
              <a:solidFill>
                <a:srgbClr val="002060"/>
              </a:solidFill>
              <a:latin typeface="Cambria" panose="02040503050406030204" pitchFamily="18" charset="0"/>
              <a:ea typeface="Cambria" panose="02040503050406030204" pitchFamily="18" charset="0"/>
              <a:cs typeface="Poppins SemiBold" panose="00000700000000000000" pitchFamily="2" charset="0"/>
            </a:endParaRPr>
          </a:p>
          <a:p>
            <a:pPr marL="0" indent="0">
              <a:buNone/>
            </a:pPr>
            <a:endParaRPr lang="fr-FR" sz="1800"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457200" indent="-457200">
              <a:buFont typeface="+mj-lt"/>
              <a:buAutoNum type="arabicPeriod"/>
            </a:pPr>
            <a:endParaRPr lang="fr-FR" sz="2200" b="1" dirty="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p:txBody>
      </p:sp>
      <p:pic>
        <p:nvPicPr>
          <p:cNvPr id="13" name="Image 12"/>
          <p:cNvPicPr>
            <a:picLocks noChangeAspect="1"/>
          </p:cNvPicPr>
          <p:nvPr/>
        </p:nvPicPr>
        <p:blipFill>
          <a:blip r:embed="rId2"/>
          <a:stretch>
            <a:fillRect/>
          </a:stretch>
        </p:blipFill>
        <p:spPr>
          <a:xfrm>
            <a:off x="3490716" y="1980747"/>
            <a:ext cx="5558034" cy="3107853"/>
          </a:xfrm>
          <a:prstGeom prst="rect">
            <a:avLst/>
          </a:prstGeom>
        </p:spPr>
      </p:pic>
    </p:spTree>
    <p:extLst>
      <p:ext uri="{BB962C8B-B14F-4D97-AF65-F5344CB8AC3E}">
        <p14:creationId xmlns:p14="http://schemas.microsoft.com/office/powerpoint/2010/main" val="212793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3907" y="636439"/>
            <a:ext cx="8417861" cy="781752"/>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b="1" dirty="0">
                <a:gradFill flip="none" rotWithShape="1">
                  <a:gsLst>
                    <a:gs pos="100000">
                      <a:srgbClr val="66B32F"/>
                    </a:gs>
                    <a:gs pos="0">
                      <a:srgbClr val="007BC3"/>
                    </a:gs>
                  </a:gsLst>
                  <a:lin ang="0" scaled="1"/>
                  <a:tileRect/>
                </a:gradFill>
                <a:cs typeface="Poppins Light" panose="00000400000000000000" pitchFamily="2" charset="0"/>
              </a:rPr>
              <a:t>Compte administratif provisoire 2024</a:t>
            </a:r>
            <a:r>
              <a:rPr lang="fr-FR" sz="3200" dirty="0" smtClean="0">
                <a:gradFill flip="none" rotWithShape="1">
                  <a:gsLst>
                    <a:gs pos="100000">
                      <a:srgbClr val="66B32F"/>
                    </a:gs>
                    <a:gs pos="0">
                      <a:srgbClr val="007BC3"/>
                    </a:gs>
                  </a:gsLst>
                  <a:lin ang="0" scaled="1"/>
                  <a:tileRect/>
                </a:gradFill>
                <a:cs typeface="Poppins Light" panose="00000400000000000000" pitchFamily="2" charset="0"/>
              </a:rPr>
              <a:t>:</a:t>
            </a:r>
            <a:endPar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endParaRPr>
          </a:p>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LES DEPENSES DE FONCTIONNEMENT </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453907" y="1570437"/>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8</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568162"/>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12" name="Sous-titre 2"/>
          <p:cNvSpPr txBox="1">
            <a:spLocks/>
          </p:cNvSpPr>
          <p:nvPr/>
        </p:nvSpPr>
        <p:spPr>
          <a:xfrm>
            <a:off x="351670" y="1691176"/>
            <a:ext cx="3009599" cy="3806192"/>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dirty="0">
              <a:solidFill>
                <a:srgbClr val="002060"/>
              </a:solidFill>
              <a:latin typeface="Cambria" panose="02040503050406030204" pitchFamily="18" charset="0"/>
              <a:ea typeface="Cambria" panose="02040503050406030204" pitchFamily="18" charset="0"/>
              <a:cs typeface="Poppins SemiBold" panose="00000700000000000000" pitchFamily="2" charset="0"/>
            </a:endParaRPr>
          </a:p>
          <a:p>
            <a:pPr marL="0" indent="0">
              <a:buNone/>
            </a:pPr>
            <a:endParaRPr lang="fr-FR" sz="1800"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457200" indent="-457200">
              <a:buFont typeface="+mj-lt"/>
              <a:buAutoNum type="arabicPeriod"/>
            </a:pPr>
            <a:endParaRPr lang="fr-FR" sz="2200" b="1" dirty="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p:txBody>
      </p:sp>
      <p:pic>
        <p:nvPicPr>
          <p:cNvPr id="2" name="Image 1"/>
          <p:cNvPicPr>
            <a:picLocks noChangeAspect="1"/>
          </p:cNvPicPr>
          <p:nvPr/>
        </p:nvPicPr>
        <p:blipFill>
          <a:blip r:embed="rId2"/>
          <a:stretch>
            <a:fillRect/>
          </a:stretch>
        </p:blipFill>
        <p:spPr>
          <a:xfrm>
            <a:off x="453907" y="1691176"/>
            <a:ext cx="7831061" cy="2123937"/>
          </a:xfrm>
          <a:prstGeom prst="rect">
            <a:avLst/>
          </a:prstGeom>
        </p:spPr>
      </p:pic>
      <p:sp>
        <p:nvSpPr>
          <p:cNvPr id="3" name="ZoneTexte 2"/>
          <p:cNvSpPr txBox="1"/>
          <p:nvPr/>
        </p:nvSpPr>
        <p:spPr>
          <a:xfrm>
            <a:off x="453907" y="4310743"/>
            <a:ext cx="7831061" cy="1089529"/>
          </a:xfrm>
          <a:prstGeom prst="rect">
            <a:avLst/>
          </a:prstGeom>
          <a:noFill/>
        </p:spPr>
        <p:txBody>
          <a:bodyPr wrap="square" rtlCol="0">
            <a:spAutoFit/>
          </a:bodyPr>
          <a:lstStyle/>
          <a:p>
            <a:pPr marL="228600" indent="-228600" algn="just" defTabSz="914400">
              <a:lnSpc>
                <a:spcPct val="90000"/>
              </a:lnSpc>
              <a:spcBef>
                <a:spcPts val="1000"/>
              </a:spcBef>
              <a:buFont typeface="Arial" panose="020B0604020202020204" pitchFamily="34" charset="0"/>
              <a:buChar char="•"/>
            </a:pP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Les dépenses de fonctionnement augmentent de moins de 2% en 2024. Dépenses globales contenues par la baisse du chapitre 011 de 10% par rapport à l’année précédente et </a:t>
            </a:r>
            <a:r>
              <a:rPr lang="fr-FR"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par </a:t>
            </a: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la maitrise générale des coûts de la section de fonctionnement</a:t>
            </a:r>
          </a:p>
        </p:txBody>
      </p:sp>
    </p:spTree>
    <p:extLst>
      <p:ext uri="{BB962C8B-B14F-4D97-AF65-F5344CB8AC3E}">
        <p14:creationId xmlns:p14="http://schemas.microsoft.com/office/powerpoint/2010/main" val="421688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21339" y="467068"/>
            <a:ext cx="8417861" cy="781752"/>
          </a:xfrm>
          <a:prstGeom prst="rect">
            <a:avLst/>
          </a:prstGeom>
          <a:noFill/>
          <a:ln>
            <a:noFill/>
          </a:ln>
        </p:spPr>
        <p:txBody>
          <a:bodyPr wrap="square" l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fr-FR" sz="3200" b="1" dirty="0">
                <a:gradFill flip="none" rotWithShape="1">
                  <a:gsLst>
                    <a:gs pos="100000">
                      <a:srgbClr val="66B32F"/>
                    </a:gs>
                    <a:gs pos="0">
                      <a:srgbClr val="007BC3"/>
                    </a:gs>
                  </a:gsLst>
                  <a:lin ang="0" scaled="1"/>
                  <a:tileRect/>
                </a:gradFill>
                <a:cs typeface="Poppins Light" panose="00000400000000000000" pitchFamily="2" charset="0"/>
              </a:rPr>
              <a:t>Compte administratif provisoire 2024</a:t>
            </a:r>
            <a:r>
              <a:rPr lang="fr-FR" sz="3200" dirty="0" smtClean="0">
                <a:gradFill flip="none" rotWithShape="1">
                  <a:gsLst>
                    <a:gs pos="100000">
                      <a:srgbClr val="66B32F"/>
                    </a:gs>
                    <a:gs pos="0">
                      <a:srgbClr val="007BC3"/>
                    </a:gs>
                  </a:gsLst>
                  <a:lin ang="0" scaled="1"/>
                  <a:tileRect/>
                </a:gradFill>
                <a:cs typeface="Poppins Light" panose="00000400000000000000" pitchFamily="2" charset="0"/>
              </a:rPr>
              <a:t>:</a:t>
            </a:r>
            <a:endPar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endParaRPr>
          </a:p>
          <a:p>
            <a:pPr>
              <a:lnSpc>
                <a:spcPct val="70000"/>
              </a:lnSpc>
            </a:pPr>
            <a:r>
              <a:rPr lang="fr-FR" sz="3200" dirty="0" smtClean="0">
                <a:gradFill flip="none" rotWithShape="1">
                  <a:gsLst>
                    <a:gs pos="100000">
                      <a:srgbClr val="66B32F"/>
                    </a:gs>
                    <a:gs pos="0">
                      <a:srgbClr val="007BC3"/>
                    </a:gs>
                  </a:gsLst>
                  <a:lin ang="0" scaled="1"/>
                  <a:tileRect/>
                </a:gradFill>
                <a:latin typeface="+mn-lt"/>
                <a:cs typeface="Poppins Light" panose="00000400000000000000" pitchFamily="2" charset="0"/>
              </a:rPr>
              <a:t>LES DEPENSES DE FONCTIONNEMENT </a:t>
            </a:r>
            <a:endParaRPr lang="fr-FR" sz="3200" dirty="0">
              <a:gradFill flip="none" rotWithShape="1">
                <a:gsLst>
                  <a:gs pos="100000">
                    <a:srgbClr val="66B32F"/>
                  </a:gs>
                  <a:gs pos="0">
                    <a:srgbClr val="007BC3"/>
                  </a:gs>
                </a:gsLst>
                <a:lin ang="0" scaled="1"/>
                <a:tileRect/>
              </a:gradFill>
              <a:latin typeface="+mn-lt"/>
              <a:cs typeface="Poppins Light" panose="00000400000000000000" pitchFamily="2" charset="0"/>
            </a:endParaRPr>
          </a:p>
        </p:txBody>
      </p:sp>
      <p:cxnSp>
        <p:nvCxnSpPr>
          <p:cNvPr id="5" name="Connecteur droit 4"/>
          <p:cNvCxnSpPr/>
          <p:nvPr/>
        </p:nvCxnSpPr>
        <p:spPr>
          <a:xfrm>
            <a:off x="482299" y="1356654"/>
            <a:ext cx="1590341" cy="0"/>
          </a:xfrm>
          <a:prstGeom prst="line">
            <a:avLst/>
          </a:prstGeom>
          <a:ln w="28575">
            <a:gradFill flip="none" rotWithShape="1">
              <a:gsLst>
                <a:gs pos="65000">
                  <a:srgbClr val="007BC3"/>
                </a:gs>
                <a:gs pos="100000">
                  <a:srgbClr val="66B32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a:xfrm>
            <a:off x="3028949" y="6356351"/>
            <a:ext cx="5705748" cy="365125"/>
          </a:xfrm>
        </p:spPr>
        <p:txBody>
          <a:bodyPr rIns="0"/>
          <a:lstStyle/>
          <a:p>
            <a:pPr algn="r"/>
            <a:r>
              <a:rPr lang="fr-FR" sz="1000" dirty="0" smtClean="0">
                <a:solidFill>
                  <a:schemeClr val="tx1"/>
                </a:solidFill>
                <a:latin typeface="Poppins Light" panose="00000400000000000000" pitchFamily="2" charset="0"/>
                <a:cs typeface="Poppins Light" panose="00000400000000000000" pitchFamily="2" charset="0"/>
              </a:rPr>
              <a:t>Débat d’orientation budgétaire 2025 </a:t>
            </a:r>
            <a:endParaRPr lang="fr-FR" sz="1000" dirty="0">
              <a:solidFill>
                <a:schemeClr val="tx1"/>
              </a:solidFill>
              <a:latin typeface="Poppins Light" panose="00000400000000000000" pitchFamily="2" charset="0"/>
              <a:cs typeface="Poppins Light" panose="00000400000000000000" pitchFamily="2" charset="0"/>
            </a:endParaRPr>
          </a:p>
        </p:txBody>
      </p:sp>
      <p:sp>
        <p:nvSpPr>
          <p:cNvPr id="17" name="Espace réservé du numéro de diapositive 16"/>
          <p:cNvSpPr>
            <a:spLocks noGrp="1"/>
          </p:cNvSpPr>
          <p:nvPr>
            <p:ph type="sldNum" sz="quarter" idx="12"/>
          </p:nvPr>
        </p:nvSpPr>
        <p:spPr>
          <a:xfrm>
            <a:off x="8638902" y="6356351"/>
            <a:ext cx="200298" cy="365125"/>
          </a:xfrm>
        </p:spPr>
        <p:txBody>
          <a:bodyPr rIns="0"/>
          <a:lstStyle/>
          <a:p>
            <a:fld id="{D6CC1D3B-C85F-461E-A0BF-1EEADBBA8673}" type="slidenum">
              <a:rPr lang="fr-FR" b="1" smtClean="0">
                <a:solidFill>
                  <a:schemeClr val="tx1"/>
                </a:solidFill>
                <a:cs typeface="Poppins SemiBold" panose="00000700000000000000" pitchFamily="2" charset="0"/>
              </a:rPr>
              <a:t>9</a:t>
            </a:fld>
            <a:endParaRPr lang="fr-FR" b="1" dirty="0">
              <a:solidFill>
                <a:schemeClr val="tx1"/>
              </a:solidFill>
              <a:cs typeface="Poppins SemiBold" panose="00000700000000000000" pitchFamily="2" charset="0"/>
            </a:endParaRPr>
          </a:p>
        </p:txBody>
      </p:sp>
      <p:sp>
        <p:nvSpPr>
          <p:cNvPr id="18" name="Espace réservé de la date 17"/>
          <p:cNvSpPr>
            <a:spLocks noGrp="1"/>
          </p:cNvSpPr>
          <p:nvPr>
            <p:ph type="dt" sz="half" idx="10"/>
          </p:nvPr>
        </p:nvSpPr>
        <p:spPr>
          <a:xfrm>
            <a:off x="776688" y="6356351"/>
            <a:ext cx="2057400" cy="365125"/>
          </a:xfrm>
        </p:spPr>
        <p:txBody>
          <a:bodyPr lIns="0"/>
          <a:lstStyle/>
          <a:p>
            <a:r>
              <a:rPr lang="fr-FR" b="1" dirty="0" smtClean="0">
                <a:solidFill>
                  <a:schemeClr val="tx1"/>
                </a:solidFill>
                <a:cs typeface="Poppins SemiBold" panose="00000700000000000000" pitchFamily="2" charset="0"/>
              </a:rPr>
              <a:t>SERVICE DES FINANCES</a:t>
            </a:r>
            <a:r>
              <a:rPr lang="fr-FR" dirty="0" smtClean="0">
                <a:solidFill>
                  <a:schemeClr val="tx1"/>
                </a:solidFill>
                <a:cs typeface="Poppins SemiBold" panose="00000700000000000000" pitchFamily="2" charset="0"/>
              </a:rPr>
              <a:t> - 03/2025</a:t>
            </a:r>
            <a:endParaRPr lang="fr-FR" dirty="0">
              <a:solidFill>
                <a:schemeClr val="tx1"/>
              </a:solidFill>
              <a:cs typeface="Poppins Light" panose="00000400000000000000" pitchFamily="2" charset="0"/>
            </a:endParaRPr>
          </a:p>
        </p:txBody>
      </p:sp>
      <p:sp>
        <p:nvSpPr>
          <p:cNvPr id="9" name="Sous-titre 2"/>
          <p:cNvSpPr txBox="1">
            <a:spLocks/>
          </p:cNvSpPr>
          <p:nvPr/>
        </p:nvSpPr>
        <p:spPr>
          <a:xfrm>
            <a:off x="351670" y="1611705"/>
            <a:ext cx="4571999" cy="386488"/>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200" b="1" dirty="0" smtClean="0">
              <a:cs typeface="Poppins SemiBold" panose="00000700000000000000" pitchFamily="2" charset="0"/>
            </a:endParaRPr>
          </a:p>
        </p:txBody>
      </p:sp>
      <p:sp>
        <p:nvSpPr>
          <p:cNvPr id="12" name="Sous-titre 2"/>
          <p:cNvSpPr txBox="1">
            <a:spLocks/>
          </p:cNvSpPr>
          <p:nvPr/>
        </p:nvSpPr>
        <p:spPr>
          <a:xfrm>
            <a:off x="351670" y="1336962"/>
            <a:ext cx="3813930" cy="2241312"/>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dirty="0">
              <a:solidFill>
                <a:srgbClr val="002060"/>
              </a:solidFill>
              <a:latin typeface="Cambria" panose="02040503050406030204" pitchFamily="18" charset="0"/>
              <a:ea typeface="Cambria" panose="02040503050406030204" pitchFamily="18" charset="0"/>
              <a:cs typeface="Poppins SemiBold" panose="00000700000000000000" pitchFamily="2" charset="0"/>
            </a:endParaRPr>
          </a:p>
          <a:p>
            <a:pPr marL="0" indent="0" algn="just">
              <a:buNone/>
            </a:pPr>
            <a:r>
              <a:rPr lang="fr-FR" sz="1800"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Les dépenses à caractère général ont été contenues du fait notamment de la maitrise des dépenses de fluides</a:t>
            </a:r>
            <a:r>
              <a:rPr lang="fr-FR" dirty="0" smtClean="0"/>
              <a:t>.</a:t>
            </a:r>
          </a:p>
          <a:p>
            <a:pPr marL="0" indent="0" algn="just">
              <a:buNone/>
            </a:pPr>
            <a:r>
              <a:rPr lang="fr-FR" sz="1800" b="1"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=&gt;Baisse </a:t>
            </a:r>
            <a:r>
              <a:rPr lang="fr-FR" sz="1800" b="1" dirty="0">
                <a:solidFill>
                  <a:srgbClr val="002060"/>
                </a:solidFill>
                <a:latin typeface="Cambria" panose="02040503050406030204" pitchFamily="18" charset="0"/>
                <a:ea typeface="Cambria" panose="02040503050406030204" pitchFamily="18" charset="0"/>
                <a:cs typeface="Poppins SemiBold" panose="00000700000000000000" pitchFamily="2" charset="0"/>
              </a:rPr>
              <a:t>de 10% par rapport au CA 2024</a:t>
            </a:r>
          </a:p>
          <a:p>
            <a:pPr marL="0" indent="0">
              <a:buNone/>
            </a:pPr>
            <a:endParaRPr lang="fr-FR" sz="1800"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a:p>
            <a:pPr marL="457200" indent="-457200">
              <a:buFont typeface="+mj-lt"/>
              <a:buAutoNum type="arabicPeriod"/>
            </a:pPr>
            <a:endParaRPr lang="fr-FR" sz="2200" b="1" dirty="0">
              <a:solidFill>
                <a:schemeClr val="bg1"/>
              </a:solidFill>
              <a:cs typeface="Poppins SemiBold" panose="00000700000000000000" pitchFamily="2" charset="0"/>
            </a:endParaRPr>
          </a:p>
          <a:p>
            <a:pPr marL="0" indent="0">
              <a:buNone/>
            </a:pPr>
            <a:endParaRPr lang="fr-FR" sz="2200" b="1" dirty="0">
              <a:solidFill>
                <a:schemeClr val="bg1"/>
              </a:solidFill>
              <a:cs typeface="Poppins SemiBold" panose="00000700000000000000" pitchFamily="2" charset="0"/>
            </a:endParaRPr>
          </a:p>
          <a:p>
            <a:pPr marL="0" indent="0">
              <a:buNone/>
            </a:pPr>
            <a:endParaRPr lang="fr-FR" sz="2200" b="1" dirty="0" smtClean="0">
              <a:solidFill>
                <a:schemeClr val="bg1"/>
              </a:solidFill>
              <a:cs typeface="Poppins SemiBold" panose="00000700000000000000" pitchFamily="2" charset="0"/>
            </a:endParaRPr>
          </a:p>
        </p:txBody>
      </p:sp>
      <p:pic>
        <p:nvPicPr>
          <p:cNvPr id="6" name="Image 5"/>
          <p:cNvPicPr>
            <a:picLocks noChangeAspect="1"/>
          </p:cNvPicPr>
          <p:nvPr/>
        </p:nvPicPr>
        <p:blipFill>
          <a:blip r:embed="rId2"/>
          <a:stretch>
            <a:fillRect/>
          </a:stretch>
        </p:blipFill>
        <p:spPr>
          <a:xfrm>
            <a:off x="4557486" y="1336962"/>
            <a:ext cx="4267241" cy="2587226"/>
          </a:xfrm>
          <a:prstGeom prst="rect">
            <a:avLst/>
          </a:prstGeom>
        </p:spPr>
      </p:pic>
      <p:pic>
        <p:nvPicPr>
          <p:cNvPr id="8" name="Image 7"/>
          <p:cNvPicPr>
            <a:picLocks noChangeAspect="1"/>
          </p:cNvPicPr>
          <p:nvPr/>
        </p:nvPicPr>
        <p:blipFill>
          <a:blip r:embed="rId3"/>
          <a:stretch>
            <a:fillRect/>
          </a:stretch>
        </p:blipFill>
        <p:spPr>
          <a:xfrm>
            <a:off x="351669" y="3929884"/>
            <a:ext cx="4089702" cy="2791592"/>
          </a:xfrm>
          <a:prstGeom prst="rect">
            <a:avLst/>
          </a:prstGeom>
        </p:spPr>
      </p:pic>
      <p:sp>
        <p:nvSpPr>
          <p:cNvPr id="2" name="ZoneTexte 1"/>
          <p:cNvSpPr txBox="1"/>
          <p:nvPr/>
        </p:nvSpPr>
        <p:spPr>
          <a:xfrm>
            <a:off x="4636233" y="4368800"/>
            <a:ext cx="4002670" cy="1965666"/>
          </a:xfrm>
          <a:prstGeom prst="rect">
            <a:avLst/>
          </a:prstGeom>
          <a:noFill/>
        </p:spPr>
        <p:txBody>
          <a:bodyPr wrap="square" rtlCol="0">
            <a:spAutoFit/>
          </a:bodyPr>
          <a:lstStyle/>
          <a:p>
            <a:pPr algn="just" defTabSz="914400">
              <a:lnSpc>
                <a:spcPct val="90000"/>
              </a:lnSpc>
              <a:spcBef>
                <a:spcPts val="1000"/>
              </a:spcBef>
            </a:pP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Une hausse significative des dépenses de personnel </a:t>
            </a:r>
            <a:r>
              <a:rPr lang="fr-FR"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du </a:t>
            </a:r>
            <a:r>
              <a:rPr lang="fr-FR" dirty="0">
                <a:solidFill>
                  <a:srgbClr val="002060"/>
                </a:solidFill>
                <a:latin typeface="Cambria" panose="02040503050406030204" pitchFamily="18" charset="0"/>
                <a:ea typeface="Cambria" panose="02040503050406030204" pitchFamily="18" charset="0"/>
                <a:cs typeface="Poppins SemiBold" panose="00000700000000000000" pitchFamily="2" charset="0"/>
              </a:rPr>
              <a:t>fait de causes endogènes (RIFSEEP, reprise en régie EMVA) mais également exogènes (augmentation point d’indice </a:t>
            </a:r>
            <a:r>
              <a:rPr lang="fr-FR" dirty="0" err="1">
                <a:solidFill>
                  <a:srgbClr val="002060"/>
                </a:solidFill>
                <a:latin typeface="Cambria" panose="02040503050406030204" pitchFamily="18" charset="0"/>
                <a:ea typeface="Cambria" panose="02040503050406030204" pitchFamily="18" charset="0"/>
                <a:cs typeface="Poppins SemiBold" panose="00000700000000000000" pitchFamily="2" charset="0"/>
              </a:rPr>
              <a:t>etc</a:t>
            </a:r>
            <a:r>
              <a:rPr lang="fr-FR"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a:t>
            </a:r>
          </a:p>
          <a:p>
            <a:pPr algn="just" defTabSz="914400">
              <a:lnSpc>
                <a:spcPct val="90000"/>
              </a:lnSpc>
              <a:spcBef>
                <a:spcPts val="1000"/>
              </a:spcBef>
            </a:pPr>
            <a:r>
              <a:rPr lang="fr-FR" b="1" dirty="0" smtClean="0">
                <a:solidFill>
                  <a:srgbClr val="002060"/>
                </a:solidFill>
                <a:latin typeface="Cambria" panose="02040503050406030204" pitchFamily="18" charset="0"/>
                <a:ea typeface="Cambria" panose="02040503050406030204" pitchFamily="18" charset="0"/>
                <a:cs typeface="Poppins SemiBold" panose="00000700000000000000" pitchFamily="2" charset="0"/>
              </a:rPr>
              <a:t>=&gt; Augmentation de 7,6% par rapport au CA 2024</a:t>
            </a:r>
            <a:endParaRPr lang="fr-FR" b="1" dirty="0">
              <a:solidFill>
                <a:srgbClr val="002060"/>
              </a:solidFill>
              <a:latin typeface="Cambria" panose="02040503050406030204" pitchFamily="18" charset="0"/>
              <a:ea typeface="Cambria" panose="02040503050406030204" pitchFamily="18" charset="0"/>
              <a:cs typeface="Poppins SemiBold" panose="00000700000000000000" pitchFamily="2" charset="0"/>
            </a:endParaRPr>
          </a:p>
        </p:txBody>
      </p:sp>
    </p:spTree>
    <p:extLst>
      <p:ext uri="{BB962C8B-B14F-4D97-AF65-F5344CB8AC3E}">
        <p14:creationId xmlns:p14="http://schemas.microsoft.com/office/powerpoint/2010/main" val="2658815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3596</TotalTime>
  <Words>1327</Words>
  <Application>Microsoft Office PowerPoint</Application>
  <PresentationFormat>Affichage à l'écran (4:3)</PresentationFormat>
  <Paragraphs>241</Paragraphs>
  <Slides>22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Calibri</vt:lpstr>
      <vt:lpstr>Calibri Light</vt:lpstr>
      <vt:lpstr>Cambria</vt:lpstr>
      <vt:lpstr>Poppins Light</vt:lpstr>
      <vt:lpstr>Poppins SemiBold</vt:lpstr>
      <vt:lpstr>Symbol</vt:lpstr>
      <vt:lpstr>Wingdings</vt:lpstr>
      <vt:lpstr>Thème Office</vt:lpstr>
      <vt:lpstr>DEBAT D’ORIENTATION BUDGETAIRE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Mairie de Villeneuve d'Ascq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Leslie Rebier</dc:creator>
  <cp:lastModifiedBy>Nicole Carlier</cp:lastModifiedBy>
  <cp:revision>203</cp:revision>
  <cp:lastPrinted>2024-10-31T13:01:17Z</cp:lastPrinted>
  <dcterms:created xsi:type="dcterms:W3CDTF">2023-08-02T07:39:19Z</dcterms:created>
  <dcterms:modified xsi:type="dcterms:W3CDTF">2025-02-28T07:29:38Z</dcterms:modified>
</cp:coreProperties>
</file>