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1" r:id="rId2"/>
    <p:sldMasterId id="2147483693" r:id="rId3"/>
  </p:sldMasterIdLst>
  <p:notesMasterIdLst>
    <p:notesMasterId r:id="rId62"/>
  </p:notesMasterIdLst>
  <p:handoutMasterIdLst>
    <p:handoutMasterId r:id="rId63"/>
  </p:handoutMasterIdLst>
  <p:sldIdLst>
    <p:sldId id="259" r:id="rId4"/>
    <p:sldId id="301" r:id="rId5"/>
    <p:sldId id="300" r:id="rId6"/>
    <p:sldId id="305" r:id="rId7"/>
    <p:sldId id="306" r:id="rId8"/>
    <p:sldId id="398" r:id="rId9"/>
    <p:sldId id="261" r:id="rId10"/>
    <p:sldId id="382" r:id="rId11"/>
    <p:sldId id="406" r:id="rId12"/>
    <p:sldId id="275" r:id="rId13"/>
    <p:sldId id="402" r:id="rId14"/>
    <p:sldId id="403" r:id="rId15"/>
    <p:sldId id="404" r:id="rId16"/>
    <p:sldId id="405" r:id="rId17"/>
    <p:sldId id="281" r:id="rId18"/>
    <p:sldId id="411" r:id="rId19"/>
    <p:sldId id="378" r:id="rId20"/>
    <p:sldId id="350" r:id="rId21"/>
    <p:sldId id="407" r:id="rId22"/>
    <p:sldId id="418" r:id="rId23"/>
    <p:sldId id="380" r:id="rId24"/>
    <p:sldId id="368" r:id="rId25"/>
    <p:sldId id="358" r:id="rId26"/>
    <p:sldId id="359" r:id="rId27"/>
    <p:sldId id="387" r:id="rId28"/>
    <p:sldId id="384" r:id="rId29"/>
    <p:sldId id="338" r:id="rId30"/>
    <p:sldId id="400" r:id="rId31"/>
    <p:sldId id="401" r:id="rId32"/>
    <p:sldId id="409" r:id="rId33"/>
    <p:sldId id="413" r:id="rId34"/>
    <p:sldId id="414" r:id="rId35"/>
    <p:sldId id="371" r:id="rId36"/>
    <p:sldId id="399" r:id="rId37"/>
    <p:sldId id="417" r:id="rId38"/>
    <p:sldId id="375" r:id="rId39"/>
    <p:sldId id="415" r:id="rId40"/>
    <p:sldId id="376" r:id="rId41"/>
    <p:sldId id="367" r:id="rId42"/>
    <p:sldId id="309" r:id="rId43"/>
    <p:sldId id="419" r:id="rId44"/>
    <p:sldId id="318" r:id="rId45"/>
    <p:sldId id="392" r:id="rId46"/>
    <p:sldId id="319" r:id="rId47"/>
    <p:sldId id="339" r:id="rId48"/>
    <p:sldId id="320" r:id="rId49"/>
    <p:sldId id="373" r:id="rId50"/>
    <p:sldId id="304" r:id="rId51"/>
    <p:sldId id="322" r:id="rId52"/>
    <p:sldId id="388" r:id="rId53"/>
    <p:sldId id="408" r:id="rId54"/>
    <p:sldId id="385" r:id="rId55"/>
    <p:sldId id="394" r:id="rId56"/>
    <p:sldId id="369" r:id="rId57"/>
    <p:sldId id="363" r:id="rId58"/>
    <p:sldId id="364" r:id="rId59"/>
    <p:sldId id="329" r:id="rId60"/>
    <p:sldId id="333" r:id="rId61"/>
  </p:sldIdLst>
  <p:sldSz cx="9144000" cy="6858000" type="screen4x3"/>
  <p:notesSz cx="6797675" cy="9928225"/>
  <p:custShowLst>
    <p:custShow name="Diaporama personnalisé 1" id="0">
      <p:sldLst>
        <p:sld r:id="rId10"/>
      </p:sldLst>
    </p:custShow>
  </p:custShowLst>
  <p:defaultTextStyle>
    <a:defPPr>
      <a:defRPr lang="fr-FR"/>
    </a:defPPr>
    <a:lvl1pPr marL="0" algn="l" defTabSz="913913" rtl="0" eaLnBrk="1" latinLnBrk="0" hangingPunct="1">
      <a:defRPr sz="1700" kern="1200">
        <a:solidFill>
          <a:schemeClr val="tx1"/>
        </a:solidFill>
        <a:latin typeface="+mn-lt"/>
        <a:ea typeface="+mn-ea"/>
        <a:cs typeface="+mn-cs"/>
      </a:defRPr>
    </a:lvl1pPr>
    <a:lvl2pPr marL="456957" algn="l" defTabSz="913913" rtl="0" eaLnBrk="1" latinLnBrk="0" hangingPunct="1">
      <a:defRPr sz="1700" kern="1200">
        <a:solidFill>
          <a:schemeClr val="tx1"/>
        </a:solidFill>
        <a:latin typeface="+mn-lt"/>
        <a:ea typeface="+mn-ea"/>
        <a:cs typeface="+mn-cs"/>
      </a:defRPr>
    </a:lvl2pPr>
    <a:lvl3pPr marL="913913" algn="l" defTabSz="913913" rtl="0" eaLnBrk="1" latinLnBrk="0" hangingPunct="1">
      <a:defRPr sz="1700" kern="1200">
        <a:solidFill>
          <a:schemeClr val="tx1"/>
        </a:solidFill>
        <a:latin typeface="+mn-lt"/>
        <a:ea typeface="+mn-ea"/>
        <a:cs typeface="+mn-cs"/>
      </a:defRPr>
    </a:lvl3pPr>
    <a:lvl4pPr marL="1370872" algn="l" defTabSz="913913" rtl="0" eaLnBrk="1" latinLnBrk="0" hangingPunct="1">
      <a:defRPr sz="1700" kern="1200">
        <a:solidFill>
          <a:schemeClr val="tx1"/>
        </a:solidFill>
        <a:latin typeface="+mn-lt"/>
        <a:ea typeface="+mn-ea"/>
        <a:cs typeface="+mn-cs"/>
      </a:defRPr>
    </a:lvl4pPr>
    <a:lvl5pPr marL="1827828" algn="l" defTabSz="913913" rtl="0" eaLnBrk="1" latinLnBrk="0" hangingPunct="1">
      <a:defRPr sz="1700" kern="1200">
        <a:solidFill>
          <a:schemeClr val="tx1"/>
        </a:solidFill>
        <a:latin typeface="+mn-lt"/>
        <a:ea typeface="+mn-ea"/>
        <a:cs typeface="+mn-cs"/>
      </a:defRPr>
    </a:lvl5pPr>
    <a:lvl6pPr marL="2284784" algn="l" defTabSz="913913" rtl="0" eaLnBrk="1" latinLnBrk="0" hangingPunct="1">
      <a:defRPr sz="1700" kern="1200">
        <a:solidFill>
          <a:schemeClr val="tx1"/>
        </a:solidFill>
        <a:latin typeface="+mn-lt"/>
        <a:ea typeface="+mn-ea"/>
        <a:cs typeface="+mn-cs"/>
      </a:defRPr>
    </a:lvl6pPr>
    <a:lvl7pPr marL="2741741" algn="l" defTabSz="913913" rtl="0" eaLnBrk="1" latinLnBrk="0" hangingPunct="1">
      <a:defRPr sz="1700" kern="1200">
        <a:solidFill>
          <a:schemeClr val="tx1"/>
        </a:solidFill>
        <a:latin typeface="+mn-lt"/>
        <a:ea typeface="+mn-ea"/>
        <a:cs typeface="+mn-cs"/>
      </a:defRPr>
    </a:lvl7pPr>
    <a:lvl8pPr marL="3198701" algn="l" defTabSz="913913" rtl="0" eaLnBrk="1" latinLnBrk="0" hangingPunct="1">
      <a:defRPr sz="1700" kern="1200">
        <a:solidFill>
          <a:schemeClr val="tx1"/>
        </a:solidFill>
        <a:latin typeface="+mn-lt"/>
        <a:ea typeface="+mn-ea"/>
        <a:cs typeface="+mn-cs"/>
      </a:defRPr>
    </a:lvl8pPr>
    <a:lvl9pPr marL="3655656" algn="l" defTabSz="913913" rtl="0" eaLnBrk="1" latinLnBrk="0" hangingPunct="1">
      <a:defRPr sz="1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2881">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oit Dacquin" initials="BD" lastIdx="0" clrIdx="0">
    <p:extLst>
      <p:ext uri="{19B8F6BF-5375-455C-9EA6-DF929625EA0E}">
        <p15:presenceInfo xmlns:p15="http://schemas.microsoft.com/office/powerpoint/2012/main" userId="Benoit Dacqu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7E4BD"/>
    <a:srgbClr val="3366FF"/>
    <a:srgbClr val="66CCFF"/>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256" autoAdjust="0"/>
    <p:restoredTop sz="94595" autoAdjust="0"/>
  </p:normalViewPr>
  <p:slideViewPr>
    <p:cSldViewPr>
      <p:cViewPr varScale="1">
        <p:scale>
          <a:sx n="69" d="100"/>
          <a:sy n="69" d="100"/>
        </p:scale>
        <p:origin x="1104" y="66"/>
      </p:cViewPr>
      <p:guideLst>
        <p:guide orient="horz" pos="2161"/>
        <p:guide pos="2881"/>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0" d="100"/>
          <a:sy n="60" d="100"/>
        </p:scale>
        <p:origin x="2980" y="48"/>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rts/_rels/chart1.xml.rels><?xml version="1.0" encoding="UTF-8" standalone="yes"?>
<Relationships xmlns="http://schemas.openxmlformats.org/package/2006/relationships"><Relationship Id="rId3" Type="http://schemas.openxmlformats.org/officeDocument/2006/relationships/oleObject" Target="file:///C:\Users\18340\Downloads\Tableau%20CHPE%20annuel(63).xl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Feuille_de_calcul_Microsoft_Excel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package" Target="../embeddings/Feuille_de_calcul_Microsoft_Excel3.xlsx"/></Relationships>
</file>

<file path=ppt/charts/_rels/chart6.xml.rels><?xml version="1.0" encoding="UTF-8" standalone="yes"?>
<Relationships xmlns="http://schemas.openxmlformats.org/package/2006/relationships"><Relationship Id="rId1" Type="http://schemas.openxmlformats.org/officeDocument/2006/relationships/package" Target="../embeddings/Feuille_de_calcul_Microsoft_Excel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099234637262273E-2"/>
          <c:y val="0"/>
          <c:w val="0.95490076536273771"/>
          <c:h val="0.76590443553410881"/>
        </c:manualLayout>
      </c:layout>
      <c:barChart>
        <c:barDir val="col"/>
        <c:grouping val="clustered"/>
        <c:varyColors val="0"/>
        <c:ser>
          <c:idx val="0"/>
          <c:order val="0"/>
          <c:spPr>
            <a:solidFill>
              <a:schemeClr val="accent1"/>
            </a:solidFill>
            <a:ln>
              <a:noFill/>
            </a:ln>
            <a:effectLst/>
          </c:spPr>
          <c:invertIfNegative val="0"/>
          <c:dLbls>
            <c:dLbl>
              <c:idx val="8"/>
              <c:tx>
                <c:rich>
                  <a:bodyPr/>
                  <a:lstStyle/>
                  <a:p>
                    <a:r>
                      <a:rPr lang="en-US" dirty="0"/>
                      <a:t>2735</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09E-428F-A22D-810C7D3B252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arianne" panose="02000000000000000000" pitchFamily="50"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Feuil1!$A$1:$A$9</c:f>
              <c:strCache>
                <c:ptCount val="9"/>
                <c:pt idx="0">
                  <c:v>2016-2017</c:v>
                </c:pt>
                <c:pt idx="1">
                  <c:v>2017-2018</c:v>
                </c:pt>
                <c:pt idx="2">
                  <c:v>2018-2019</c:v>
                </c:pt>
                <c:pt idx="3">
                  <c:v>2019-2020</c:v>
                </c:pt>
                <c:pt idx="4">
                  <c:v>2020-2021</c:v>
                </c:pt>
                <c:pt idx="5">
                  <c:v>2021-2022</c:v>
                </c:pt>
                <c:pt idx="6">
                  <c:v>2022-2023</c:v>
                </c:pt>
                <c:pt idx="7">
                  <c:v>2023-2024</c:v>
                </c:pt>
                <c:pt idx="8">
                  <c:v>2024-2025</c:v>
                </c:pt>
              </c:strCache>
            </c:strRef>
          </c:cat>
          <c:val>
            <c:numRef>
              <c:f>Feuil1!$B$1:$B$9</c:f>
              <c:numCache>
                <c:formatCode>General</c:formatCode>
                <c:ptCount val="9"/>
                <c:pt idx="0">
                  <c:v>962</c:v>
                </c:pt>
                <c:pt idx="1">
                  <c:v>1085</c:v>
                </c:pt>
                <c:pt idx="2">
                  <c:v>1092</c:v>
                </c:pt>
                <c:pt idx="3">
                  <c:v>1150</c:v>
                </c:pt>
                <c:pt idx="4">
                  <c:v>1368</c:v>
                </c:pt>
                <c:pt idx="5">
                  <c:v>1595</c:v>
                </c:pt>
                <c:pt idx="6">
                  <c:v>1752</c:v>
                </c:pt>
                <c:pt idx="7">
                  <c:v>2167</c:v>
                </c:pt>
                <c:pt idx="8">
                  <c:v>2663</c:v>
                </c:pt>
              </c:numCache>
            </c:numRef>
          </c:val>
          <c:extLst>
            <c:ext xmlns:c16="http://schemas.microsoft.com/office/drawing/2014/chart" uri="{C3380CC4-5D6E-409C-BE32-E72D297353CC}">
              <c16:uniqueId val="{00000000-FC69-413C-B49C-8D812F0CD23F}"/>
            </c:ext>
          </c:extLst>
        </c:ser>
        <c:dLbls>
          <c:dLblPos val="outEnd"/>
          <c:showLegendKey val="0"/>
          <c:showVal val="1"/>
          <c:showCatName val="0"/>
          <c:showSerName val="0"/>
          <c:showPercent val="0"/>
          <c:showBubbleSize val="0"/>
        </c:dLbls>
        <c:gapWidth val="219"/>
        <c:overlap val="-27"/>
        <c:axId val="548584840"/>
        <c:axId val="548585824"/>
      </c:barChart>
      <c:catAx>
        <c:axId val="54858484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arianne" panose="02000000000000000000" pitchFamily="50" charset="0"/>
                <a:ea typeface="+mn-ea"/>
                <a:cs typeface="+mn-cs"/>
              </a:defRPr>
            </a:pPr>
            <a:endParaRPr lang="fr-FR"/>
          </a:p>
        </c:txPr>
        <c:crossAx val="548585824"/>
        <c:crosses val="autoZero"/>
        <c:auto val="1"/>
        <c:lblAlgn val="ctr"/>
        <c:lblOffset val="100"/>
        <c:noMultiLvlLbl val="0"/>
      </c:catAx>
      <c:valAx>
        <c:axId val="54858582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5485848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Ventes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CDA-463E-A4BE-4135D01CAA59}"/>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5CDA-463E-A4BE-4135D01CAA59}"/>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CDA-463E-A4BE-4135D01CAA59}"/>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A-5CDA-463E-A4BE-4135D01CAA59}"/>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5CDA-463E-A4BE-4135D01CAA59}"/>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8-5CDA-463E-A4BE-4135D01CAA59}"/>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5CDA-463E-A4BE-4135D01CAA59}"/>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6-5CDA-463E-A4BE-4135D01CAA59}"/>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4-5CDA-463E-A4BE-4135D01CAA59}"/>
              </c:ext>
            </c:extLst>
          </c:dPt>
          <c:dLbls>
            <c:dLbl>
              <c:idx val="0"/>
              <c:tx>
                <c:rich>
                  <a:bodyPr/>
                  <a:lstStyle/>
                  <a:p>
                    <a:fld id="{5E846D5A-8CD6-4B0E-9800-1D62EEB9CF9C}" type="CATEGORYNAME">
                      <a:rPr lang="en-US" smtClean="0"/>
                      <a:pPr/>
                      <a:t>[NOM DE CATÉGORIE]</a:t>
                    </a:fld>
                    <a:r>
                      <a:rPr lang="en-US" dirty="0" smtClean="0"/>
                      <a:t>  </a:t>
                    </a:r>
                    <a:fld id="{1A023101-462A-4B2F-879D-4E128CDACE7D}" type="PERCENTAGE">
                      <a:rPr lang="en-US" baseline="0" smtClean="0"/>
                      <a:pPr/>
                      <a:t>[POURCENTAGE]</a:t>
                    </a:fld>
                    <a:endParaRPr lang="en-US" dirty="0" smtClean="0"/>
                  </a:p>
                </c:rich>
              </c:tx>
              <c:dLblPos val="bestFit"/>
              <c:showLegendKey val="1"/>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CDA-463E-A4BE-4135D01CAA59}"/>
                </c:ext>
              </c:extLst>
            </c:dLbl>
            <c:dLbl>
              <c:idx val="1"/>
              <c:layout>
                <c:manualLayout>
                  <c:x val="-0.21880919084728084"/>
                  <c:y val="-0.19475904677888364"/>
                </c:manualLayout>
              </c:layout>
              <c:tx>
                <c:rich>
                  <a:bodyPr/>
                  <a:lstStyle/>
                  <a:p>
                    <a:fld id="{125D83EE-8F2C-4608-A4CC-44700B89A1D0}" type="CATEGORYNAME">
                      <a:rPr lang="en-US" smtClean="0"/>
                      <a:pPr/>
                      <a:t>[NOM DE CATÉGORIE]</a:t>
                    </a:fld>
                    <a:r>
                      <a:rPr lang="en-US" baseline="0" dirty="0" smtClean="0"/>
                      <a:t> </a:t>
                    </a:r>
                    <a:fld id="{EA5D2063-86B2-4BB2-9236-6378275D29BE}" type="PERCENTAGE">
                      <a:rPr lang="en-US" baseline="0" smtClean="0"/>
                      <a:pPr/>
                      <a:t>[POURCENTAGE]</a:t>
                    </a:fld>
                    <a:endParaRPr lang="en-US" baseline="0" dirty="0" smtClean="0"/>
                  </a:p>
                </c:rich>
              </c:tx>
              <c:dLblPos val="bestFit"/>
              <c:showLegendKey val="1"/>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5CDA-463E-A4BE-4135D01CAA59}"/>
                </c:ext>
              </c:extLst>
            </c:dLbl>
            <c:dLbl>
              <c:idx val="2"/>
              <c:tx>
                <c:rich>
                  <a:bodyPr/>
                  <a:lstStyle/>
                  <a:p>
                    <a:fld id="{BA6662AF-983C-4C19-BF5A-1BA6AEA331BC}" type="CATEGORYNAME">
                      <a:rPr lang="fr-FR" smtClean="0"/>
                      <a:pPr/>
                      <a:t>[NOM DE CATÉGORIE]</a:t>
                    </a:fld>
                    <a:r>
                      <a:rPr lang="fr-FR" baseline="0" dirty="0" smtClean="0"/>
                      <a:t>  </a:t>
                    </a:r>
                    <a:fld id="{AC79176A-C73A-4211-868F-660CF38ABB29}" type="PERCENTAGE">
                      <a:rPr lang="fr-FR" baseline="0"/>
                      <a:pPr/>
                      <a:t>[POURCENTAGE]</a:t>
                    </a:fld>
                    <a:endParaRPr lang="fr-FR" baseline="0" dirty="0" smtClean="0"/>
                  </a:p>
                </c:rich>
              </c:tx>
              <c:dLblPos val="bestFit"/>
              <c:showLegendKey val="1"/>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CDA-463E-A4BE-4135D01CAA59}"/>
                </c:ext>
              </c:extLst>
            </c:dLbl>
            <c:dLbl>
              <c:idx val="3"/>
              <c:tx>
                <c:rich>
                  <a:bodyPr/>
                  <a:lstStyle/>
                  <a:p>
                    <a:fld id="{5BBE5AFE-8520-460B-8929-231E31C26E9A}" type="CATEGORYNAME">
                      <a:rPr lang="en-US" smtClean="0"/>
                      <a:pPr/>
                      <a:t>[NOM DE CATÉGORIE]</a:t>
                    </a:fld>
                    <a:r>
                      <a:rPr lang="en-US" baseline="0" dirty="0" smtClean="0"/>
                      <a:t> </a:t>
                    </a:r>
                    <a:fld id="{7000C200-535B-4F14-972D-24A2B2F687D8}" type="PERCENTAGE">
                      <a:rPr lang="en-US" baseline="0" smtClean="0"/>
                      <a:pPr/>
                      <a:t>[POURCENTAGE]</a:t>
                    </a:fld>
                    <a:endParaRPr lang="en-US" baseline="0" dirty="0" smtClean="0"/>
                  </a:p>
                </c:rich>
              </c:tx>
              <c:dLblPos val="bestFit"/>
              <c:showLegendKey val="1"/>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5CDA-463E-A4BE-4135D01CAA59}"/>
                </c:ext>
              </c:extLst>
            </c:dLbl>
            <c:dLbl>
              <c:idx val="4"/>
              <c:tx>
                <c:rich>
                  <a:bodyPr/>
                  <a:lstStyle/>
                  <a:p>
                    <a:fld id="{6CCD8145-E513-474C-8C29-D8C6F2E42783}" type="CATEGORYNAME">
                      <a:rPr lang="en-US" smtClean="0"/>
                      <a:pPr/>
                      <a:t>[NOM DE CATÉGORIE]</a:t>
                    </a:fld>
                    <a:r>
                      <a:rPr lang="en-US" baseline="0" dirty="0"/>
                      <a:t> </a:t>
                    </a:r>
                    <a:r>
                      <a:rPr lang="en-US" baseline="0" dirty="0" smtClean="0"/>
                      <a:t> </a:t>
                    </a:r>
                    <a:fld id="{BBACB673-F6A6-40FB-B8A8-9E2626CD1220}" type="PERCENTAGE">
                      <a:rPr lang="en-US" baseline="0" smtClean="0"/>
                      <a:pPr/>
                      <a:t>[POURCENTAGE]</a:t>
                    </a:fld>
                    <a:endParaRPr lang="en-US" baseline="0" dirty="0" smtClean="0"/>
                  </a:p>
                </c:rich>
              </c:tx>
              <c:dLblPos val="bestFit"/>
              <c:showLegendKey val="1"/>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5CDA-463E-A4BE-4135D01CAA59}"/>
                </c:ext>
              </c:extLst>
            </c:dLbl>
            <c:dLbl>
              <c:idx val="5"/>
              <c:tx>
                <c:rich>
                  <a:bodyPr/>
                  <a:lstStyle/>
                  <a:p>
                    <a:fld id="{008C9257-4181-49BD-A49F-1FB91C6511EA}" type="CATEGORYNAME">
                      <a:rPr lang="en-US" smtClean="0"/>
                      <a:pPr/>
                      <a:t>[NOM DE CATÉGORIE]</a:t>
                    </a:fld>
                    <a:r>
                      <a:rPr lang="en-US" baseline="0" dirty="0" smtClean="0"/>
                      <a:t> </a:t>
                    </a:r>
                    <a:fld id="{7F5F6A9E-2855-424F-8D91-18EC119DC581}" type="PERCENTAGE">
                      <a:rPr lang="en-US" baseline="0" smtClean="0"/>
                      <a:pPr/>
                      <a:t>[POURCENTAGE]</a:t>
                    </a:fld>
                    <a:endParaRPr lang="en-US" baseline="0" dirty="0" smtClean="0"/>
                  </a:p>
                </c:rich>
              </c:tx>
              <c:dLblPos val="bestFit"/>
              <c:showLegendKey val="1"/>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5CDA-463E-A4BE-4135D01CAA59}"/>
                </c:ext>
              </c:extLst>
            </c:dLbl>
            <c:dLbl>
              <c:idx val="6"/>
              <c:tx>
                <c:rich>
                  <a:bodyPr/>
                  <a:lstStyle/>
                  <a:p>
                    <a:fld id="{061B23A0-7130-41FF-B753-0E3251D573AE}" type="CATEGORYNAME">
                      <a:rPr lang="en-US" smtClean="0"/>
                      <a:pPr/>
                      <a:t>[NOM DE CATÉGORIE]</a:t>
                    </a:fld>
                    <a:r>
                      <a:rPr lang="en-US" baseline="0" dirty="0"/>
                      <a:t> </a:t>
                    </a:r>
                    <a:r>
                      <a:rPr lang="en-US" baseline="0" dirty="0" smtClean="0"/>
                      <a:t> </a:t>
                    </a:r>
                    <a:fld id="{E5A1126B-8907-4515-B192-2EEDDFF844ED}" type="PERCENTAGE">
                      <a:rPr lang="en-US" baseline="0" smtClean="0"/>
                      <a:pPr/>
                      <a:t>[POURCENTAGE]</a:t>
                    </a:fld>
                    <a:endParaRPr lang="en-US" baseline="0" dirty="0" smtClean="0"/>
                  </a:p>
                </c:rich>
              </c:tx>
              <c:dLblPos val="bestFit"/>
              <c:showLegendKey val="1"/>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5CDA-463E-A4BE-4135D01CAA59}"/>
                </c:ext>
              </c:extLst>
            </c:dLbl>
            <c:dLbl>
              <c:idx val="7"/>
              <c:tx>
                <c:rich>
                  <a:bodyPr/>
                  <a:lstStyle/>
                  <a:p>
                    <a:fld id="{C3296B40-5E31-4E26-99D0-BA9520432B50}" type="CATEGORYNAME">
                      <a:rPr lang="en-US" smtClean="0"/>
                      <a:pPr/>
                      <a:t>[NOM DE CATÉGORIE]</a:t>
                    </a:fld>
                    <a:r>
                      <a:rPr lang="en-US" baseline="0" dirty="0" smtClean="0"/>
                      <a:t>  </a:t>
                    </a:r>
                    <a:fld id="{8D541C3F-44A4-46C3-A01F-A79625A296B8}" type="PERCENTAGE">
                      <a:rPr lang="en-US" baseline="0" smtClean="0"/>
                      <a:pPr/>
                      <a:t>[POURCENTAGE]</a:t>
                    </a:fld>
                    <a:endParaRPr lang="en-US" baseline="0" dirty="0" smtClean="0"/>
                  </a:p>
                </c:rich>
              </c:tx>
              <c:dLblPos val="bestFit"/>
              <c:showLegendKey val="1"/>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5CDA-463E-A4BE-4135D01CAA59}"/>
                </c:ext>
              </c:extLst>
            </c:dLbl>
            <c:dLbl>
              <c:idx val="8"/>
              <c:tx>
                <c:rich>
                  <a:bodyPr/>
                  <a:lstStyle/>
                  <a:p>
                    <a:fld id="{62FDC74E-9C0D-4664-B635-8A20E5940DBB}" type="CATEGORYNAME">
                      <a:rPr lang="en-US" smtClean="0"/>
                      <a:pPr/>
                      <a:t>[NOM DE CATÉGORIE]</a:t>
                    </a:fld>
                    <a:r>
                      <a:rPr lang="en-US" baseline="0" dirty="0" smtClean="0"/>
                      <a:t> </a:t>
                    </a:r>
                    <a:fld id="{7CCD9641-9D2D-45B8-BC65-2D4F4AF1B564}" type="PERCENTAGE">
                      <a:rPr lang="en-US" baseline="0" smtClean="0"/>
                      <a:pPr/>
                      <a:t>[POURCENTAGE]</a:t>
                    </a:fld>
                    <a:endParaRPr lang="en-US" baseline="0" dirty="0" smtClean="0"/>
                  </a:p>
                </c:rich>
              </c:tx>
              <c:dLblPos val="bestFit"/>
              <c:showLegendKey val="1"/>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5CDA-463E-A4BE-4135D01CAA59}"/>
                </c:ext>
              </c:extLst>
            </c:dLbl>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330" b="1" i="0" u="none" strike="noStrike" kern="1200" baseline="0">
                    <a:ln>
                      <a:noFill/>
                    </a:ln>
                    <a:solidFill>
                      <a:schemeClr val="lt1"/>
                    </a:solidFill>
                    <a:latin typeface="+mn-lt"/>
                    <a:ea typeface="+mn-ea"/>
                    <a:cs typeface="+mn-cs"/>
                  </a:defRPr>
                </a:pPr>
                <a:endParaRPr lang="fr-FR"/>
              </a:p>
            </c:txPr>
            <c:dLblPos val="bestFit"/>
            <c:showLegendKey val="1"/>
            <c:showVal val="1"/>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Feuil1!$A$2:$A$10</c:f>
              <c:strCache>
                <c:ptCount val="9"/>
                <c:pt idx="0">
                  <c:v>Troubles psychiques</c:v>
                </c:pt>
                <c:pt idx="1">
                  <c:v>Plusieurs troubles associés</c:v>
                </c:pt>
                <c:pt idx="2">
                  <c:v>Troubles du langage et de la parole</c:v>
                </c:pt>
                <c:pt idx="3">
                  <c:v>Maladies invalidantes</c:v>
                </c:pt>
                <c:pt idx="4">
                  <c:v>Troubles moteurs</c:v>
                </c:pt>
                <c:pt idx="5">
                  <c:v>Troubles neuro-développement</c:v>
                </c:pt>
                <c:pt idx="6">
                  <c:v>Troubles visuels</c:v>
                </c:pt>
                <c:pt idx="7">
                  <c:v>Troubles auditifs</c:v>
                </c:pt>
                <c:pt idx="8">
                  <c:v>Troubles cognitifs</c:v>
                </c:pt>
              </c:strCache>
            </c:strRef>
          </c:cat>
          <c:val>
            <c:numRef>
              <c:f>Feuil1!$B$2:$B$10</c:f>
              <c:numCache>
                <c:formatCode>General</c:formatCode>
                <c:ptCount val="9"/>
                <c:pt idx="0">
                  <c:v>25</c:v>
                </c:pt>
                <c:pt idx="1">
                  <c:v>20</c:v>
                </c:pt>
                <c:pt idx="2">
                  <c:v>19</c:v>
                </c:pt>
                <c:pt idx="3">
                  <c:v>16</c:v>
                </c:pt>
                <c:pt idx="4">
                  <c:v>9</c:v>
                </c:pt>
                <c:pt idx="5">
                  <c:v>6</c:v>
                </c:pt>
                <c:pt idx="6">
                  <c:v>2</c:v>
                </c:pt>
                <c:pt idx="7">
                  <c:v>2</c:v>
                </c:pt>
                <c:pt idx="8">
                  <c:v>1</c:v>
                </c:pt>
              </c:numCache>
            </c:numRef>
          </c:val>
          <c:extLst>
            <c:ext xmlns:c16="http://schemas.microsoft.com/office/drawing/2014/chart" uri="{C3380CC4-5D6E-409C-BE32-E72D297353CC}">
              <c16:uniqueId val="{00000000-5CDA-463E-A4BE-4135D01CAA59}"/>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ln>
            <a:noFill/>
          </a:ln>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4566393763354288E-4"/>
          <c:y val="0"/>
          <c:w val="0.96894590808433378"/>
          <c:h val="0.9455861485782483"/>
        </c:manualLayout>
      </c:layout>
      <c:pie3DChart>
        <c:varyColors val="1"/>
        <c:ser>
          <c:idx val="0"/>
          <c:order val="0"/>
          <c:dPt>
            <c:idx val="0"/>
            <c:bubble3D val="0"/>
            <c:explosion val="35"/>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BA0F-4ECC-8D2E-8C8971AC0F0F}"/>
              </c:ext>
            </c:extLst>
          </c:dPt>
          <c:dPt>
            <c:idx val="1"/>
            <c:bubble3D val="0"/>
            <c:explosion val="35"/>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BA0F-4ECC-8D2E-8C8971AC0F0F}"/>
              </c:ext>
            </c:extLst>
          </c:dPt>
          <c:dPt>
            <c:idx val="2"/>
            <c:bubble3D val="0"/>
            <c:explosion val="4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BA0F-4ECC-8D2E-8C8971AC0F0F}"/>
              </c:ext>
            </c:extLst>
          </c:dPt>
          <c:dPt>
            <c:idx val="3"/>
            <c:bubble3D val="0"/>
            <c:explosion val="4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BA0F-4ECC-8D2E-8C8971AC0F0F}"/>
              </c:ext>
            </c:extLst>
          </c:dPt>
          <c:dPt>
            <c:idx val="4"/>
            <c:bubble3D val="0"/>
            <c:explosion val="4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BA0F-4ECC-8D2E-8C8971AC0F0F}"/>
              </c:ext>
            </c:extLst>
          </c:dPt>
          <c:dPt>
            <c:idx val="5"/>
            <c:bubble3D val="0"/>
            <c:explosion val="4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BA0F-4ECC-8D2E-8C8971AC0F0F}"/>
              </c:ext>
            </c:extLst>
          </c:dPt>
          <c:dPt>
            <c:idx val="6"/>
            <c:bubble3D val="0"/>
            <c:explosion val="4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BA0F-4ECC-8D2E-8C8971AC0F0F}"/>
              </c:ext>
            </c:extLst>
          </c:dPt>
          <c:dPt>
            <c:idx val="7"/>
            <c:bubble3D val="0"/>
            <c:explosion val="5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BA0F-4ECC-8D2E-8C8971AC0F0F}"/>
              </c:ext>
            </c:extLst>
          </c:dPt>
          <c:dLbls>
            <c:spPr>
              <a:noFill/>
              <a:ln>
                <a:noFill/>
              </a:ln>
              <a:effectLst/>
            </c:spPr>
            <c:txPr>
              <a:bodyPr rot="0" spcFirstLastPara="1" vertOverflow="ellipsis" vert="horz" wrap="square" anchor="ctr" anchorCtr="1"/>
              <a:lstStyle/>
              <a:p>
                <a:pPr>
                  <a:defRPr sz="900" b="0" i="0" u="none" strike="noStrike" kern="1200" baseline="0">
                    <a:noFill/>
                    <a:latin typeface="+mn-lt"/>
                    <a:ea typeface="+mn-ea"/>
                    <a:cs typeface="+mn-cs"/>
                  </a:defRPr>
                </a:pPr>
                <a:endParaRPr lang="fr-FR"/>
              </a:p>
            </c:txPr>
            <c:dLblPos val="ct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ERP!$B$297:$B$302</c:f>
              <c:numCache>
                <c:formatCode>General</c:formatCode>
                <c:ptCount val="6"/>
                <c:pt idx="0">
                  <c:v>99</c:v>
                </c:pt>
                <c:pt idx="1">
                  <c:v>7</c:v>
                </c:pt>
                <c:pt idx="2">
                  <c:v>12</c:v>
                </c:pt>
                <c:pt idx="3">
                  <c:v>18</c:v>
                </c:pt>
                <c:pt idx="4">
                  <c:v>15</c:v>
                </c:pt>
                <c:pt idx="5">
                  <c:v>93</c:v>
                </c:pt>
              </c:numCache>
            </c:numRef>
          </c:val>
          <c:extLst>
            <c:ext xmlns:c16="http://schemas.microsoft.com/office/drawing/2014/chart" uri="{C3380CC4-5D6E-409C-BE32-E72D297353CC}">
              <c16:uniqueId val="{00000010-BA0F-4ECC-8D2E-8C8971AC0F0F}"/>
            </c:ext>
          </c:extLst>
        </c:ser>
        <c:dLbls>
          <c:dLblPos val="ctr"/>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noFill/>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4.517514367742754E-3"/>
          <c:w val="0.96894590808433378"/>
          <c:h val="0.9455861485782483"/>
        </c:manualLayout>
      </c:layout>
      <c:pie3DChart>
        <c:varyColors val="1"/>
        <c:ser>
          <c:idx val="0"/>
          <c:order val="0"/>
          <c:dPt>
            <c:idx val="0"/>
            <c:bubble3D val="0"/>
            <c:explosion val="35"/>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9700-402D-9056-65E6B9ACDB3F}"/>
              </c:ext>
            </c:extLst>
          </c:dPt>
          <c:dPt>
            <c:idx val="1"/>
            <c:bubble3D val="0"/>
            <c:explosion val="35"/>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9700-402D-9056-65E6B9ACDB3F}"/>
              </c:ext>
            </c:extLst>
          </c:dPt>
          <c:dPt>
            <c:idx val="2"/>
            <c:bubble3D val="0"/>
            <c:explosion val="4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9700-402D-9056-65E6B9ACDB3F}"/>
              </c:ext>
            </c:extLst>
          </c:dPt>
          <c:dPt>
            <c:idx val="3"/>
            <c:bubble3D val="0"/>
            <c:explosion val="4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9700-402D-9056-65E6B9ACDB3F}"/>
              </c:ext>
            </c:extLst>
          </c:dPt>
          <c:dPt>
            <c:idx val="4"/>
            <c:bubble3D val="0"/>
            <c:explosion val="4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9700-402D-9056-65E6B9ACDB3F}"/>
              </c:ext>
            </c:extLst>
          </c:dPt>
          <c:dPt>
            <c:idx val="5"/>
            <c:bubble3D val="0"/>
            <c:explosion val="4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9700-402D-9056-65E6B9ACDB3F}"/>
              </c:ext>
            </c:extLst>
          </c:dPt>
          <c:dPt>
            <c:idx val="6"/>
            <c:bubble3D val="0"/>
            <c:explosion val="40"/>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D-9700-402D-9056-65E6B9ACDB3F}"/>
              </c:ext>
            </c:extLst>
          </c:dPt>
          <c:dPt>
            <c:idx val="7"/>
            <c:bubble3D val="0"/>
            <c:explosion val="50"/>
            <c:spPr>
              <a:gradFill rotWithShape="1">
                <a:gsLst>
                  <a:gs pos="0">
                    <a:schemeClr val="accent2">
                      <a:lumMod val="60000"/>
                      <a:shade val="51000"/>
                      <a:satMod val="130000"/>
                    </a:schemeClr>
                  </a:gs>
                  <a:gs pos="80000">
                    <a:schemeClr val="accent2">
                      <a:lumMod val="60000"/>
                      <a:shade val="93000"/>
                      <a:satMod val="130000"/>
                    </a:schemeClr>
                  </a:gs>
                  <a:gs pos="100000">
                    <a:schemeClr val="accent2">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F-9700-402D-9056-65E6B9ACDB3F}"/>
              </c:ext>
            </c:extLst>
          </c:dPt>
          <c:val>
            <c:numRef>
              <c:f>ERP!$B$297:$B$302</c:f>
              <c:numCache>
                <c:formatCode>General</c:formatCode>
                <c:ptCount val="6"/>
                <c:pt idx="0">
                  <c:v>17</c:v>
                </c:pt>
                <c:pt idx="1">
                  <c:v>2</c:v>
                </c:pt>
                <c:pt idx="2">
                  <c:v>5</c:v>
                </c:pt>
                <c:pt idx="3">
                  <c:v>2</c:v>
                </c:pt>
                <c:pt idx="4">
                  <c:v>1</c:v>
                </c:pt>
                <c:pt idx="5">
                  <c:v>64</c:v>
                </c:pt>
              </c:numCache>
            </c:numRef>
          </c:val>
          <c:extLst>
            <c:ext xmlns:c16="http://schemas.microsoft.com/office/drawing/2014/chart" uri="{C3380CC4-5D6E-409C-BE32-E72D297353CC}">
              <c16:uniqueId val="{00000010-9700-402D-9056-65E6B9ACDB3F}"/>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2000"/>
            </a:pPr>
            <a:r>
              <a:rPr lang="en-US" sz="1800" u="sng" dirty="0" smtClean="0"/>
              <a:t>(2024) </a:t>
            </a:r>
            <a:r>
              <a:rPr lang="en-US" sz="2000" u="sng" dirty="0" err="1" smtClean="0"/>
              <a:t>Nombre</a:t>
            </a:r>
            <a:r>
              <a:rPr lang="en-US" sz="2000" u="sng" dirty="0" smtClean="0"/>
              <a:t> </a:t>
            </a:r>
            <a:r>
              <a:rPr lang="en-US" sz="2000" u="sng" dirty="0"/>
              <a:t>de </a:t>
            </a:r>
            <a:r>
              <a:rPr lang="en-US" sz="2000" u="sng" dirty="0" smtClean="0"/>
              <a:t>BOE*</a:t>
            </a:r>
            <a:endParaRPr lang="en-US" sz="2000" u="sng" dirty="0"/>
          </a:p>
        </c:rich>
      </c:tx>
      <c:layout>
        <c:manualLayout>
          <c:xMode val="edge"/>
          <c:yMode val="edge"/>
          <c:x val="0"/>
          <c:y val="0.8565071119795219"/>
        </c:manualLayout>
      </c:layout>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Feuil1!$B$1</c:f>
              <c:strCache>
                <c:ptCount val="1"/>
                <c:pt idx="0">
                  <c:v>Nombre de BOE</c:v>
                </c:pt>
              </c:strCache>
            </c:strRef>
          </c:tx>
          <c:cat>
            <c:strRef>
              <c:f>Feuil1!$A$2:$A$4</c:f>
              <c:strCache>
                <c:ptCount val="3"/>
                <c:pt idx="0">
                  <c:v>RQTH</c:v>
                </c:pt>
                <c:pt idx="1">
                  <c:v>Agents reclassés </c:v>
                </c:pt>
                <c:pt idx="2">
                  <c:v>Autres catégories*</c:v>
                </c:pt>
              </c:strCache>
            </c:strRef>
          </c:cat>
          <c:val>
            <c:numRef>
              <c:f>Feuil1!$B$2:$B$4</c:f>
              <c:numCache>
                <c:formatCode>0%</c:formatCode>
                <c:ptCount val="3"/>
                <c:pt idx="0">
                  <c:v>0.872</c:v>
                </c:pt>
                <c:pt idx="1">
                  <c:v>0.104</c:v>
                </c:pt>
                <c:pt idx="2">
                  <c:v>2.5999999999999999E-2</c:v>
                </c:pt>
              </c:numCache>
            </c:numRef>
          </c:val>
          <c:extLst>
            <c:ext xmlns:c16="http://schemas.microsoft.com/office/drawing/2014/chart" uri="{C3380CC4-5D6E-409C-BE32-E72D297353CC}">
              <c16:uniqueId val="{00000000-3DC1-45AD-8632-7AEF176D607A}"/>
            </c:ext>
          </c:extLst>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fr-F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u="sng" dirty="0" err="1" smtClean="0"/>
              <a:t>Nombre</a:t>
            </a:r>
            <a:r>
              <a:rPr lang="en-US" sz="2000" u="sng" dirty="0" smtClean="0"/>
              <a:t> de BOE (2024)</a:t>
            </a:r>
            <a:endParaRPr lang="en-US" sz="2000" u="sng" dirty="0"/>
          </a:p>
        </c:rich>
      </c:tx>
      <c:layout>
        <c:manualLayout>
          <c:xMode val="edge"/>
          <c:yMode val="edge"/>
          <c:x val="0.52006945153712592"/>
          <c:y val="0.11090561118965457"/>
        </c:manualLayout>
      </c:layout>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Feuil1!$B$1</c:f>
              <c:strCache>
                <c:ptCount val="1"/>
                <c:pt idx="0">
                  <c:v>Nombre de BOE</c:v>
                </c:pt>
              </c:strCache>
            </c:strRef>
          </c:tx>
          <c:cat>
            <c:strRef>
              <c:f>Feuil1!$A$2:$A$4</c:f>
              <c:strCache>
                <c:ptCount val="3"/>
                <c:pt idx="0">
                  <c:v>RQTH</c:v>
                </c:pt>
                <c:pt idx="1">
                  <c:v>Agents reclassés </c:v>
                </c:pt>
                <c:pt idx="2">
                  <c:v>Autres catégories*</c:v>
                </c:pt>
              </c:strCache>
            </c:strRef>
          </c:cat>
          <c:val>
            <c:numRef>
              <c:f>Feuil1!$B$2:$B$4</c:f>
              <c:numCache>
                <c:formatCode>0%</c:formatCode>
                <c:ptCount val="3"/>
                <c:pt idx="0">
                  <c:v>0.5</c:v>
                </c:pt>
                <c:pt idx="1">
                  <c:v>0.5</c:v>
                </c:pt>
                <c:pt idx="2">
                  <c:v>0</c:v>
                </c:pt>
              </c:numCache>
            </c:numRef>
          </c:val>
          <c:extLst>
            <c:ext xmlns:c16="http://schemas.microsoft.com/office/drawing/2014/chart" uri="{C3380CC4-5D6E-409C-BE32-E72D297353CC}">
              <c16:uniqueId val="{00000000-2B65-4FE6-AA89-3E1B6F6BF8FD}"/>
            </c:ext>
          </c:extLst>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fr-F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2" y="0"/>
            <a:ext cx="2945659" cy="49641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5" y="0"/>
            <a:ext cx="2945659" cy="496412"/>
          </a:xfrm>
          <a:prstGeom prst="rect">
            <a:avLst/>
          </a:prstGeom>
        </p:spPr>
        <p:txBody>
          <a:bodyPr vert="horz" lIns="91440" tIns="45720" rIns="91440" bIns="45720" rtlCol="0"/>
          <a:lstStyle>
            <a:lvl1pPr algn="r">
              <a:defRPr sz="1200"/>
            </a:lvl1pPr>
          </a:lstStyle>
          <a:p>
            <a:fld id="{77720044-9F1F-472F-A0DC-59611C0774E1}" type="datetimeFigureOut">
              <a:rPr lang="fr-FR" smtClean="0"/>
              <a:t>10/09/2025</a:t>
            </a:fld>
            <a:endParaRPr lang="fr-FR"/>
          </a:p>
        </p:txBody>
      </p:sp>
      <p:sp>
        <p:nvSpPr>
          <p:cNvPr id="4" name="Espace réservé du pied de page 3"/>
          <p:cNvSpPr>
            <a:spLocks noGrp="1"/>
          </p:cNvSpPr>
          <p:nvPr>
            <p:ph type="ftr" sz="quarter" idx="2"/>
          </p:nvPr>
        </p:nvSpPr>
        <p:spPr>
          <a:xfrm>
            <a:off x="2" y="9430091"/>
            <a:ext cx="2945659" cy="496412"/>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5" y="9430091"/>
            <a:ext cx="2945659" cy="496412"/>
          </a:xfrm>
          <a:prstGeom prst="rect">
            <a:avLst/>
          </a:prstGeom>
        </p:spPr>
        <p:txBody>
          <a:bodyPr vert="horz" lIns="91440" tIns="45720" rIns="91440" bIns="45720" rtlCol="0" anchor="b"/>
          <a:lstStyle>
            <a:lvl1pPr algn="r">
              <a:defRPr sz="1200"/>
            </a:lvl1pPr>
          </a:lstStyle>
          <a:p>
            <a:fld id="{8C029139-765E-41CC-A531-740000078291}" type="slidenum">
              <a:rPr lang="fr-FR" smtClean="0"/>
              <a:t>‹N°›</a:t>
            </a:fld>
            <a:endParaRPr lang="fr-FR"/>
          </a:p>
        </p:txBody>
      </p:sp>
    </p:spTree>
    <p:extLst>
      <p:ext uri="{BB962C8B-B14F-4D97-AF65-F5344CB8AC3E}">
        <p14:creationId xmlns:p14="http://schemas.microsoft.com/office/powerpoint/2010/main" val="32084547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2" y="0"/>
            <a:ext cx="2945659" cy="49641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5" y="0"/>
            <a:ext cx="2945659" cy="496412"/>
          </a:xfrm>
          <a:prstGeom prst="rect">
            <a:avLst/>
          </a:prstGeom>
        </p:spPr>
        <p:txBody>
          <a:bodyPr vert="horz" lIns="91440" tIns="45720" rIns="91440" bIns="45720" rtlCol="0"/>
          <a:lstStyle>
            <a:lvl1pPr algn="r">
              <a:defRPr sz="1200"/>
            </a:lvl1pPr>
          </a:lstStyle>
          <a:p>
            <a:fld id="{9D8EA783-E37A-4E66-8B4E-29A3BD90724E}" type="datetimeFigureOut">
              <a:rPr lang="fr-FR" smtClean="0"/>
              <a:t>10/09/2025</a:t>
            </a:fld>
            <a:endParaRPr lang="fr-FR"/>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15907"/>
            <a:ext cx="5438140" cy="4467702"/>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2" y="9430091"/>
            <a:ext cx="2945659" cy="49641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5" y="9430091"/>
            <a:ext cx="2945659" cy="496412"/>
          </a:xfrm>
          <a:prstGeom prst="rect">
            <a:avLst/>
          </a:prstGeom>
        </p:spPr>
        <p:txBody>
          <a:bodyPr vert="horz" lIns="91440" tIns="45720" rIns="91440" bIns="45720" rtlCol="0" anchor="b"/>
          <a:lstStyle>
            <a:lvl1pPr algn="r">
              <a:defRPr sz="1200"/>
            </a:lvl1pPr>
          </a:lstStyle>
          <a:p>
            <a:fld id="{BE8CD12A-4A83-4EF3-A998-CC1E53AB7022}" type="slidenum">
              <a:rPr lang="fr-FR" smtClean="0"/>
              <a:t>‹N°›</a:t>
            </a:fld>
            <a:endParaRPr lang="fr-FR"/>
          </a:p>
        </p:txBody>
      </p:sp>
    </p:spTree>
    <p:extLst>
      <p:ext uri="{BB962C8B-B14F-4D97-AF65-F5344CB8AC3E}">
        <p14:creationId xmlns:p14="http://schemas.microsoft.com/office/powerpoint/2010/main" val="2093848815"/>
      </p:ext>
    </p:extLst>
  </p:cSld>
  <p:clrMap bg1="lt1" tx1="dk1" bg2="lt2" tx2="dk2" accent1="accent1" accent2="accent2" accent3="accent3" accent4="accent4" accent5="accent5" accent6="accent6" hlink="hlink" folHlink="folHlink"/>
  <p:notesStyle>
    <a:lvl1pPr marL="0" algn="l" defTabSz="913913" rtl="0" eaLnBrk="1" latinLnBrk="0" hangingPunct="1">
      <a:defRPr sz="1200" kern="1200">
        <a:solidFill>
          <a:schemeClr val="tx1"/>
        </a:solidFill>
        <a:latin typeface="+mn-lt"/>
        <a:ea typeface="+mn-ea"/>
        <a:cs typeface="+mn-cs"/>
      </a:defRPr>
    </a:lvl1pPr>
    <a:lvl2pPr marL="456957" algn="l" defTabSz="913913" rtl="0" eaLnBrk="1" latinLnBrk="0" hangingPunct="1">
      <a:defRPr sz="1200" kern="1200">
        <a:solidFill>
          <a:schemeClr val="tx1"/>
        </a:solidFill>
        <a:latin typeface="+mn-lt"/>
        <a:ea typeface="+mn-ea"/>
        <a:cs typeface="+mn-cs"/>
      </a:defRPr>
    </a:lvl2pPr>
    <a:lvl3pPr marL="913913" algn="l" defTabSz="913913" rtl="0" eaLnBrk="1" latinLnBrk="0" hangingPunct="1">
      <a:defRPr sz="1200" kern="1200">
        <a:solidFill>
          <a:schemeClr val="tx1"/>
        </a:solidFill>
        <a:latin typeface="+mn-lt"/>
        <a:ea typeface="+mn-ea"/>
        <a:cs typeface="+mn-cs"/>
      </a:defRPr>
    </a:lvl3pPr>
    <a:lvl4pPr marL="1370872" algn="l" defTabSz="913913" rtl="0" eaLnBrk="1" latinLnBrk="0" hangingPunct="1">
      <a:defRPr sz="1200" kern="1200">
        <a:solidFill>
          <a:schemeClr val="tx1"/>
        </a:solidFill>
        <a:latin typeface="+mn-lt"/>
        <a:ea typeface="+mn-ea"/>
        <a:cs typeface="+mn-cs"/>
      </a:defRPr>
    </a:lvl4pPr>
    <a:lvl5pPr marL="1827828" algn="l" defTabSz="913913" rtl="0" eaLnBrk="1" latinLnBrk="0" hangingPunct="1">
      <a:defRPr sz="1200" kern="1200">
        <a:solidFill>
          <a:schemeClr val="tx1"/>
        </a:solidFill>
        <a:latin typeface="+mn-lt"/>
        <a:ea typeface="+mn-ea"/>
        <a:cs typeface="+mn-cs"/>
      </a:defRPr>
    </a:lvl5pPr>
    <a:lvl6pPr marL="2284784" algn="l" defTabSz="913913" rtl="0" eaLnBrk="1" latinLnBrk="0" hangingPunct="1">
      <a:defRPr sz="1200" kern="1200">
        <a:solidFill>
          <a:schemeClr val="tx1"/>
        </a:solidFill>
        <a:latin typeface="+mn-lt"/>
        <a:ea typeface="+mn-ea"/>
        <a:cs typeface="+mn-cs"/>
      </a:defRPr>
    </a:lvl6pPr>
    <a:lvl7pPr marL="2741741" algn="l" defTabSz="913913" rtl="0" eaLnBrk="1" latinLnBrk="0" hangingPunct="1">
      <a:defRPr sz="1200" kern="1200">
        <a:solidFill>
          <a:schemeClr val="tx1"/>
        </a:solidFill>
        <a:latin typeface="+mn-lt"/>
        <a:ea typeface="+mn-ea"/>
        <a:cs typeface="+mn-cs"/>
      </a:defRPr>
    </a:lvl7pPr>
    <a:lvl8pPr marL="3198701" algn="l" defTabSz="913913" rtl="0" eaLnBrk="1" latinLnBrk="0" hangingPunct="1">
      <a:defRPr sz="1200" kern="1200">
        <a:solidFill>
          <a:schemeClr val="tx1"/>
        </a:solidFill>
        <a:latin typeface="+mn-lt"/>
        <a:ea typeface="+mn-ea"/>
        <a:cs typeface="+mn-cs"/>
      </a:defRPr>
    </a:lvl8pPr>
    <a:lvl9pPr marL="3655656" algn="l" defTabSz="91391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1BCEE97-1C97-49CA-992B-2D8882857CDC}" type="slidenum">
              <a:rPr lang="fr-FR" smtClean="0"/>
              <a:t>3</a:t>
            </a:fld>
            <a:endParaRPr lang="fr-FR" dirty="0"/>
          </a:p>
        </p:txBody>
      </p:sp>
    </p:spTree>
    <p:extLst>
      <p:ext uri="{BB962C8B-B14F-4D97-AF65-F5344CB8AC3E}">
        <p14:creationId xmlns:p14="http://schemas.microsoft.com/office/powerpoint/2010/main" val="2954512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3913" rtl="0" eaLnBrk="1" fontAlgn="auto" latinLnBrk="0" hangingPunct="1">
              <a:lnSpc>
                <a:spcPct val="100000"/>
              </a:lnSpc>
              <a:spcBef>
                <a:spcPts val="0"/>
              </a:spcBef>
              <a:spcAft>
                <a:spcPts val="0"/>
              </a:spcAft>
              <a:buClrTx/>
              <a:buSzTx/>
              <a:buFontTx/>
              <a:buNone/>
              <a:tabLst/>
              <a:defRPr/>
            </a:pPr>
            <a:fld id="{BE8CD12A-4A83-4EF3-A998-CC1E53AB702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913" rtl="0" eaLnBrk="1" fontAlgn="auto" latinLnBrk="0" hangingPunct="1">
                <a:lnSpc>
                  <a:spcPct val="100000"/>
                </a:lnSpc>
                <a:spcBef>
                  <a:spcPts val="0"/>
                </a:spcBef>
                <a:spcAft>
                  <a:spcPts val="0"/>
                </a:spcAft>
                <a:buClrTx/>
                <a:buSzTx/>
                <a:buFontTx/>
                <a:buNone/>
                <a:tabLst/>
                <a:defRPr/>
              </a:pPr>
              <a:t>52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1355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3913" rtl="0" eaLnBrk="1" fontAlgn="auto" latinLnBrk="0" hangingPunct="1">
              <a:lnSpc>
                <a:spcPct val="100000"/>
              </a:lnSpc>
              <a:spcBef>
                <a:spcPts val="0"/>
              </a:spcBef>
              <a:spcAft>
                <a:spcPts val="0"/>
              </a:spcAft>
              <a:buClrTx/>
              <a:buSzTx/>
              <a:buFontTx/>
              <a:buNone/>
              <a:tabLst/>
              <a:defRPr/>
            </a:pPr>
            <a:fld id="{BE8CD12A-4A83-4EF3-A998-CC1E53AB702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913" rtl="0" eaLnBrk="1" fontAlgn="auto" latinLnBrk="0" hangingPunct="1">
                <a:lnSpc>
                  <a:spcPct val="100000"/>
                </a:lnSpc>
                <a:spcBef>
                  <a:spcPts val="0"/>
                </a:spcBef>
                <a:spcAft>
                  <a:spcPts val="0"/>
                </a:spcAft>
                <a:buClrTx/>
                <a:buSzTx/>
                <a:buFontTx/>
                <a:buNone/>
                <a:tabLst/>
                <a:defRPr/>
              </a:pPr>
              <a:t>53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0667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3913" rtl="0" eaLnBrk="1" fontAlgn="auto" latinLnBrk="0" hangingPunct="1">
              <a:lnSpc>
                <a:spcPct val="100000"/>
              </a:lnSpc>
              <a:spcBef>
                <a:spcPts val="0"/>
              </a:spcBef>
              <a:spcAft>
                <a:spcPts val="0"/>
              </a:spcAft>
              <a:buClrTx/>
              <a:buSzTx/>
              <a:buFontTx/>
              <a:buNone/>
              <a:tabLst/>
              <a:defRPr/>
            </a:pPr>
            <a:fld id="{BE8CD12A-4A83-4EF3-A998-CC1E53AB702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913"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7681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8CD12A-4A83-4EF3-A998-CC1E53AB7022}" type="slidenum">
              <a:rPr lang="fr-FR" smtClean="0"/>
              <a:t>7</a:t>
            </a:fld>
            <a:endParaRPr lang="fr-FR" dirty="0"/>
          </a:p>
        </p:txBody>
      </p:sp>
    </p:spTree>
    <p:extLst>
      <p:ext uri="{BB962C8B-B14F-4D97-AF65-F5344CB8AC3E}">
        <p14:creationId xmlns:p14="http://schemas.microsoft.com/office/powerpoint/2010/main" val="708471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8CD12A-4A83-4EF3-A998-CC1E53AB7022}" type="slidenum">
              <a:rPr lang="fr-FR" smtClean="0"/>
              <a:t>8</a:t>
            </a:fld>
            <a:endParaRPr lang="fr-FR" dirty="0"/>
          </a:p>
        </p:txBody>
      </p:sp>
    </p:spTree>
    <p:extLst>
      <p:ext uri="{BB962C8B-B14F-4D97-AF65-F5344CB8AC3E}">
        <p14:creationId xmlns:p14="http://schemas.microsoft.com/office/powerpoint/2010/main" val="1480489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8CD12A-4A83-4EF3-A998-CC1E53AB7022}" type="slidenum">
              <a:rPr lang="fr-FR" smtClean="0"/>
              <a:t>9</a:t>
            </a:fld>
            <a:endParaRPr lang="fr-FR" dirty="0"/>
          </a:p>
        </p:txBody>
      </p:sp>
    </p:spTree>
    <p:extLst>
      <p:ext uri="{BB962C8B-B14F-4D97-AF65-F5344CB8AC3E}">
        <p14:creationId xmlns:p14="http://schemas.microsoft.com/office/powerpoint/2010/main" val="2652167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8CD12A-4A83-4EF3-A998-CC1E53AB7022}" type="slidenum">
              <a:rPr lang="fr-FR" smtClean="0"/>
              <a:t>11</a:t>
            </a:fld>
            <a:endParaRPr lang="fr-FR"/>
          </a:p>
        </p:txBody>
      </p:sp>
    </p:spTree>
    <p:extLst>
      <p:ext uri="{BB962C8B-B14F-4D97-AF65-F5344CB8AC3E}">
        <p14:creationId xmlns:p14="http://schemas.microsoft.com/office/powerpoint/2010/main" val="3497810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8CD12A-4A83-4EF3-A998-CC1E53AB7022}" type="slidenum">
              <a:rPr lang="fr-FR" smtClean="0"/>
              <a:t>39</a:t>
            </a:fld>
            <a:endParaRPr lang="fr-FR"/>
          </a:p>
        </p:txBody>
      </p:sp>
    </p:spTree>
    <p:extLst>
      <p:ext uri="{BB962C8B-B14F-4D97-AF65-F5344CB8AC3E}">
        <p14:creationId xmlns:p14="http://schemas.microsoft.com/office/powerpoint/2010/main" val="3670759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8CD12A-4A83-4EF3-A998-CC1E53AB7022}" type="slidenum">
              <a:rPr lang="fr-FR" smtClean="0"/>
              <a:t>50</a:t>
            </a:fld>
            <a:endParaRPr lang="fr-FR"/>
          </a:p>
        </p:txBody>
      </p:sp>
    </p:spTree>
    <p:extLst>
      <p:ext uri="{BB962C8B-B14F-4D97-AF65-F5344CB8AC3E}">
        <p14:creationId xmlns:p14="http://schemas.microsoft.com/office/powerpoint/2010/main" val="1785613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8CD12A-4A83-4EF3-A998-CC1E53AB7022}" type="slidenum">
              <a:rPr lang="fr-FR" smtClean="0"/>
              <a:t>51</a:t>
            </a:fld>
            <a:endParaRPr lang="fr-FR"/>
          </a:p>
        </p:txBody>
      </p:sp>
    </p:spTree>
    <p:extLst>
      <p:ext uri="{BB962C8B-B14F-4D97-AF65-F5344CB8AC3E}">
        <p14:creationId xmlns:p14="http://schemas.microsoft.com/office/powerpoint/2010/main" val="271115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1" cy="1470025"/>
          </a:xfrm>
          <a:prstGeom prst="rect">
            <a:avLst/>
          </a:prstGeom>
        </p:spPr>
        <p:txBody>
          <a:bodyPr/>
          <a:lstStyle/>
          <a:p>
            <a:r>
              <a:rPr lang="fr-FR" smtClean="0"/>
              <a:t>Modifiez le style du titre</a:t>
            </a:r>
            <a:endParaRPr lang="fr-FR"/>
          </a:p>
        </p:txBody>
      </p:sp>
      <p:sp>
        <p:nvSpPr>
          <p:cNvPr id="3" name="Sous-titre 2"/>
          <p:cNvSpPr>
            <a:spLocks noGrp="1"/>
          </p:cNvSpPr>
          <p:nvPr>
            <p:ph type="subTitle" idx="1"/>
          </p:nvPr>
        </p:nvSpPr>
        <p:spPr>
          <a:xfrm>
            <a:off x="1371601" y="3886200"/>
            <a:ext cx="6400800" cy="1752600"/>
          </a:xfrm>
          <a:prstGeom prst="rect">
            <a:avLst/>
          </a:prstGeom>
        </p:spPr>
        <p:txBody>
          <a:bodyPr/>
          <a:lstStyle>
            <a:lvl1pPr marL="0" indent="0" algn="ctr">
              <a:buNone/>
              <a:defRPr>
                <a:solidFill>
                  <a:schemeClr val="tx1">
                    <a:tint val="75000"/>
                  </a:schemeClr>
                </a:solidFill>
              </a:defRPr>
            </a:lvl1pPr>
            <a:lvl2pPr marL="456957" indent="0" algn="ctr">
              <a:buNone/>
              <a:defRPr>
                <a:solidFill>
                  <a:schemeClr val="tx1">
                    <a:tint val="75000"/>
                  </a:schemeClr>
                </a:solidFill>
              </a:defRPr>
            </a:lvl2pPr>
            <a:lvl3pPr marL="913913" indent="0" algn="ctr">
              <a:buNone/>
              <a:defRPr>
                <a:solidFill>
                  <a:schemeClr val="tx1">
                    <a:tint val="75000"/>
                  </a:schemeClr>
                </a:solidFill>
              </a:defRPr>
            </a:lvl3pPr>
            <a:lvl4pPr marL="1370872" indent="0" algn="ctr">
              <a:buNone/>
              <a:defRPr>
                <a:solidFill>
                  <a:schemeClr val="tx1">
                    <a:tint val="75000"/>
                  </a:schemeClr>
                </a:solidFill>
              </a:defRPr>
            </a:lvl4pPr>
            <a:lvl5pPr marL="1827828" indent="0" algn="ctr">
              <a:buNone/>
              <a:defRPr>
                <a:solidFill>
                  <a:schemeClr val="tx1">
                    <a:tint val="75000"/>
                  </a:schemeClr>
                </a:solidFill>
              </a:defRPr>
            </a:lvl5pPr>
            <a:lvl6pPr marL="2284784" indent="0" algn="ctr">
              <a:buNone/>
              <a:defRPr>
                <a:solidFill>
                  <a:schemeClr val="tx1">
                    <a:tint val="75000"/>
                  </a:schemeClr>
                </a:solidFill>
              </a:defRPr>
            </a:lvl6pPr>
            <a:lvl7pPr marL="2741741" indent="0" algn="ctr">
              <a:buNone/>
              <a:defRPr>
                <a:solidFill>
                  <a:schemeClr val="tx1">
                    <a:tint val="75000"/>
                  </a:schemeClr>
                </a:solidFill>
              </a:defRPr>
            </a:lvl7pPr>
            <a:lvl8pPr marL="3198701" indent="0" algn="ctr">
              <a:buNone/>
              <a:defRPr>
                <a:solidFill>
                  <a:schemeClr val="tx1">
                    <a:tint val="75000"/>
                  </a:schemeClr>
                </a:solidFill>
              </a:defRPr>
            </a:lvl8pPr>
            <a:lvl9pPr marL="3655656" indent="0" algn="ctr">
              <a:buNone/>
              <a:defRPr>
                <a:solidFill>
                  <a:schemeClr val="tx1">
                    <a:tint val="75000"/>
                  </a:schemeClr>
                </a:solidFill>
              </a:defRPr>
            </a:lvl9pPr>
          </a:lstStyle>
          <a:p>
            <a:r>
              <a:rPr lang="fr-FR" dirty="0" smtClean="0"/>
              <a:t>Modifiez le style des sous-titres du masque</a:t>
            </a:r>
            <a:endParaRPr lang="fr-FR" dirty="0"/>
          </a:p>
        </p:txBody>
      </p:sp>
    </p:spTree>
    <p:extLst>
      <p:ext uri="{BB962C8B-B14F-4D97-AF65-F5344CB8AC3E}">
        <p14:creationId xmlns:p14="http://schemas.microsoft.com/office/powerpoint/2010/main" val="406703034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
        <p:nvSpPr>
          <p:cNvPr id="3" name="Espace réservé de la date 2"/>
          <p:cNvSpPr>
            <a:spLocks noGrp="1"/>
          </p:cNvSpPr>
          <p:nvPr>
            <p:ph type="dt" sz="half" idx="10"/>
          </p:nvPr>
        </p:nvSpPr>
        <p:spPr>
          <a:xfrm>
            <a:off x="457200" y="6356350"/>
            <a:ext cx="2133600" cy="365125"/>
          </a:xfrm>
          <a:prstGeom prst="rect">
            <a:avLst/>
          </a:prstGeom>
        </p:spPr>
        <p:txBody>
          <a:bodyPr/>
          <a:lstStyle/>
          <a:p>
            <a:fld id="{4B343C58-56E6-4B11-8E37-AA6E98A652EA}" type="datetimeFigureOut">
              <a:rPr lang="fr-FR" smtClean="0">
                <a:solidFill>
                  <a:prstClr val="black">
                    <a:tint val="75000"/>
                  </a:prstClr>
                </a:solidFill>
              </a:rPr>
              <a:pPr/>
              <a:t>10/09/2025</a:t>
            </a:fld>
            <a:endParaRPr lang="fr-FR">
              <a:solidFill>
                <a:prstClr val="black">
                  <a:tint val="75000"/>
                </a:prstClr>
              </a:solidFill>
            </a:endParaRPr>
          </a:p>
        </p:txBody>
      </p:sp>
      <p:sp>
        <p:nvSpPr>
          <p:cNvPr id="4" name="Espace réservé du pied de page 3"/>
          <p:cNvSpPr>
            <a:spLocks noGrp="1"/>
          </p:cNvSpPr>
          <p:nvPr>
            <p:ph type="ftr" sz="quarter" idx="11"/>
          </p:nvPr>
        </p:nvSpPr>
        <p:spPr>
          <a:xfrm>
            <a:off x="3124200" y="6356350"/>
            <a:ext cx="2895600" cy="365125"/>
          </a:xfrm>
          <a:prstGeom prst="rect">
            <a:avLst/>
          </a:prstGeom>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a:xfrm>
            <a:off x="6553200" y="6356350"/>
            <a:ext cx="2133600" cy="365125"/>
          </a:xfrm>
          <a:prstGeom prst="rect">
            <a:avLst/>
          </a:prstGeom>
        </p:spPr>
        <p:txBody>
          <a:bodyPr/>
          <a:lstStyle/>
          <a:p>
            <a:fld id="{8D1AD5F8-C7ED-4F31-89E9-FF1F3316201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430428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p>
            <a:fld id="{4B343C58-56E6-4B11-8E37-AA6E98A652EA}" type="datetimeFigureOut">
              <a:rPr lang="fr-FR" smtClean="0">
                <a:solidFill>
                  <a:prstClr val="black">
                    <a:tint val="75000"/>
                  </a:prstClr>
                </a:solidFill>
              </a:rPr>
              <a:pPr/>
              <a:t>10/09/2025</a:t>
            </a:fld>
            <a:endParaRPr lang="fr-FR">
              <a:solidFill>
                <a:prstClr val="black">
                  <a:tint val="75000"/>
                </a:prstClr>
              </a:solidFill>
            </a:endParaRPr>
          </a:p>
        </p:txBody>
      </p:sp>
      <p:sp>
        <p:nvSpPr>
          <p:cNvPr id="3" name="Espace réservé du pied de page 2"/>
          <p:cNvSpPr>
            <a:spLocks noGrp="1"/>
          </p:cNvSpPr>
          <p:nvPr>
            <p:ph type="ftr" sz="quarter" idx="11"/>
          </p:nvPr>
        </p:nvSpPr>
        <p:spPr>
          <a:xfrm>
            <a:off x="3124200" y="6356350"/>
            <a:ext cx="2895600" cy="365125"/>
          </a:xfrm>
          <a:prstGeom prst="rect">
            <a:avLst/>
          </a:prstGeom>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a:xfrm>
            <a:off x="6553200" y="6356350"/>
            <a:ext cx="611088" cy="365125"/>
          </a:xfrm>
          <a:prstGeom prst="rect">
            <a:avLst/>
          </a:prstGeom>
        </p:spPr>
        <p:txBody>
          <a:bodyPr/>
          <a:lstStyle/>
          <a:p>
            <a:fld id="{8D1AD5F8-C7ED-4F31-89E9-FF1F33162014}"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14099923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4B343C58-56E6-4B11-8E37-AA6E98A652EA}" type="datetimeFigureOut">
              <a:rPr lang="fr-FR" smtClean="0">
                <a:solidFill>
                  <a:prstClr val="black">
                    <a:tint val="75000"/>
                  </a:prstClr>
                </a:solidFill>
              </a:rPr>
              <a:pPr/>
              <a:t>10/09/2025</a:t>
            </a:fld>
            <a:endParaRPr lang="fr-FR">
              <a:solidFill>
                <a:prstClr val="black">
                  <a:tint val="75000"/>
                </a:prstClr>
              </a:solidFill>
            </a:endParaRP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8D1AD5F8-C7ED-4F31-89E9-FF1F3316201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45598563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4B343C58-56E6-4B11-8E37-AA6E98A652EA}" type="datetimeFigureOut">
              <a:rPr lang="fr-FR" smtClean="0">
                <a:solidFill>
                  <a:prstClr val="black">
                    <a:tint val="75000"/>
                  </a:prstClr>
                </a:solidFill>
              </a:rPr>
              <a:pPr/>
              <a:t>10/09/2025</a:t>
            </a:fld>
            <a:endParaRPr lang="fr-FR">
              <a:solidFill>
                <a:prstClr val="black">
                  <a:tint val="75000"/>
                </a:prstClr>
              </a:solidFill>
            </a:endParaRP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8D1AD5F8-C7ED-4F31-89E9-FF1F3316201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63280485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4B343C58-56E6-4B11-8E37-AA6E98A652EA}" type="datetimeFigureOut">
              <a:rPr lang="fr-FR" smtClean="0">
                <a:solidFill>
                  <a:prstClr val="black">
                    <a:tint val="75000"/>
                  </a:prstClr>
                </a:solidFill>
              </a:rPr>
              <a:pPr/>
              <a:t>10/09/2025</a:t>
            </a:fld>
            <a:endParaRPr lang="fr-FR">
              <a:solidFill>
                <a:prstClr val="black">
                  <a:tint val="75000"/>
                </a:prstClr>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8D1AD5F8-C7ED-4F31-89E9-FF1F3316201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20138178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4B343C58-56E6-4B11-8E37-AA6E98A652EA}" type="datetimeFigureOut">
              <a:rPr lang="fr-FR" smtClean="0">
                <a:solidFill>
                  <a:prstClr val="black">
                    <a:tint val="75000"/>
                  </a:prstClr>
                </a:solidFill>
              </a:rPr>
              <a:pPr/>
              <a:t>10/09/2025</a:t>
            </a:fld>
            <a:endParaRPr lang="fr-FR">
              <a:solidFill>
                <a:prstClr val="black">
                  <a:tint val="75000"/>
                </a:prstClr>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8D1AD5F8-C7ED-4F31-89E9-FF1F3316201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01295393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1" y="2130427"/>
            <a:ext cx="7772401" cy="1470025"/>
          </a:xfrm>
          <a:prstGeom prst="rect">
            <a:avLst/>
          </a:prstGeom>
        </p:spPr>
        <p:txBody>
          <a:bodyPr/>
          <a:lstStyle/>
          <a:p>
            <a:r>
              <a:rPr lang="fr-FR" smtClean="0"/>
              <a:t>Modifiez le style du titre</a:t>
            </a:r>
            <a:endParaRPr lang="fr-FR"/>
          </a:p>
        </p:txBody>
      </p:sp>
      <p:sp>
        <p:nvSpPr>
          <p:cNvPr id="3" name="Sous-titre 2"/>
          <p:cNvSpPr>
            <a:spLocks noGrp="1"/>
          </p:cNvSpPr>
          <p:nvPr>
            <p:ph type="subTitle" idx="1"/>
          </p:nvPr>
        </p:nvSpPr>
        <p:spPr>
          <a:xfrm>
            <a:off x="1371601" y="3886200"/>
            <a:ext cx="6400800" cy="1752600"/>
          </a:xfrm>
          <a:prstGeom prst="rect">
            <a:avLst/>
          </a:prstGeom>
        </p:spPr>
        <p:txBody>
          <a:bodyPr/>
          <a:lstStyle>
            <a:lvl1pPr marL="0" indent="0" algn="ctr">
              <a:buNone/>
              <a:defRPr>
                <a:solidFill>
                  <a:schemeClr val="tx1">
                    <a:tint val="75000"/>
                  </a:schemeClr>
                </a:solidFill>
              </a:defRPr>
            </a:lvl1pPr>
            <a:lvl2pPr marL="342718" indent="0" algn="ctr">
              <a:buNone/>
              <a:defRPr>
                <a:solidFill>
                  <a:schemeClr val="tx1">
                    <a:tint val="75000"/>
                  </a:schemeClr>
                </a:solidFill>
              </a:defRPr>
            </a:lvl2pPr>
            <a:lvl3pPr marL="685435" indent="0" algn="ctr">
              <a:buNone/>
              <a:defRPr>
                <a:solidFill>
                  <a:schemeClr val="tx1">
                    <a:tint val="75000"/>
                  </a:schemeClr>
                </a:solidFill>
              </a:defRPr>
            </a:lvl3pPr>
            <a:lvl4pPr marL="1028154" indent="0" algn="ctr">
              <a:buNone/>
              <a:defRPr>
                <a:solidFill>
                  <a:schemeClr val="tx1">
                    <a:tint val="75000"/>
                  </a:schemeClr>
                </a:solidFill>
              </a:defRPr>
            </a:lvl4pPr>
            <a:lvl5pPr marL="1370871" indent="0" algn="ctr">
              <a:buNone/>
              <a:defRPr>
                <a:solidFill>
                  <a:schemeClr val="tx1">
                    <a:tint val="75000"/>
                  </a:schemeClr>
                </a:solidFill>
              </a:defRPr>
            </a:lvl5pPr>
            <a:lvl6pPr marL="1713588" indent="0" algn="ctr">
              <a:buNone/>
              <a:defRPr>
                <a:solidFill>
                  <a:schemeClr val="tx1">
                    <a:tint val="75000"/>
                  </a:schemeClr>
                </a:solidFill>
              </a:defRPr>
            </a:lvl6pPr>
            <a:lvl7pPr marL="2056306" indent="0" algn="ctr">
              <a:buNone/>
              <a:defRPr>
                <a:solidFill>
                  <a:schemeClr val="tx1">
                    <a:tint val="75000"/>
                  </a:schemeClr>
                </a:solidFill>
              </a:defRPr>
            </a:lvl7pPr>
            <a:lvl8pPr marL="2399026" indent="0" algn="ctr">
              <a:buNone/>
              <a:defRPr>
                <a:solidFill>
                  <a:schemeClr val="tx1">
                    <a:tint val="75000"/>
                  </a:schemeClr>
                </a:solidFill>
              </a:defRPr>
            </a:lvl8pPr>
            <a:lvl9pPr marL="2741742" indent="0" algn="ctr">
              <a:buNone/>
              <a:defRPr>
                <a:solidFill>
                  <a:schemeClr val="tx1">
                    <a:tint val="75000"/>
                  </a:schemeClr>
                </a:solidFill>
              </a:defRPr>
            </a:lvl9pPr>
          </a:lstStyle>
          <a:p>
            <a:r>
              <a:rPr lang="fr-FR" dirty="0" smtClean="0"/>
              <a:t>Modifiez le style des sous-titres du masque</a:t>
            </a:r>
            <a:endParaRPr lang="fr-FR" dirty="0"/>
          </a:p>
        </p:txBody>
      </p:sp>
    </p:spTree>
    <p:extLst>
      <p:ext uri="{BB962C8B-B14F-4D97-AF65-F5344CB8AC3E}">
        <p14:creationId xmlns:p14="http://schemas.microsoft.com/office/powerpoint/2010/main" val="395567413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884368" y="6309320"/>
            <a:ext cx="1153081" cy="423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19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3" y="274638"/>
            <a:ext cx="8229600" cy="1143000"/>
          </a:xfrm>
          <a:prstGeom prst="rect">
            <a:avLst/>
          </a:prstGeom>
        </p:spPr>
        <p:txBody>
          <a:bodyPr/>
          <a:lstStyle/>
          <a:p>
            <a:r>
              <a:rPr lang="fr-FR" smtClean="0"/>
              <a:t>Modifiez le style du titre</a:t>
            </a:r>
            <a:endParaRPr lang="fr-FR"/>
          </a:p>
        </p:txBody>
      </p:sp>
      <p:sp>
        <p:nvSpPr>
          <p:cNvPr id="3" name="Espace réservé du contenu 2"/>
          <p:cNvSpPr>
            <a:spLocks noGrp="1"/>
          </p:cNvSpPr>
          <p:nvPr>
            <p:ph idx="1"/>
          </p:nvPr>
        </p:nvSpPr>
        <p:spPr>
          <a:xfrm>
            <a:off x="457203" y="1600206"/>
            <a:ext cx="8229600" cy="4525963"/>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3" y="6356350"/>
            <a:ext cx="2133600" cy="365126"/>
          </a:xfrm>
          <a:prstGeom prst="rect">
            <a:avLst/>
          </a:prstGeom>
        </p:spPr>
        <p:txBody>
          <a:bodyPr/>
          <a:lstStyle/>
          <a:p>
            <a:fld id="{C2D3B6E4-68BC-4B1F-9D35-D350124E8DDE}" type="datetimeFigureOut">
              <a:rPr lang="fr-FR" smtClean="0"/>
              <a:t>10/09/2025</a:t>
            </a:fld>
            <a:endParaRPr lang="fr-FR" dirty="0"/>
          </a:p>
        </p:txBody>
      </p:sp>
      <p:sp>
        <p:nvSpPr>
          <p:cNvPr id="6" name="Espace réservé du numéro de diapositive 5"/>
          <p:cNvSpPr>
            <a:spLocks noGrp="1"/>
          </p:cNvSpPr>
          <p:nvPr>
            <p:ph type="sldNum" sz="quarter" idx="12"/>
          </p:nvPr>
        </p:nvSpPr>
        <p:spPr>
          <a:xfrm>
            <a:off x="6553203" y="6356350"/>
            <a:ext cx="2133600" cy="365126"/>
          </a:xfrm>
          <a:prstGeom prst="rect">
            <a:avLst/>
          </a:prstGeom>
        </p:spPr>
        <p:txBody>
          <a:bodyPr/>
          <a:lstStyle/>
          <a:p>
            <a:fld id="{A7A38C96-6EFF-40C9-AD22-404B3B08465B}" type="slidenum">
              <a:rPr lang="fr-FR" smtClean="0"/>
              <a:t>‹N°›</a:t>
            </a:fld>
            <a:endParaRPr lang="fr-FR"/>
          </a:p>
        </p:txBody>
      </p:sp>
    </p:spTree>
    <p:extLst>
      <p:ext uri="{BB962C8B-B14F-4D97-AF65-F5344CB8AC3E}">
        <p14:creationId xmlns:p14="http://schemas.microsoft.com/office/powerpoint/2010/main" val="399112531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884367" y="6309320"/>
            <a:ext cx="1153081" cy="423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745848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3" y="274638"/>
            <a:ext cx="8229600" cy="1143000"/>
          </a:xfrm>
          <a:prstGeom prst="rect">
            <a:avLst/>
          </a:prstGeom>
        </p:spPr>
        <p:txBody>
          <a:bodyPr/>
          <a:lstStyle/>
          <a:p>
            <a:r>
              <a:rPr lang="fr-FR" smtClean="0"/>
              <a:t>Modifiez le style du titre</a:t>
            </a:r>
            <a:endParaRPr lang="fr-FR"/>
          </a:p>
        </p:txBody>
      </p:sp>
      <p:sp>
        <p:nvSpPr>
          <p:cNvPr id="3" name="Espace réservé du contenu 2"/>
          <p:cNvSpPr>
            <a:spLocks noGrp="1"/>
          </p:cNvSpPr>
          <p:nvPr>
            <p:ph idx="1"/>
          </p:nvPr>
        </p:nvSpPr>
        <p:spPr>
          <a:xfrm>
            <a:off x="457203" y="1600205"/>
            <a:ext cx="8229600" cy="4525963"/>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3" y="6356350"/>
            <a:ext cx="2133600" cy="365126"/>
          </a:xfrm>
          <a:prstGeom prst="rect">
            <a:avLst/>
          </a:prstGeom>
        </p:spPr>
        <p:txBody>
          <a:bodyPr/>
          <a:lstStyle/>
          <a:p>
            <a:fld id="{C2D3B6E4-68BC-4B1F-9D35-D350124E8DDE}" type="datetimeFigureOut">
              <a:rPr lang="fr-FR" smtClean="0"/>
              <a:t>10/09/2025</a:t>
            </a:fld>
            <a:endParaRPr lang="fr-FR" dirty="0"/>
          </a:p>
        </p:txBody>
      </p:sp>
      <p:sp>
        <p:nvSpPr>
          <p:cNvPr id="6" name="Espace réservé du numéro de diapositive 5"/>
          <p:cNvSpPr>
            <a:spLocks noGrp="1"/>
          </p:cNvSpPr>
          <p:nvPr>
            <p:ph type="sldNum" sz="quarter" idx="12"/>
          </p:nvPr>
        </p:nvSpPr>
        <p:spPr>
          <a:xfrm>
            <a:off x="6553203" y="6356350"/>
            <a:ext cx="2133600" cy="365126"/>
          </a:xfrm>
          <a:prstGeom prst="rect">
            <a:avLst/>
          </a:prstGeom>
        </p:spPr>
        <p:txBody>
          <a:bodyPr/>
          <a:lstStyle/>
          <a:p>
            <a:fld id="{A7A38C96-6EFF-40C9-AD22-404B3B08465B}" type="slidenum">
              <a:rPr lang="fr-FR" smtClean="0"/>
              <a:t>‹N°›</a:t>
            </a:fld>
            <a:endParaRPr lang="fr-FR"/>
          </a:p>
        </p:txBody>
      </p:sp>
    </p:spTree>
    <p:extLst>
      <p:ext uri="{BB962C8B-B14F-4D97-AF65-F5344CB8AC3E}">
        <p14:creationId xmlns:p14="http://schemas.microsoft.com/office/powerpoint/2010/main" val="395774136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cSld name="Vide ">
    <p:bg>
      <p:bgPr>
        <a:solidFill>
          <a:schemeClr val="bg1"/>
        </a:solidFill>
        <a:effectLst/>
      </p:bgPr>
    </p:bg>
    <p:spTree>
      <p:nvGrpSpPr>
        <p:cNvPr id="1" name=""/>
        <p:cNvGrpSpPr/>
        <p:nvPr/>
      </p:nvGrpSpPr>
      <p:grpSpPr>
        <a:xfrm>
          <a:off x="0" y="0"/>
          <a:ext cx="0" cy="0"/>
          <a:chOff x="0" y="0"/>
          <a:chExt cx="0" cy="0"/>
        </a:xfrm>
      </p:grpSpPr>
      <p:sp>
        <p:nvSpPr>
          <p:cNvPr id="6" name="ZoneTexte 5"/>
          <p:cNvSpPr txBox="1"/>
          <p:nvPr userDrawn="1"/>
        </p:nvSpPr>
        <p:spPr>
          <a:xfrm>
            <a:off x="-1404664" y="6093296"/>
            <a:ext cx="3488384" cy="323165"/>
          </a:xfrm>
          <a:prstGeom prst="rect">
            <a:avLst/>
          </a:prstGeom>
          <a:noFill/>
        </p:spPr>
        <p:txBody>
          <a:bodyPr wrap="square" rtlCol="0" anchor="b"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fr-FR" sz="750" b="0" i="0" dirty="0">
                <a:solidFill>
                  <a:srgbClr val="000037"/>
                </a:solidFill>
                <a:latin typeface="Marianne" charset="0"/>
                <a:ea typeface="Marianne" charset="0"/>
                <a:cs typeface="Marianne" charset="0"/>
              </a:rPr>
              <a:t>Direction de la vie étudiante</a:t>
            </a:r>
            <a:br>
              <a:rPr lang="fr-FR" sz="750" b="0" i="0" dirty="0">
                <a:solidFill>
                  <a:srgbClr val="000037"/>
                </a:solidFill>
                <a:latin typeface="Marianne" charset="0"/>
                <a:ea typeface="Marianne" charset="0"/>
                <a:cs typeface="Marianne" charset="0"/>
              </a:rPr>
            </a:br>
            <a:r>
              <a:rPr lang="fr-FR" sz="750" b="0" i="0" dirty="0">
                <a:solidFill>
                  <a:srgbClr val="000037"/>
                </a:solidFill>
                <a:latin typeface="Marianne" charset="0"/>
                <a:ea typeface="Marianne" charset="0"/>
                <a:cs typeface="Marianne" charset="0"/>
              </a:rPr>
              <a:t>vie.etudiante-handicap@univ-lille.fr</a:t>
            </a:r>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6336" y="188640"/>
            <a:ext cx="1229345" cy="694800"/>
          </a:xfrm>
          <a:prstGeom prst="rect">
            <a:avLst/>
          </a:prstGeom>
        </p:spPr>
      </p:pic>
    </p:spTree>
    <p:extLst>
      <p:ext uri="{BB962C8B-B14F-4D97-AF65-F5344CB8AC3E}">
        <p14:creationId xmlns:p14="http://schemas.microsoft.com/office/powerpoint/2010/main" val="423754843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4B343C58-56E6-4B11-8E37-AA6E98A652EA}" type="datetimeFigureOut">
              <a:rPr lang="fr-FR" smtClean="0">
                <a:solidFill>
                  <a:prstClr val="black">
                    <a:tint val="75000"/>
                  </a:prstClr>
                </a:solidFill>
              </a:rPr>
              <a:pPr/>
              <a:t>10/09/2025</a:t>
            </a:fld>
            <a:endParaRPr lang="fr-FR">
              <a:solidFill>
                <a:prstClr val="black">
                  <a:tint val="75000"/>
                </a:prstClr>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8D1AD5F8-C7ED-4F31-89E9-FF1F3316201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56301552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4B343C58-56E6-4B11-8E37-AA6E98A652EA}" type="datetimeFigureOut">
              <a:rPr lang="fr-FR" smtClean="0">
                <a:solidFill>
                  <a:prstClr val="black">
                    <a:tint val="75000"/>
                  </a:prstClr>
                </a:solidFill>
              </a:rPr>
              <a:pPr/>
              <a:t>10/09/2025</a:t>
            </a:fld>
            <a:endParaRPr lang="fr-FR">
              <a:solidFill>
                <a:prstClr val="black">
                  <a:tint val="75000"/>
                </a:prstClr>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8D1AD5F8-C7ED-4F31-89E9-FF1F3316201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282697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4B343C58-56E6-4B11-8E37-AA6E98A652EA}" type="datetimeFigureOut">
              <a:rPr lang="fr-FR" smtClean="0">
                <a:solidFill>
                  <a:prstClr val="black">
                    <a:tint val="75000"/>
                  </a:prstClr>
                </a:solidFill>
              </a:rPr>
              <a:pPr/>
              <a:t>10/09/2025</a:t>
            </a:fld>
            <a:endParaRPr lang="fr-FR">
              <a:solidFill>
                <a:prstClr val="black">
                  <a:tint val="75000"/>
                </a:prstClr>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8D1AD5F8-C7ED-4F31-89E9-FF1F3316201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186032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4B343C58-56E6-4B11-8E37-AA6E98A652EA}" type="datetimeFigureOut">
              <a:rPr lang="fr-FR" smtClean="0">
                <a:solidFill>
                  <a:prstClr val="black">
                    <a:tint val="75000"/>
                  </a:prstClr>
                </a:solidFill>
              </a:rPr>
              <a:pPr/>
              <a:t>10/09/2025</a:t>
            </a:fld>
            <a:endParaRPr lang="fr-FR">
              <a:solidFill>
                <a:prstClr val="black">
                  <a:tint val="75000"/>
                </a:prstClr>
              </a:solidFill>
            </a:endParaRP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8D1AD5F8-C7ED-4F31-89E9-FF1F3316201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984634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a:xfrm>
            <a:off x="457200" y="6356350"/>
            <a:ext cx="2133600" cy="365125"/>
          </a:xfrm>
          <a:prstGeom prst="rect">
            <a:avLst/>
          </a:prstGeom>
        </p:spPr>
        <p:txBody>
          <a:bodyPr/>
          <a:lstStyle/>
          <a:p>
            <a:fld id="{4B343C58-56E6-4B11-8E37-AA6E98A652EA}" type="datetimeFigureOut">
              <a:rPr lang="fr-FR" smtClean="0">
                <a:solidFill>
                  <a:prstClr val="black">
                    <a:tint val="75000"/>
                  </a:prstClr>
                </a:solidFill>
              </a:rPr>
              <a:pPr/>
              <a:t>10/09/2025</a:t>
            </a:fld>
            <a:endParaRPr lang="fr-FR">
              <a:solidFill>
                <a:prstClr val="black">
                  <a:tint val="75000"/>
                </a:prstClr>
              </a:solidFill>
            </a:endParaRPr>
          </a:p>
        </p:txBody>
      </p:sp>
      <p:sp>
        <p:nvSpPr>
          <p:cNvPr id="8" name="Espace réservé du pied de page 7"/>
          <p:cNvSpPr>
            <a:spLocks noGrp="1"/>
          </p:cNvSpPr>
          <p:nvPr>
            <p:ph type="ftr" sz="quarter" idx="11"/>
          </p:nvPr>
        </p:nvSpPr>
        <p:spPr>
          <a:xfrm>
            <a:off x="3124200" y="6356350"/>
            <a:ext cx="2895600" cy="365125"/>
          </a:xfrm>
          <a:prstGeom prst="rect">
            <a:avLst/>
          </a:prstGeom>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a:xfrm>
            <a:off x="6553200" y="6356350"/>
            <a:ext cx="2133600" cy="365125"/>
          </a:xfrm>
          <a:prstGeom prst="rect">
            <a:avLst/>
          </a:prstGeom>
        </p:spPr>
        <p:txBody>
          <a:bodyPr/>
          <a:lstStyle/>
          <a:p>
            <a:fld id="{8D1AD5F8-C7ED-4F31-89E9-FF1F3316201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7810698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1.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Espace réservé du numéro de diapositive 9"/>
          <p:cNvSpPr txBox="1">
            <a:spLocks/>
          </p:cNvSpPr>
          <p:nvPr userDrawn="1"/>
        </p:nvSpPr>
        <p:spPr>
          <a:xfrm>
            <a:off x="4266456" y="6520259"/>
            <a:ext cx="611088" cy="365125"/>
          </a:xfrm>
          <a:prstGeom prst="rect">
            <a:avLst/>
          </a:prstGeom>
        </p:spPr>
        <p:txBody>
          <a:bodyPr/>
          <a:lstStyle>
            <a:defPPr>
              <a:defRPr lang="fr-FR"/>
            </a:defPPr>
            <a:lvl1pPr marL="0" algn="l" defTabSz="913913" rtl="0" eaLnBrk="1" latinLnBrk="0" hangingPunct="1">
              <a:defRPr sz="1700" kern="1200">
                <a:solidFill>
                  <a:schemeClr val="tx1"/>
                </a:solidFill>
                <a:latin typeface="+mn-lt"/>
                <a:ea typeface="+mn-ea"/>
                <a:cs typeface="+mn-cs"/>
              </a:defRPr>
            </a:lvl1pPr>
            <a:lvl2pPr marL="456957" algn="l" defTabSz="913913" rtl="0" eaLnBrk="1" latinLnBrk="0" hangingPunct="1">
              <a:defRPr sz="1700" kern="1200">
                <a:solidFill>
                  <a:schemeClr val="tx1"/>
                </a:solidFill>
                <a:latin typeface="+mn-lt"/>
                <a:ea typeface="+mn-ea"/>
                <a:cs typeface="+mn-cs"/>
              </a:defRPr>
            </a:lvl2pPr>
            <a:lvl3pPr marL="913913" algn="l" defTabSz="913913" rtl="0" eaLnBrk="1" latinLnBrk="0" hangingPunct="1">
              <a:defRPr sz="1700" kern="1200">
                <a:solidFill>
                  <a:schemeClr val="tx1"/>
                </a:solidFill>
                <a:latin typeface="+mn-lt"/>
                <a:ea typeface="+mn-ea"/>
                <a:cs typeface="+mn-cs"/>
              </a:defRPr>
            </a:lvl3pPr>
            <a:lvl4pPr marL="1370872" algn="l" defTabSz="913913" rtl="0" eaLnBrk="1" latinLnBrk="0" hangingPunct="1">
              <a:defRPr sz="1700" kern="1200">
                <a:solidFill>
                  <a:schemeClr val="tx1"/>
                </a:solidFill>
                <a:latin typeface="+mn-lt"/>
                <a:ea typeface="+mn-ea"/>
                <a:cs typeface="+mn-cs"/>
              </a:defRPr>
            </a:lvl4pPr>
            <a:lvl5pPr marL="1827828" algn="l" defTabSz="913913" rtl="0" eaLnBrk="1" latinLnBrk="0" hangingPunct="1">
              <a:defRPr sz="1700" kern="1200">
                <a:solidFill>
                  <a:schemeClr val="tx1"/>
                </a:solidFill>
                <a:latin typeface="+mn-lt"/>
                <a:ea typeface="+mn-ea"/>
                <a:cs typeface="+mn-cs"/>
              </a:defRPr>
            </a:lvl5pPr>
            <a:lvl6pPr marL="2284784" algn="l" defTabSz="913913" rtl="0" eaLnBrk="1" latinLnBrk="0" hangingPunct="1">
              <a:defRPr sz="1700" kern="1200">
                <a:solidFill>
                  <a:schemeClr val="tx1"/>
                </a:solidFill>
                <a:latin typeface="+mn-lt"/>
                <a:ea typeface="+mn-ea"/>
                <a:cs typeface="+mn-cs"/>
              </a:defRPr>
            </a:lvl6pPr>
            <a:lvl7pPr marL="2741741" algn="l" defTabSz="913913" rtl="0" eaLnBrk="1" latinLnBrk="0" hangingPunct="1">
              <a:defRPr sz="1700" kern="1200">
                <a:solidFill>
                  <a:schemeClr val="tx1"/>
                </a:solidFill>
                <a:latin typeface="+mn-lt"/>
                <a:ea typeface="+mn-ea"/>
                <a:cs typeface="+mn-cs"/>
              </a:defRPr>
            </a:lvl7pPr>
            <a:lvl8pPr marL="3198701" algn="l" defTabSz="913913" rtl="0" eaLnBrk="1" latinLnBrk="0" hangingPunct="1">
              <a:defRPr sz="1700" kern="1200">
                <a:solidFill>
                  <a:schemeClr val="tx1"/>
                </a:solidFill>
                <a:latin typeface="+mn-lt"/>
                <a:ea typeface="+mn-ea"/>
                <a:cs typeface="+mn-cs"/>
              </a:defRPr>
            </a:lvl8pPr>
            <a:lvl9pPr marL="3655656" algn="l" defTabSz="913913" rtl="0" eaLnBrk="1" latinLnBrk="0" hangingPunct="1">
              <a:defRPr sz="1700" kern="1200">
                <a:solidFill>
                  <a:schemeClr val="tx1"/>
                </a:solidFill>
                <a:latin typeface="+mn-lt"/>
                <a:ea typeface="+mn-ea"/>
                <a:cs typeface="+mn-cs"/>
              </a:defRPr>
            </a:lvl9pPr>
          </a:lstStyle>
          <a:p>
            <a:pPr algn="ctr"/>
            <a:fld id="{1655FCE1-1E49-41BB-B4B6-AC2CF39F2C3A}" type="slidenum">
              <a:rPr lang="fr-FR" sz="1400" smtClean="0"/>
              <a:pPr algn="ctr"/>
              <a:t>‹N°›</a:t>
            </a:fld>
            <a:endParaRPr lang="fr-FR" sz="1400" dirty="0"/>
          </a:p>
        </p:txBody>
      </p:sp>
      <p:sp>
        <p:nvSpPr>
          <p:cNvPr id="8" name="Rectangle 7"/>
          <p:cNvSpPr/>
          <p:nvPr userDrawn="1"/>
        </p:nvSpPr>
        <p:spPr>
          <a:xfrm>
            <a:off x="0" y="0"/>
            <a:ext cx="1367136" cy="685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5" rIns="91392" bIns="45695" rtlCol="0" anchor="ctr"/>
          <a:lstStyle/>
          <a:p>
            <a:pPr algn="ctr"/>
            <a:endParaRPr lang="fr-FR" dirty="0"/>
          </a:p>
        </p:txBody>
      </p:sp>
      <p:sp>
        <p:nvSpPr>
          <p:cNvPr id="9" name="Sous-titre 10"/>
          <p:cNvSpPr txBox="1">
            <a:spLocks/>
          </p:cNvSpPr>
          <p:nvPr userDrawn="1"/>
        </p:nvSpPr>
        <p:spPr>
          <a:xfrm>
            <a:off x="98336" y="6520259"/>
            <a:ext cx="1760538" cy="265113"/>
          </a:xfrm>
          <a:prstGeom prst="rect">
            <a:avLst/>
          </a:prstGeom>
        </p:spPr>
        <p:txBody>
          <a:bodyPr>
            <a:normAutofit fontScale="4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dirty="0" smtClean="0"/>
              <a:t>Bilan accessibilité 2024</a:t>
            </a:r>
            <a:endParaRPr lang="fr-FR" dirty="0"/>
          </a:p>
        </p:txBody>
      </p:sp>
      <p:pic>
        <p:nvPicPr>
          <p:cNvPr id="10"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884367" y="6309320"/>
            <a:ext cx="1153081" cy="423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0711474"/>
      </p:ext>
    </p:extLst>
  </p:cSld>
  <p:clrMap bg1="lt1" tx1="dk1" bg2="lt2" tx2="dk2" accent1="accent1" accent2="accent2" accent3="accent3" accent4="accent4" accent5="accent5" accent6="accent6" hlink="hlink" folHlink="folHlink"/>
  <p:sldLayoutIdLst>
    <p:sldLayoutId id="2147483673" r:id="rId1"/>
    <p:sldLayoutId id="2147483679" r:id="rId2"/>
    <p:sldLayoutId id="2147483680" r:id="rId3"/>
    <p:sldLayoutId id="2147483698" r:id="rId4"/>
  </p:sldLayoutIdLst>
  <p:timing>
    <p:tnLst>
      <p:par>
        <p:cTn id="1" dur="indefinite" restart="never" nodeType="tmRoot"/>
      </p:par>
    </p:tnLst>
  </p:timing>
  <p:hf sldNum="0" hdr="0" dt="0"/>
  <p:txStyles>
    <p:titleStyle>
      <a:lvl1pPr algn="ctr" defTabSz="913913" rtl="0" eaLnBrk="1" latinLnBrk="0" hangingPunct="1">
        <a:spcBef>
          <a:spcPct val="0"/>
        </a:spcBef>
        <a:buNone/>
        <a:defRPr sz="4300" kern="1200">
          <a:solidFill>
            <a:schemeClr val="tx1"/>
          </a:solidFill>
          <a:latin typeface="+mj-lt"/>
          <a:ea typeface="+mj-ea"/>
          <a:cs typeface="+mj-cs"/>
        </a:defRPr>
      </a:lvl1pPr>
    </p:titleStyle>
    <p:bodyStyle>
      <a:lvl1pPr marL="342718" indent="-342718" algn="l" defTabSz="91391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556" indent="-285600" algn="l" defTabSz="913913"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2pPr>
      <a:lvl3pPr marL="1142393" indent="-228476" algn="l" defTabSz="91391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351" indent="-228476" algn="l" defTabSz="91391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308" indent="-228476" algn="l" defTabSz="91391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264" indent="-228476" algn="l" defTabSz="91391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221" indent="-228476" algn="l" defTabSz="91391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178" indent="-228476" algn="l" defTabSz="91391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134" indent="-228476" algn="l" defTabSz="91391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3913" rtl="0" eaLnBrk="1" latinLnBrk="0" hangingPunct="1">
        <a:defRPr sz="1700" kern="1200">
          <a:solidFill>
            <a:schemeClr val="tx1"/>
          </a:solidFill>
          <a:latin typeface="+mn-lt"/>
          <a:ea typeface="+mn-ea"/>
          <a:cs typeface="+mn-cs"/>
        </a:defRPr>
      </a:lvl1pPr>
      <a:lvl2pPr marL="456957" algn="l" defTabSz="913913" rtl="0" eaLnBrk="1" latinLnBrk="0" hangingPunct="1">
        <a:defRPr sz="1700" kern="1200">
          <a:solidFill>
            <a:schemeClr val="tx1"/>
          </a:solidFill>
          <a:latin typeface="+mn-lt"/>
          <a:ea typeface="+mn-ea"/>
          <a:cs typeface="+mn-cs"/>
        </a:defRPr>
      </a:lvl2pPr>
      <a:lvl3pPr marL="913913" algn="l" defTabSz="913913" rtl="0" eaLnBrk="1" latinLnBrk="0" hangingPunct="1">
        <a:defRPr sz="1700" kern="1200">
          <a:solidFill>
            <a:schemeClr val="tx1"/>
          </a:solidFill>
          <a:latin typeface="+mn-lt"/>
          <a:ea typeface="+mn-ea"/>
          <a:cs typeface="+mn-cs"/>
        </a:defRPr>
      </a:lvl3pPr>
      <a:lvl4pPr marL="1370872" algn="l" defTabSz="913913" rtl="0" eaLnBrk="1" latinLnBrk="0" hangingPunct="1">
        <a:defRPr sz="1700" kern="1200">
          <a:solidFill>
            <a:schemeClr val="tx1"/>
          </a:solidFill>
          <a:latin typeface="+mn-lt"/>
          <a:ea typeface="+mn-ea"/>
          <a:cs typeface="+mn-cs"/>
        </a:defRPr>
      </a:lvl4pPr>
      <a:lvl5pPr marL="1827828" algn="l" defTabSz="913913" rtl="0" eaLnBrk="1" latinLnBrk="0" hangingPunct="1">
        <a:defRPr sz="1700" kern="1200">
          <a:solidFill>
            <a:schemeClr val="tx1"/>
          </a:solidFill>
          <a:latin typeface="+mn-lt"/>
          <a:ea typeface="+mn-ea"/>
          <a:cs typeface="+mn-cs"/>
        </a:defRPr>
      </a:lvl5pPr>
      <a:lvl6pPr marL="2284784" algn="l" defTabSz="913913" rtl="0" eaLnBrk="1" latinLnBrk="0" hangingPunct="1">
        <a:defRPr sz="1700" kern="1200">
          <a:solidFill>
            <a:schemeClr val="tx1"/>
          </a:solidFill>
          <a:latin typeface="+mn-lt"/>
          <a:ea typeface="+mn-ea"/>
          <a:cs typeface="+mn-cs"/>
        </a:defRPr>
      </a:lvl6pPr>
      <a:lvl7pPr marL="2741741" algn="l" defTabSz="913913" rtl="0" eaLnBrk="1" latinLnBrk="0" hangingPunct="1">
        <a:defRPr sz="1700" kern="1200">
          <a:solidFill>
            <a:schemeClr val="tx1"/>
          </a:solidFill>
          <a:latin typeface="+mn-lt"/>
          <a:ea typeface="+mn-ea"/>
          <a:cs typeface="+mn-cs"/>
        </a:defRPr>
      </a:lvl7pPr>
      <a:lvl8pPr marL="3198701" algn="l" defTabSz="913913" rtl="0" eaLnBrk="1" latinLnBrk="0" hangingPunct="1">
        <a:defRPr sz="1700" kern="1200">
          <a:solidFill>
            <a:schemeClr val="tx1"/>
          </a:solidFill>
          <a:latin typeface="+mn-lt"/>
          <a:ea typeface="+mn-ea"/>
          <a:cs typeface="+mn-cs"/>
        </a:defRPr>
      </a:lvl8pPr>
      <a:lvl9pPr marL="3655656" algn="l" defTabSz="913913"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92865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Espace réservé du numéro de diapositive 9"/>
          <p:cNvSpPr txBox="1">
            <a:spLocks/>
          </p:cNvSpPr>
          <p:nvPr userDrawn="1"/>
        </p:nvSpPr>
        <p:spPr>
          <a:xfrm>
            <a:off x="4266456" y="6520261"/>
            <a:ext cx="611088" cy="365125"/>
          </a:xfrm>
          <a:prstGeom prst="rect">
            <a:avLst/>
          </a:prstGeom>
        </p:spPr>
        <p:txBody>
          <a:bodyPr/>
          <a:lstStyle>
            <a:defPPr>
              <a:defRPr lang="fr-FR"/>
            </a:defPPr>
            <a:lvl1pPr marL="0" algn="l" defTabSz="913913" rtl="0" eaLnBrk="1" latinLnBrk="0" hangingPunct="1">
              <a:defRPr sz="1700" kern="1200">
                <a:solidFill>
                  <a:schemeClr val="tx1"/>
                </a:solidFill>
                <a:latin typeface="+mn-lt"/>
                <a:ea typeface="+mn-ea"/>
                <a:cs typeface="+mn-cs"/>
              </a:defRPr>
            </a:lvl1pPr>
            <a:lvl2pPr marL="456957" algn="l" defTabSz="913913" rtl="0" eaLnBrk="1" latinLnBrk="0" hangingPunct="1">
              <a:defRPr sz="1700" kern="1200">
                <a:solidFill>
                  <a:schemeClr val="tx1"/>
                </a:solidFill>
                <a:latin typeface="+mn-lt"/>
                <a:ea typeface="+mn-ea"/>
                <a:cs typeface="+mn-cs"/>
              </a:defRPr>
            </a:lvl2pPr>
            <a:lvl3pPr marL="913913" algn="l" defTabSz="913913" rtl="0" eaLnBrk="1" latinLnBrk="0" hangingPunct="1">
              <a:defRPr sz="1700" kern="1200">
                <a:solidFill>
                  <a:schemeClr val="tx1"/>
                </a:solidFill>
                <a:latin typeface="+mn-lt"/>
                <a:ea typeface="+mn-ea"/>
                <a:cs typeface="+mn-cs"/>
              </a:defRPr>
            </a:lvl3pPr>
            <a:lvl4pPr marL="1370872" algn="l" defTabSz="913913" rtl="0" eaLnBrk="1" latinLnBrk="0" hangingPunct="1">
              <a:defRPr sz="1700" kern="1200">
                <a:solidFill>
                  <a:schemeClr val="tx1"/>
                </a:solidFill>
                <a:latin typeface="+mn-lt"/>
                <a:ea typeface="+mn-ea"/>
                <a:cs typeface="+mn-cs"/>
              </a:defRPr>
            </a:lvl4pPr>
            <a:lvl5pPr marL="1827828" algn="l" defTabSz="913913" rtl="0" eaLnBrk="1" latinLnBrk="0" hangingPunct="1">
              <a:defRPr sz="1700" kern="1200">
                <a:solidFill>
                  <a:schemeClr val="tx1"/>
                </a:solidFill>
                <a:latin typeface="+mn-lt"/>
                <a:ea typeface="+mn-ea"/>
                <a:cs typeface="+mn-cs"/>
              </a:defRPr>
            </a:lvl5pPr>
            <a:lvl6pPr marL="2284784" algn="l" defTabSz="913913" rtl="0" eaLnBrk="1" latinLnBrk="0" hangingPunct="1">
              <a:defRPr sz="1700" kern="1200">
                <a:solidFill>
                  <a:schemeClr val="tx1"/>
                </a:solidFill>
                <a:latin typeface="+mn-lt"/>
                <a:ea typeface="+mn-ea"/>
                <a:cs typeface="+mn-cs"/>
              </a:defRPr>
            </a:lvl6pPr>
            <a:lvl7pPr marL="2741741" algn="l" defTabSz="913913" rtl="0" eaLnBrk="1" latinLnBrk="0" hangingPunct="1">
              <a:defRPr sz="1700" kern="1200">
                <a:solidFill>
                  <a:schemeClr val="tx1"/>
                </a:solidFill>
                <a:latin typeface="+mn-lt"/>
                <a:ea typeface="+mn-ea"/>
                <a:cs typeface="+mn-cs"/>
              </a:defRPr>
            </a:lvl7pPr>
            <a:lvl8pPr marL="3198701" algn="l" defTabSz="913913" rtl="0" eaLnBrk="1" latinLnBrk="0" hangingPunct="1">
              <a:defRPr sz="1700" kern="1200">
                <a:solidFill>
                  <a:schemeClr val="tx1"/>
                </a:solidFill>
                <a:latin typeface="+mn-lt"/>
                <a:ea typeface="+mn-ea"/>
                <a:cs typeface="+mn-cs"/>
              </a:defRPr>
            </a:lvl8pPr>
            <a:lvl9pPr marL="3655656" algn="l" defTabSz="913913" rtl="0" eaLnBrk="1" latinLnBrk="0" hangingPunct="1">
              <a:defRPr sz="1700" kern="1200">
                <a:solidFill>
                  <a:schemeClr val="tx1"/>
                </a:solidFill>
                <a:latin typeface="+mn-lt"/>
                <a:ea typeface="+mn-ea"/>
                <a:cs typeface="+mn-cs"/>
              </a:defRPr>
            </a:lvl9pPr>
          </a:lstStyle>
          <a:p>
            <a:pPr algn="ctr"/>
            <a:fld id="{1655FCE1-1E49-41BB-B4B6-AC2CF39F2C3A}" type="slidenum">
              <a:rPr lang="fr-FR" sz="1050" smtClean="0"/>
              <a:pPr algn="ctr"/>
              <a:t>‹N°›</a:t>
            </a:fld>
            <a:endParaRPr lang="fr-FR" sz="1050" dirty="0"/>
          </a:p>
        </p:txBody>
      </p:sp>
      <p:sp>
        <p:nvSpPr>
          <p:cNvPr id="8" name="Rectangle 7"/>
          <p:cNvSpPr/>
          <p:nvPr userDrawn="1"/>
        </p:nvSpPr>
        <p:spPr>
          <a:xfrm>
            <a:off x="0" y="0"/>
            <a:ext cx="1367136" cy="685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44" tIns="34271" rIns="68544" bIns="34271" rtlCol="0" anchor="ctr"/>
          <a:lstStyle/>
          <a:p>
            <a:pPr algn="ctr"/>
            <a:endParaRPr lang="fr-FR" sz="1350" dirty="0"/>
          </a:p>
        </p:txBody>
      </p:sp>
      <p:sp>
        <p:nvSpPr>
          <p:cNvPr id="9" name="Sous-titre 10"/>
          <p:cNvSpPr txBox="1">
            <a:spLocks/>
          </p:cNvSpPr>
          <p:nvPr userDrawn="1"/>
        </p:nvSpPr>
        <p:spPr>
          <a:xfrm>
            <a:off x="98336" y="6520261"/>
            <a:ext cx="1760538" cy="265113"/>
          </a:xfrm>
          <a:prstGeom prst="rect">
            <a:avLst/>
          </a:prstGeom>
        </p:spPr>
        <p:txBody>
          <a:bodyPr>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2400" dirty="0" smtClean="0"/>
              <a:t>Bilan accessibilité 2023</a:t>
            </a:r>
            <a:endParaRPr lang="fr-FR" sz="2400" dirty="0"/>
          </a:p>
        </p:txBody>
      </p:sp>
      <p:pic>
        <p:nvPicPr>
          <p:cNvPr id="10"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884368" y="6309320"/>
            <a:ext cx="1153081" cy="423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962613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Lst>
  <p:timing>
    <p:tnLst>
      <p:par>
        <p:cTn id="1" dur="indefinite" restart="never" nodeType="tmRoot"/>
      </p:par>
    </p:tnLst>
  </p:timing>
  <p:hf sldNum="0" hdr="0" dt="0"/>
  <p:txStyles>
    <p:titleStyle>
      <a:lvl1pPr algn="ctr" defTabSz="685435" rtl="0" eaLnBrk="1" latinLnBrk="0" hangingPunct="1">
        <a:spcBef>
          <a:spcPct val="0"/>
        </a:spcBef>
        <a:buNone/>
        <a:defRPr sz="3225" kern="1200">
          <a:solidFill>
            <a:schemeClr val="tx1"/>
          </a:solidFill>
          <a:latin typeface="+mj-lt"/>
          <a:ea typeface="+mj-ea"/>
          <a:cs typeface="+mj-cs"/>
        </a:defRPr>
      </a:lvl1pPr>
    </p:titleStyle>
    <p:bodyStyle>
      <a:lvl1pPr marL="257039" indent="-257039" algn="l" defTabSz="68543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6917" indent="-214200" algn="l" defTabSz="685435" rtl="0" eaLnBrk="1" latinLnBrk="0" hangingPunct="1">
        <a:spcBef>
          <a:spcPct val="20000"/>
        </a:spcBef>
        <a:buFont typeface="Arial" panose="020B0604020202020204" pitchFamily="34" charset="0"/>
        <a:buChar char="–"/>
        <a:defRPr sz="2175" kern="1200">
          <a:solidFill>
            <a:schemeClr val="tx1"/>
          </a:solidFill>
          <a:latin typeface="+mn-lt"/>
          <a:ea typeface="+mn-ea"/>
          <a:cs typeface="+mn-cs"/>
        </a:defRPr>
      </a:lvl2pPr>
      <a:lvl3pPr marL="856795" indent="-171357" algn="l" defTabSz="68543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199513" indent="-171357" algn="l" defTabSz="68543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2231" indent="-171357" algn="l" defTabSz="68543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4948" indent="-171357" algn="l" defTabSz="68543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7666" indent="-171357" algn="l" defTabSz="68543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0384" indent="-171357" algn="l" defTabSz="68543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101" indent="-171357" algn="l" defTabSz="68543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fr-FR"/>
      </a:defPPr>
      <a:lvl1pPr marL="0" algn="l" defTabSz="685435" rtl="0" eaLnBrk="1" latinLnBrk="0" hangingPunct="1">
        <a:defRPr sz="1275" kern="1200">
          <a:solidFill>
            <a:schemeClr val="tx1"/>
          </a:solidFill>
          <a:latin typeface="+mn-lt"/>
          <a:ea typeface="+mn-ea"/>
          <a:cs typeface="+mn-cs"/>
        </a:defRPr>
      </a:lvl1pPr>
      <a:lvl2pPr marL="342718" algn="l" defTabSz="685435" rtl="0" eaLnBrk="1" latinLnBrk="0" hangingPunct="1">
        <a:defRPr sz="1275" kern="1200">
          <a:solidFill>
            <a:schemeClr val="tx1"/>
          </a:solidFill>
          <a:latin typeface="+mn-lt"/>
          <a:ea typeface="+mn-ea"/>
          <a:cs typeface="+mn-cs"/>
        </a:defRPr>
      </a:lvl2pPr>
      <a:lvl3pPr marL="685435" algn="l" defTabSz="685435" rtl="0" eaLnBrk="1" latinLnBrk="0" hangingPunct="1">
        <a:defRPr sz="1275" kern="1200">
          <a:solidFill>
            <a:schemeClr val="tx1"/>
          </a:solidFill>
          <a:latin typeface="+mn-lt"/>
          <a:ea typeface="+mn-ea"/>
          <a:cs typeface="+mn-cs"/>
        </a:defRPr>
      </a:lvl3pPr>
      <a:lvl4pPr marL="1028154" algn="l" defTabSz="685435" rtl="0" eaLnBrk="1" latinLnBrk="0" hangingPunct="1">
        <a:defRPr sz="1275" kern="1200">
          <a:solidFill>
            <a:schemeClr val="tx1"/>
          </a:solidFill>
          <a:latin typeface="+mn-lt"/>
          <a:ea typeface="+mn-ea"/>
          <a:cs typeface="+mn-cs"/>
        </a:defRPr>
      </a:lvl4pPr>
      <a:lvl5pPr marL="1370871" algn="l" defTabSz="685435" rtl="0" eaLnBrk="1" latinLnBrk="0" hangingPunct="1">
        <a:defRPr sz="1275" kern="1200">
          <a:solidFill>
            <a:schemeClr val="tx1"/>
          </a:solidFill>
          <a:latin typeface="+mn-lt"/>
          <a:ea typeface="+mn-ea"/>
          <a:cs typeface="+mn-cs"/>
        </a:defRPr>
      </a:lvl5pPr>
      <a:lvl6pPr marL="1713588" algn="l" defTabSz="685435" rtl="0" eaLnBrk="1" latinLnBrk="0" hangingPunct="1">
        <a:defRPr sz="1275" kern="1200">
          <a:solidFill>
            <a:schemeClr val="tx1"/>
          </a:solidFill>
          <a:latin typeface="+mn-lt"/>
          <a:ea typeface="+mn-ea"/>
          <a:cs typeface="+mn-cs"/>
        </a:defRPr>
      </a:lvl6pPr>
      <a:lvl7pPr marL="2056306" algn="l" defTabSz="685435" rtl="0" eaLnBrk="1" latinLnBrk="0" hangingPunct="1">
        <a:defRPr sz="1275" kern="1200">
          <a:solidFill>
            <a:schemeClr val="tx1"/>
          </a:solidFill>
          <a:latin typeface="+mn-lt"/>
          <a:ea typeface="+mn-ea"/>
          <a:cs typeface="+mn-cs"/>
        </a:defRPr>
      </a:lvl7pPr>
      <a:lvl8pPr marL="2399026" algn="l" defTabSz="685435" rtl="0" eaLnBrk="1" latinLnBrk="0" hangingPunct="1">
        <a:defRPr sz="1275" kern="1200">
          <a:solidFill>
            <a:schemeClr val="tx1"/>
          </a:solidFill>
          <a:latin typeface="+mn-lt"/>
          <a:ea typeface="+mn-ea"/>
          <a:cs typeface="+mn-cs"/>
        </a:defRPr>
      </a:lvl8pPr>
      <a:lvl9pPr marL="2741742" algn="l" defTabSz="685435" rtl="0" eaLnBrk="1" latinLnBrk="0" hangingPunct="1">
        <a:defRPr sz="12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3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jpeg"/></Relationships>
</file>

<file path=ppt/slides/_rels/slide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5.jpeg"/><Relationship Id="rId7" Type="http://schemas.openxmlformats.org/officeDocument/2006/relationships/image" Target="../media/image28.jpeg"/><Relationship Id="rId2" Type="http://schemas.openxmlformats.org/officeDocument/2006/relationships/image" Target="../media/image24.jpe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6.jpeg"/><Relationship Id="rId9"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cerema.fr/fr/actualites/comment-ameliorer-accessibilite-bibliotheques-mediatheques" TargetMode="External"/><Relationship Id="rId5" Type="http://schemas.openxmlformats.org/officeDocument/2006/relationships/hyperlink" Target="https://www.cerema.fr/fr/actualites/initier-creation-observatoire-accessibilite-son-territoire" TargetMode="External"/><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8.jpg"/><Relationship Id="rId5" Type="http://schemas.openxmlformats.org/officeDocument/2006/relationships/image" Target="../media/image37.jpeg"/><Relationship Id="rId4" Type="http://schemas.openxmlformats.org/officeDocument/2006/relationships/image" Target="../media/image36.jp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a:prstGeom prst="rect">
            <a:avLst/>
          </a:prstGeom>
        </p:spPr>
        <p:txBody>
          <a:bodyPr/>
          <a:lstStyle/>
          <a:p>
            <a:r>
              <a:rPr lang="fr-FR" dirty="0" smtClean="0"/>
              <a:t>1</a:t>
            </a:r>
          </a:p>
        </p:txBody>
      </p:sp>
      <p:sp>
        <p:nvSpPr>
          <p:cNvPr id="5" name="Sous-titre 2"/>
          <p:cNvSpPr>
            <a:spLocks noGrp="1"/>
          </p:cNvSpPr>
          <p:nvPr>
            <p:ph type="subTitle" idx="4294967295"/>
          </p:nvPr>
        </p:nvSpPr>
        <p:spPr>
          <a:xfrm>
            <a:off x="1381893" y="1275259"/>
            <a:ext cx="7294563" cy="1128712"/>
          </a:xfrm>
          <a:prstGeom prst="rect">
            <a:avLst/>
          </a:prstGeom>
        </p:spPr>
        <p:txBody>
          <a:bodyPr>
            <a:normAutofit/>
          </a:bodyPr>
          <a:lstStyle/>
          <a:p>
            <a:pPr marL="0" indent="0" algn="ctr">
              <a:buNone/>
            </a:pPr>
            <a:r>
              <a:rPr lang="fr-FR" sz="2800" dirty="0" smtClean="0">
                <a:solidFill>
                  <a:schemeClr val="bg2">
                    <a:lumMod val="25000"/>
                  </a:schemeClr>
                </a:solidFill>
              </a:rPr>
              <a:t>Conseil municipal</a:t>
            </a:r>
          </a:p>
          <a:p>
            <a:pPr marL="0" indent="0" algn="ctr">
              <a:buNone/>
            </a:pPr>
            <a:r>
              <a:rPr lang="fr-FR" sz="2800" dirty="0" smtClean="0">
                <a:solidFill>
                  <a:schemeClr val="bg2">
                    <a:lumMod val="25000"/>
                  </a:schemeClr>
                </a:solidFill>
              </a:rPr>
              <a:t>du 30 septembre 2025</a:t>
            </a:r>
            <a:endParaRPr lang="fr-FR" sz="2800" dirty="0">
              <a:solidFill>
                <a:schemeClr val="bg2">
                  <a:lumMod val="25000"/>
                </a:schemeClr>
              </a:solidFill>
            </a:endParaRPr>
          </a:p>
        </p:txBody>
      </p:sp>
      <p:sp>
        <p:nvSpPr>
          <p:cNvPr id="4" name="Titre 1"/>
          <p:cNvSpPr>
            <a:spLocks noGrp="1"/>
          </p:cNvSpPr>
          <p:nvPr>
            <p:ph type="ctrTitle" idx="4294967295"/>
          </p:nvPr>
        </p:nvSpPr>
        <p:spPr>
          <a:xfrm>
            <a:off x="1500956" y="2662287"/>
            <a:ext cx="7056437" cy="1774825"/>
          </a:xfrm>
          <a:prstGeom prst="roundRect">
            <a:avLst/>
          </a:prstGeom>
          <a:solidFill>
            <a:schemeClr val="bg2">
              <a:lumMod val="90000"/>
            </a:schemeClr>
          </a:solidFill>
          <a:ln>
            <a:solidFill>
              <a:schemeClr val="bg2">
                <a:lumMod val="50000"/>
              </a:schemeClr>
            </a:solidFill>
          </a:ln>
          <a:effectLst>
            <a:glow>
              <a:schemeClr val="accent1"/>
            </a:glow>
            <a:outerShdw blurRad="40000" dist="20000" dir="5400000" rotWithShape="0">
              <a:srgbClr val="000000">
                <a:alpha val="38000"/>
              </a:srgbClr>
            </a:outerShdw>
          </a:effectLst>
        </p:spPr>
        <p:style>
          <a:lnRef idx="1">
            <a:schemeClr val="dk1"/>
          </a:lnRef>
          <a:fillRef idx="2">
            <a:schemeClr val="dk1"/>
          </a:fillRef>
          <a:effectRef idx="1">
            <a:schemeClr val="dk1"/>
          </a:effectRef>
          <a:fontRef idx="minor">
            <a:schemeClr val="dk1"/>
          </a:fontRef>
        </p:style>
        <p:txBody>
          <a:bodyPr rtlCol="0" anchor="ctr">
            <a:noAutofit/>
          </a:bodyPr>
          <a:lstStyle/>
          <a:p>
            <a:pPr defTabSz="1293989"/>
            <a:r>
              <a:rPr lang="fr-FR" sz="4500" b="1" dirty="0">
                <a:solidFill>
                  <a:schemeClr val="tx1"/>
                </a:solidFill>
              </a:rPr>
              <a:t>Accessibilité universelle</a:t>
            </a:r>
            <a:br>
              <a:rPr lang="fr-FR" sz="4500" b="1" dirty="0">
                <a:solidFill>
                  <a:schemeClr val="tx1"/>
                </a:solidFill>
              </a:rPr>
            </a:br>
            <a:r>
              <a:rPr lang="fr-FR" sz="4500" dirty="0">
                <a:solidFill>
                  <a:schemeClr val="tx1"/>
                </a:solidFill>
              </a:rPr>
              <a:t>Bilan </a:t>
            </a:r>
            <a:r>
              <a:rPr lang="fr-FR" sz="4500" dirty="0" smtClean="0">
                <a:solidFill>
                  <a:schemeClr val="tx1"/>
                </a:solidFill>
              </a:rPr>
              <a:t>2024</a:t>
            </a:r>
            <a:endParaRPr lang="fr-FR" sz="4500" dirty="0">
              <a:solidFill>
                <a:schemeClr val="tx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3417" y="364770"/>
            <a:ext cx="1811514" cy="661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287" y="180206"/>
            <a:ext cx="746329" cy="772822"/>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18" name="Picture 3" descr="\\HELENE\Direction_VA\Amenagement Urbain\BIGéo\00_BIBLIOTHEQUE\- LOGO\HANDICAP\imagesCASAW13X.jpg"/>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9287" y="1126604"/>
            <a:ext cx="746329" cy="77282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940942" y="5160586"/>
            <a:ext cx="4176464" cy="1486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287" y="2073002"/>
            <a:ext cx="746329" cy="772822"/>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23" name="Picture 4" descr="\\HELENE\Direction_VA\Amenagement Urbain\BIGéo\00_BIBLIOTHEQUE\- LOGO\HANDICAP\Moteur.jpg"/>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287" y="3019400"/>
            <a:ext cx="746329" cy="77282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4" name="Picture 8"/>
          <p:cNvPicPr preferRelativeResize="0">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287" y="3965798"/>
            <a:ext cx="746329" cy="772822"/>
          </a:xfrm>
          <a:prstGeom prst="rect">
            <a:avLst/>
          </a:prstGeom>
          <a:noFill/>
          <a:ln w="9525">
            <a:noFill/>
            <a:round/>
            <a:headEnd/>
            <a:tailEnd/>
          </a:ln>
          <a:extLst>
            <a:ext uri="{909E8E84-426E-40DD-AFC4-6F175D3DCCD1}">
              <a14:hiddenFill xmlns:a14="http://schemas.microsoft.com/office/drawing/2010/main">
                <a:blipFill dpi="0" rotWithShape="0">
                  <a:blip/>
                  <a:srcRect/>
                  <a:stretch>
                    <a:fillRect/>
                  </a:stretch>
                </a:blipFill>
              </a14:hiddenFill>
            </a:ext>
          </a:extLst>
        </p:spPr>
      </p:pic>
      <p:pic>
        <p:nvPicPr>
          <p:cNvPr id="25" name="Picture 4"/>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671" y="5849516"/>
            <a:ext cx="737561" cy="763743"/>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26" name="Picture 5" descr="\\HELENE\Direction_VA\Amenagement Urbain\BIGéo\00_BIBLIOTHEQUE\- LOGO\HANDICAP\logo LSF.jpg"/>
          <p:cNvPicPr preferRelativeResize="0">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671" y="4912196"/>
            <a:ext cx="737561" cy="76374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0332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menagement Urbain\DAT - Partageons nos docs\ACCESSIBILITE &amp; HANDICAP\_DOSSIERS  accessibilité\2019_Salon_Autonomic\Photos\IMG_447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8959" y="1140778"/>
            <a:ext cx="5434444" cy="4075833"/>
          </a:xfrm>
          <a:prstGeom prst="rect">
            <a:avLst/>
          </a:prstGeom>
          <a:noFill/>
          <a:extLst>
            <a:ext uri="{909E8E84-426E-40DD-AFC4-6F175D3DCCD1}">
              <a14:hiddenFill xmlns:a14="http://schemas.microsoft.com/office/drawing/2010/main">
                <a:solidFill>
                  <a:srgbClr val="FFFFFF"/>
                </a:solidFill>
              </a14:hiddenFill>
            </a:ext>
          </a:extLst>
        </p:spPr>
      </p:pic>
      <p:sp>
        <p:nvSpPr>
          <p:cNvPr id="6" name="Titre 3"/>
          <p:cNvSpPr txBox="1">
            <a:spLocks/>
          </p:cNvSpPr>
          <p:nvPr/>
        </p:nvSpPr>
        <p:spPr>
          <a:xfrm>
            <a:off x="3566259" y="148104"/>
            <a:ext cx="8496476" cy="731510"/>
          </a:xfrm>
          <a:prstGeom prst="rect">
            <a:avLst/>
          </a:prstGeom>
        </p:spPr>
        <p:txBody>
          <a:bodyPr vert="horz" lIns="113468" tIns="56735" rIns="113468" bIns="56735"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endParaRPr lang="fr-FR" dirty="0"/>
          </a:p>
        </p:txBody>
      </p:sp>
      <p:sp>
        <p:nvSpPr>
          <p:cNvPr id="12" name="Espace réservé du numéro de diapositive 6"/>
          <p:cNvSpPr txBox="1">
            <a:spLocks/>
          </p:cNvSpPr>
          <p:nvPr/>
        </p:nvSpPr>
        <p:spPr>
          <a:xfrm>
            <a:off x="6136407" y="8199019"/>
            <a:ext cx="477625" cy="463650"/>
          </a:xfrm>
          <a:prstGeom prst="rect">
            <a:avLst/>
          </a:prstGeom>
        </p:spPr>
        <p:txBody>
          <a:bodyPr lIns="113468" tIns="56735" rIns="113468" bIns="56735"/>
          <a:lstStyle>
            <a:defPPr>
              <a:defRPr lang="fr-FR"/>
            </a:defPPr>
            <a:lvl1pPr marL="0" algn="l" defTabSz="728320" rtl="0" eaLnBrk="1" latinLnBrk="0" hangingPunct="1">
              <a:defRPr sz="1400" kern="1200">
                <a:solidFill>
                  <a:schemeClr val="tx1"/>
                </a:solidFill>
                <a:latin typeface="+mn-lt"/>
                <a:ea typeface="+mn-ea"/>
                <a:cs typeface="+mn-cs"/>
              </a:defRPr>
            </a:lvl1pPr>
            <a:lvl2pPr marL="364160" algn="l" defTabSz="728320" rtl="0" eaLnBrk="1" latinLnBrk="0" hangingPunct="1">
              <a:defRPr sz="1400" kern="1200">
                <a:solidFill>
                  <a:schemeClr val="tx1"/>
                </a:solidFill>
                <a:latin typeface="+mn-lt"/>
                <a:ea typeface="+mn-ea"/>
                <a:cs typeface="+mn-cs"/>
              </a:defRPr>
            </a:lvl2pPr>
            <a:lvl3pPr marL="728320" algn="l" defTabSz="728320" rtl="0" eaLnBrk="1" latinLnBrk="0" hangingPunct="1">
              <a:defRPr sz="1400" kern="1200">
                <a:solidFill>
                  <a:schemeClr val="tx1"/>
                </a:solidFill>
                <a:latin typeface="+mn-lt"/>
                <a:ea typeface="+mn-ea"/>
                <a:cs typeface="+mn-cs"/>
              </a:defRPr>
            </a:lvl3pPr>
            <a:lvl4pPr marL="1092479" algn="l" defTabSz="728320" rtl="0" eaLnBrk="1" latinLnBrk="0" hangingPunct="1">
              <a:defRPr sz="1400" kern="1200">
                <a:solidFill>
                  <a:schemeClr val="tx1"/>
                </a:solidFill>
                <a:latin typeface="+mn-lt"/>
                <a:ea typeface="+mn-ea"/>
                <a:cs typeface="+mn-cs"/>
              </a:defRPr>
            </a:lvl4pPr>
            <a:lvl5pPr marL="1456639" algn="l" defTabSz="728320" rtl="0" eaLnBrk="1" latinLnBrk="0" hangingPunct="1">
              <a:defRPr sz="1400" kern="1200">
                <a:solidFill>
                  <a:schemeClr val="tx1"/>
                </a:solidFill>
                <a:latin typeface="+mn-lt"/>
                <a:ea typeface="+mn-ea"/>
                <a:cs typeface="+mn-cs"/>
              </a:defRPr>
            </a:lvl5pPr>
            <a:lvl6pPr marL="1820799" algn="l" defTabSz="728320" rtl="0" eaLnBrk="1" latinLnBrk="0" hangingPunct="1">
              <a:defRPr sz="1400" kern="1200">
                <a:solidFill>
                  <a:schemeClr val="tx1"/>
                </a:solidFill>
                <a:latin typeface="+mn-lt"/>
                <a:ea typeface="+mn-ea"/>
                <a:cs typeface="+mn-cs"/>
              </a:defRPr>
            </a:lvl6pPr>
            <a:lvl7pPr marL="2184959" algn="l" defTabSz="728320" rtl="0" eaLnBrk="1" latinLnBrk="0" hangingPunct="1">
              <a:defRPr sz="1400" kern="1200">
                <a:solidFill>
                  <a:schemeClr val="tx1"/>
                </a:solidFill>
                <a:latin typeface="+mn-lt"/>
                <a:ea typeface="+mn-ea"/>
                <a:cs typeface="+mn-cs"/>
              </a:defRPr>
            </a:lvl7pPr>
            <a:lvl8pPr marL="2549119" algn="l" defTabSz="728320" rtl="0" eaLnBrk="1" latinLnBrk="0" hangingPunct="1">
              <a:defRPr sz="1400" kern="1200">
                <a:solidFill>
                  <a:schemeClr val="tx1"/>
                </a:solidFill>
                <a:latin typeface="+mn-lt"/>
                <a:ea typeface="+mn-ea"/>
                <a:cs typeface="+mn-cs"/>
              </a:defRPr>
            </a:lvl8pPr>
            <a:lvl9pPr marL="2913278" algn="l" defTabSz="728320" rtl="0" eaLnBrk="1" latinLnBrk="0" hangingPunct="1">
              <a:defRPr sz="1400" kern="1200">
                <a:solidFill>
                  <a:schemeClr val="tx1"/>
                </a:solidFill>
                <a:latin typeface="+mn-lt"/>
                <a:ea typeface="+mn-ea"/>
                <a:cs typeface="+mn-cs"/>
              </a:defRPr>
            </a:lvl9pPr>
          </a:lstStyle>
          <a:p>
            <a:fld id="{8F1DA7AB-5673-4742-B6AA-11916D66AEB4}" type="slidenum">
              <a:rPr lang="fr-FR"/>
              <a:pPr/>
              <a:t>10</a:t>
            </a:fld>
            <a:endParaRPr lang="fr-FR" dirty="0"/>
          </a:p>
        </p:txBody>
      </p:sp>
      <p:sp>
        <p:nvSpPr>
          <p:cNvPr id="13" name="Titre 3"/>
          <p:cNvSpPr txBox="1">
            <a:spLocks/>
          </p:cNvSpPr>
          <p:nvPr/>
        </p:nvSpPr>
        <p:spPr>
          <a:xfrm>
            <a:off x="3854877" y="282391"/>
            <a:ext cx="4850549" cy="454900"/>
          </a:xfrm>
          <a:prstGeom prst="rect">
            <a:avLst/>
          </a:prstGeom>
          <a:noFill/>
          <a:effectLst/>
        </p:spPr>
        <p:txBody>
          <a:bodyPr vert="horz" lIns="113468" tIns="56735" rIns="113468" bIns="56735"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r>
              <a:rPr lang="fr-FR" dirty="0" smtClean="0">
                <a:solidFill>
                  <a:schemeClr val="accent3">
                    <a:lumMod val="75000"/>
                  </a:schemeClr>
                </a:solidFill>
              </a:rPr>
              <a:t>SENSIBILISATION AUX HANDICAPS</a:t>
            </a:r>
            <a:endParaRPr lang="fr-FR" dirty="0">
              <a:solidFill>
                <a:schemeClr val="accent3">
                  <a:lumMod val="75000"/>
                </a:schemeClr>
              </a:solidFill>
            </a:endParaRPr>
          </a:p>
        </p:txBody>
      </p:sp>
      <p:sp>
        <p:nvSpPr>
          <p:cNvPr id="14" name="Rectangle 13"/>
          <p:cNvSpPr/>
          <p:nvPr/>
        </p:nvSpPr>
        <p:spPr>
          <a:xfrm>
            <a:off x="5199484" y="609889"/>
            <a:ext cx="3505944" cy="514865"/>
          </a:xfrm>
          <a:prstGeom prst="rect">
            <a:avLst/>
          </a:prstGeom>
          <a:noFill/>
          <a:ln>
            <a:noFill/>
          </a:ln>
          <a:effectLst/>
        </p:spPr>
        <p:txBody>
          <a:bodyPr wrap="square" lIns="113468" tIns="56735" rIns="113468" bIns="56735">
            <a:spAutoFit/>
          </a:bodyPr>
          <a:lstStyle/>
          <a:p>
            <a:pPr algn="r"/>
            <a:r>
              <a:rPr lang="fr-FR" sz="2500" b="1" dirty="0">
                <a:solidFill>
                  <a:schemeClr val="accent3">
                    <a:lumMod val="50000"/>
                  </a:schemeClr>
                </a:solidFill>
              </a:rPr>
              <a:t>Le parcours sensoriel</a:t>
            </a:r>
          </a:p>
        </p:txBody>
      </p:sp>
      <p:sp>
        <p:nvSpPr>
          <p:cNvPr id="15" name="Espace réservé du texte 5"/>
          <p:cNvSpPr txBox="1">
            <a:spLocks/>
          </p:cNvSpPr>
          <p:nvPr/>
        </p:nvSpPr>
        <p:spPr>
          <a:xfrm>
            <a:off x="538183" y="320000"/>
            <a:ext cx="2151369" cy="3519571"/>
          </a:xfrm>
          <a:prstGeom prst="rect">
            <a:avLst/>
          </a:prstGeom>
          <a:solidFill>
            <a:schemeClr val="bg2"/>
          </a:solidFill>
          <a:effectLst>
            <a:outerShdw blurRad="50800" dist="38100" dir="2700000" algn="tl" rotWithShape="0">
              <a:prstClr val="black">
                <a:alpha val="40000"/>
              </a:prstClr>
            </a:outerShdw>
          </a:effectLst>
        </p:spPr>
        <p:txBody>
          <a:bodyPr vert="horz" lIns="113468" tIns="56735" rIns="113468" bIns="56735"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1500" b="1" dirty="0">
                <a:ea typeface="Calibri"/>
                <a:cs typeface="Times New Roman"/>
              </a:rPr>
              <a:t>LE PARCOURS </a:t>
            </a:r>
            <a:r>
              <a:rPr lang="fr-FR" sz="1500" b="1" dirty="0" smtClean="0">
                <a:ea typeface="Calibri"/>
                <a:cs typeface="Times New Roman"/>
              </a:rPr>
              <a:t>DE SENSIBILISATION </a:t>
            </a:r>
            <a:r>
              <a:rPr lang="fr-FR" sz="1500" dirty="0">
                <a:ea typeface="Calibri"/>
                <a:cs typeface="Times New Roman"/>
              </a:rPr>
              <a:t>a été conçu par le CCAS de Villeneuve </a:t>
            </a:r>
            <a:r>
              <a:rPr lang="fr-FR" sz="1500" dirty="0" smtClean="0">
                <a:ea typeface="Calibri"/>
                <a:cs typeface="Times New Roman"/>
              </a:rPr>
              <a:t>d’Ascq</a:t>
            </a:r>
            <a:r>
              <a:rPr lang="fr-FR" sz="1500" dirty="0">
                <a:ea typeface="Calibri"/>
                <a:cs typeface="Times New Roman"/>
              </a:rPr>
              <a:t> </a:t>
            </a:r>
            <a:r>
              <a:rPr lang="fr-FR" sz="1500" dirty="0" smtClean="0">
                <a:ea typeface="Calibri"/>
                <a:cs typeface="Times New Roman"/>
              </a:rPr>
              <a:t>en 2003.</a:t>
            </a:r>
            <a:r>
              <a:rPr lang="fr-FR" sz="1500" dirty="0">
                <a:ea typeface="Calibri"/>
                <a:cs typeface="Times New Roman"/>
              </a:rPr>
              <a:t/>
            </a:r>
            <a:br>
              <a:rPr lang="fr-FR" sz="1500" dirty="0">
                <a:ea typeface="Calibri"/>
                <a:cs typeface="Times New Roman"/>
              </a:rPr>
            </a:br>
            <a:r>
              <a:rPr lang="fr-FR" sz="1500" dirty="0" smtClean="0">
                <a:ea typeface="Calibri"/>
                <a:cs typeface="Times New Roman"/>
              </a:rPr>
              <a:t>C’est </a:t>
            </a:r>
            <a:r>
              <a:rPr lang="fr-FR" sz="1500" dirty="0">
                <a:ea typeface="Calibri"/>
                <a:cs typeface="Times New Roman"/>
              </a:rPr>
              <a:t>la Ville </a:t>
            </a:r>
            <a:r>
              <a:rPr lang="fr-FR" sz="1500" dirty="0" smtClean="0">
                <a:ea typeface="Calibri"/>
                <a:cs typeface="Times New Roman"/>
              </a:rPr>
              <a:t>qui assure la gestion, </a:t>
            </a:r>
            <a:r>
              <a:rPr lang="fr-FR" sz="1500" b="1" dirty="0">
                <a:ea typeface="Calibri"/>
                <a:cs typeface="Times New Roman"/>
              </a:rPr>
              <a:t>u</a:t>
            </a:r>
            <a:r>
              <a:rPr lang="fr-FR" sz="1500" b="1" dirty="0" smtClean="0">
                <a:ea typeface="Calibri"/>
                <a:cs typeface="Times New Roman"/>
              </a:rPr>
              <a:t>ne </a:t>
            </a:r>
            <a:r>
              <a:rPr lang="fr-FR" sz="1500" b="1" dirty="0">
                <a:ea typeface="Calibri"/>
                <a:cs typeface="Times New Roman"/>
              </a:rPr>
              <a:t>convention</a:t>
            </a:r>
            <a:r>
              <a:rPr lang="fr-FR" sz="1500" dirty="0">
                <a:ea typeface="Calibri"/>
                <a:cs typeface="Times New Roman"/>
              </a:rPr>
              <a:t> permet son </a:t>
            </a:r>
            <a:r>
              <a:rPr lang="fr-FR" sz="1500" dirty="0" smtClean="0">
                <a:ea typeface="Calibri"/>
                <a:cs typeface="Times New Roman"/>
              </a:rPr>
              <a:t>prêt.</a:t>
            </a:r>
            <a:endParaRPr lang="fr-FR" sz="1500" dirty="0">
              <a:ea typeface="Calibri"/>
              <a:cs typeface="Times New Roman"/>
            </a:endParaRPr>
          </a:p>
          <a:p>
            <a:pPr marL="0" indent="0">
              <a:buNone/>
            </a:pPr>
            <a:endParaRPr lang="fr-FR" sz="400" dirty="0">
              <a:ea typeface="Calibri"/>
              <a:cs typeface="Times New Roman"/>
            </a:endParaRPr>
          </a:p>
          <a:p>
            <a:pPr marL="0" indent="0">
              <a:buNone/>
            </a:pPr>
            <a:r>
              <a:rPr lang="fr-FR" sz="1500" dirty="0">
                <a:ea typeface="Calibri"/>
                <a:cs typeface="Times New Roman"/>
              </a:rPr>
              <a:t>La mise en situation est </a:t>
            </a:r>
            <a:br>
              <a:rPr lang="fr-FR" sz="1500" dirty="0">
                <a:ea typeface="Calibri"/>
                <a:cs typeface="Times New Roman"/>
              </a:rPr>
            </a:br>
            <a:r>
              <a:rPr lang="fr-FR" sz="1500" dirty="0">
                <a:ea typeface="Calibri"/>
                <a:cs typeface="Times New Roman"/>
              </a:rPr>
              <a:t>un moyen de </a:t>
            </a:r>
            <a:r>
              <a:rPr lang="fr-FR" sz="1500" b="1" dirty="0">
                <a:ea typeface="Calibri"/>
                <a:cs typeface="Times New Roman"/>
              </a:rPr>
              <a:t>prendre conscience des difficultés</a:t>
            </a:r>
            <a:r>
              <a:rPr lang="fr-FR" sz="1500" dirty="0">
                <a:ea typeface="Calibri"/>
                <a:cs typeface="Times New Roman"/>
              </a:rPr>
              <a:t> rencontrées par les personnes en situation de handicap.</a:t>
            </a:r>
          </a:p>
          <a:p>
            <a:pPr marL="0" indent="0">
              <a:buNone/>
            </a:pPr>
            <a:endParaRPr lang="fr-FR" sz="400" dirty="0">
              <a:ea typeface="Calibri"/>
              <a:cs typeface="Times New Roman"/>
            </a:endParaRPr>
          </a:p>
          <a:p>
            <a:pPr marL="0" indent="0">
              <a:buNone/>
            </a:pPr>
            <a:r>
              <a:rPr lang="fr-FR" sz="1500" dirty="0">
                <a:ea typeface="Calibri"/>
                <a:cs typeface="Times New Roman"/>
              </a:rPr>
              <a:t>Lors de chaque opération de sensibilisation, </a:t>
            </a:r>
            <a:r>
              <a:rPr lang="fr-FR" sz="1500" b="1" dirty="0">
                <a:ea typeface="Calibri"/>
                <a:cs typeface="Times New Roman"/>
              </a:rPr>
              <a:t>l’animation</a:t>
            </a:r>
            <a:r>
              <a:rPr lang="fr-FR" sz="1500" dirty="0">
                <a:ea typeface="Calibri"/>
                <a:cs typeface="Times New Roman"/>
              </a:rPr>
              <a:t> est assurée par </a:t>
            </a:r>
            <a:r>
              <a:rPr lang="fr-FR" sz="1500" b="1" dirty="0">
                <a:ea typeface="Calibri"/>
                <a:cs typeface="Times New Roman"/>
              </a:rPr>
              <a:t>des personnes concernées </a:t>
            </a:r>
            <a:r>
              <a:rPr lang="fr-FR" sz="1500" dirty="0">
                <a:ea typeface="Calibri"/>
                <a:cs typeface="Times New Roman"/>
              </a:rPr>
              <a:t>par une déficience.</a:t>
            </a:r>
          </a:p>
        </p:txBody>
      </p:sp>
      <p:sp>
        <p:nvSpPr>
          <p:cNvPr id="17" name="Rectangle 16"/>
          <p:cNvSpPr/>
          <p:nvPr/>
        </p:nvSpPr>
        <p:spPr>
          <a:xfrm>
            <a:off x="22951" y="5135371"/>
            <a:ext cx="4267024" cy="1268740"/>
          </a:xfrm>
          <a:prstGeom prst="rect">
            <a:avLst/>
          </a:prstGeom>
          <a:solidFill>
            <a:schemeClr val="bg1"/>
          </a:solidFill>
          <a:ln>
            <a:solidFill>
              <a:schemeClr val="accent3">
                <a:lumMod val="75000"/>
              </a:schemeClr>
            </a:solidFill>
          </a:ln>
        </p:spPr>
        <p:txBody>
          <a:bodyPr wrap="square" lIns="113468" tIns="56735" rIns="113468" bIns="56735">
            <a:spAutoFit/>
          </a:bodyPr>
          <a:lstStyle/>
          <a:p>
            <a:r>
              <a:rPr lang="fr-FR" sz="1500" u="sng" dirty="0">
                <a:ea typeface="Calibri"/>
                <a:cs typeface="Times New Roman"/>
              </a:rPr>
              <a:t>Gestion : </a:t>
            </a:r>
            <a:endParaRPr lang="fr-FR" sz="1500" dirty="0">
              <a:ea typeface="Calibri"/>
              <a:cs typeface="Times New Roman"/>
            </a:endParaRPr>
          </a:p>
          <a:p>
            <a:r>
              <a:rPr lang="fr-FR" sz="1500" dirty="0">
                <a:ea typeface="Calibri"/>
                <a:cs typeface="Times New Roman"/>
              </a:rPr>
              <a:t>Centre technique </a:t>
            </a:r>
            <a:r>
              <a:rPr lang="fr-FR" sz="1500" dirty="0" smtClean="0">
                <a:ea typeface="Calibri"/>
                <a:cs typeface="Times New Roman"/>
              </a:rPr>
              <a:t>municipal</a:t>
            </a:r>
          </a:p>
          <a:p>
            <a:r>
              <a:rPr lang="fr-FR" sz="1500" dirty="0" smtClean="0">
                <a:ea typeface="Calibri"/>
                <a:cs typeface="Times New Roman"/>
              </a:rPr>
              <a:t>Secrétariat Direction de l’aménagement du Territoire</a:t>
            </a:r>
            <a:endParaRPr lang="fr-FR" sz="1500" dirty="0">
              <a:ea typeface="Calibri"/>
              <a:cs typeface="Times New Roman"/>
            </a:endParaRPr>
          </a:p>
          <a:p>
            <a:r>
              <a:rPr lang="fr-FR" sz="1500" dirty="0" smtClean="0">
                <a:ea typeface="Calibri"/>
                <a:cs typeface="Times New Roman"/>
              </a:rPr>
              <a:t>Service accessibilité universelle d’usage et durable </a:t>
            </a:r>
            <a:endParaRPr lang="fr-FR" sz="1500" dirty="0">
              <a:ea typeface="Calibri"/>
              <a:cs typeface="Times New Roman"/>
            </a:endParaRPr>
          </a:p>
        </p:txBody>
      </p:sp>
      <p:sp>
        <p:nvSpPr>
          <p:cNvPr id="19" name="Espace réservé du contenu 4"/>
          <p:cNvSpPr txBox="1">
            <a:spLocks/>
          </p:cNvSpPr>
          <p:nvPr/>
        </p:nvSpPr>
        <p:spPr>
          <a:xfrm>
            <a:off x="6136407" y="1286762"/>
            <a:ext cx="2900907" cy="2552810"/>
          </a:xfrm>
          <a:prstGeom prst="rect">
            <a:avLst/>
          </a:prstGeom>
          <a:solidFill>
            <a:schemeClr val="bg1"/>
          </a:solidFill>
          <a:ln w="28575">
            <a:solidFill>
              <a:schemeClr val="accent3">
                <a:lumMod val="75000"/>
              </a:schemeClr>
            </a:solidFill>
            <a:prstDash val="sysDot"/>
          </a:ln>
        </p:spPr>
        <p:style>
          <a:lnRef idx="2">
            <a:schemeClr val="accent3"/>
          </a:lnRef>
          <a:fillRef idx="1">
            <a:schemeClr val="lt1"/>
          </a:fillRef>
          <a:effectRef idx="0">
            <a:schemeClr val="accent3"/>
          </a:effectRef>
          <a:fontRef idx="minor">
            <a:schemeClr val="dk1"/>
          </a:fontRef>
        </p:style>
        <p:txBody>
          <a:bodyPr lIns="113468" tIns="56735" rIns="113468" bIns="56735">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1700" b="1" dirty="0" smtClean="0">
                <a:solidFill>
                  <a:schemeClr val="accent3">
                    <a:lumMod val="75000"/>
                  </a:schemeClr>
                </a:solidFill>
                <a:ea typeface="Calibri"/>
                <a:cs typeface="Times New Roman"/>
              </a:rPr>
              <a:t>10 prêts en 2024</a:t>
            </a:r>
          </a:p>
          <a:p>
            <a:pPr marL="0" indent="0">
              <a:buNone/>
            </a:pPr>
            <a:r>
              <a:rPr lang="fr-FR" sz="1700" b="1" dirty="0" smtClean="0">
                <a:solidFill>
                  <a:schemeClr val="tx2"/>
                </a:solidFill>
                <a:ea typeface="Calibri"/>
                <a:cs typeface="Times New Roman"/>
              </a:rPr>
              <a:t>En 2023 (9 prêts)</a:t>
            </a:r>
          </a:p>
          <a:p>
            <a:pPr marL="0" indent="0">
              <a:buNone/>
            </a:pPr>
            <a:r>
              <a:rPr lang="fr-FR" sz="1700" b="1" dirty="0" smtClean="0">
                <a:solidFill>
                  <a:schemeClr val="tx2"/>
                </a:solidFill>
                <a:ea typeface="Calibri"/>
                <a:cs typeface="Times New Roman"/>
              </a:rPr>
              <a:t>En 2022 (7 prêts) </a:t>
            </a:r>
          </a:p>
          <a:p>
            <a:pPr marL="0" indent="0">
              <a:buNone/>
            </a:pPr>
            <a:r>
              <a:rPr lang="fr-FR" sz="1700" b="1" dirty="0" smtClean="0">
                <a:solidFill>
                  <a:schemeClr val="tx2"/>
                </a:solidFill>
                <a:ea typeface="Calibri"/>
                <a:cs typeface="Times New Roman"/>
              </a:rPr>
              <a:t>En 2021 (5 prêts)</a:t>
            </a:r>
          </a:p>
          <a:p>
            <a:pPr marL="0" indent="0">
              <a:buNone/>
            </a:pPr>
            <a:r>
              <a:rPr lang="fr-FR" sz="1700" dirty="0" smtClean="0">
                <a:ea typeface="Calibri"/>
                <a:cs typeface="Times New Roman"/>
              </a:rPr>
              <a:t>à </a:t>
            </a:r>
            <a:r>
              <a:rPr lang="fr-FR" sz="1700" dirty="0">
                <a:ea typeface="Calibri"/>
                <a:cs typeface="Times New Roman"/>
              </a:rPr>
              <a:t>l’échelle régionale :</a:t>
            </a:r>
          </a:p>
          <a:p>
            <a:pPr marL="0" indent="0">
              <a:buNone/>
            </a:pPr>
            <a:r>
              <a:rPr lang="fr-FR" sz="1700" dirty="0">
                <a:ea typeface="Calibri"/>
                <a:cs typeface="Times New Roman"/>
              </a:rPr>
              <a:t>- </a:t>
            </a:r>
            <a:r>
              <a:rPr lang="fr-FR" sz="1700" dirty="0" smtClean="0">
                <a:ea typeface="Calibri"/>
                <a:cs typeface="Times New Roman"/>
              </a:rPr>
              <a:t>administrations, entreprises, associations</a:t>
            </a:r>
            <a:r>
              <a:rPr lang="fr-FR" sz="1700" dirty="0">
                <a:ea typeface="Calibri"/>
                <a:cs typeface="Times New Roman"/>
              </a:rPr>
              <a:t> </a:t>
            </a:r>
            <a:r>
              <a:rPr lang="fr-FR" sz="1700" dirty="0" smtClean="0">
                <a:ea typeface="Calibri"/>
                <a:cs typeface="Times New Roman"/>
              </a:rPr>
              <a:t>et </a:t>
            </a:r>
            <a:r>
              <a:rPr lang="fr-FR" sz="1700" dirty="0">
                <a:ea typeface="Calibri"/>
                <a:cs typeface="Times New Roman"/>
              </a:rPr>
              <a:t>établissements scolaires</a:t>
            </a:r>
          </a:p>
          <a:p>
            <a:pPr marL="0" indent="0">
              <a:buNone/>
            </a:pPr>
            <a:endParaRPr lang="fr-FR" sz="1700" b="1" dirty="0">
              <a:solidFill>
                <a:schemeClr val="tx2"/>
              </a:solidFill>
              <a:ea typeface="Calibri"/>
              <a:cs typeface="Times New Roman"/>
            </a:endParaRPr>
          </a:p>
          <a:p>
            <a:pPr marL="0" indent="0">
              <a:buNone/>
            </a:pPr>
            <a:endParaRPr lang="fr-FR" sz="1700" dirty="0">
              <a:ea typeface="Calibri"/>
              <a:cs typeface="Times New Roman"/>
            </a:endParaRPr>
          </a:p>
        </p:txBody>
      </p:sp>
      <p:pic>
        <p:nvPicPr>
          <p:cNvPr id="3" name="Image 2"/>
          <p:cNvPicPr>
            <a:picLocks noChangeAspect="1"/>
          </p:cNvPicPr>
          <p:nvPr/>
        </p:nvPicPr>
        <p:blipFill rotWithShape="1">
          <a:blip r:embed="rId3"/>
          <a:srcRect l="21774" t="47047" r="26203" b="38683"/>
          <a:stretch/>
        </p:blipFill>
        <p:spPr>
          <a:xfrm rot="21162326">
            <a:off x="4139952" y="5328422"/>
            <a:ext cx="4897362" cy="880273"/>
          </a:xfrm>
          <a:prstGeom prst="rect">
            <a:avLst/>
          </a:prstGeom>
          <a:ln w="76200">
            <a:solidFill>
              <a:schemeClr val="accent3"/>
            </a:solidFill>
          </a:ln>
        </p:spPr>
      </p:pic>
      <p:sp>
        <p:nvSpPr>
          <p:cNvPr id="4" name="Rectangle 3"/>
          <p:cNvSpPr/>
          <p:nvPr/>
        </p:nvSpPr>
        <p:spPr>
          <a:xfrm rot="21115478">
            <a:off x="5771326" y="4512376"/>
            <a:ext cx="2923054" cy="7327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chemeClr val="tx1"/>
                </a:solidFill>
              </a:rPr>
              <a:t>Délibération rénovation convention de mécénat</a:t>
            </a:r>
            <a:endParaRPr lang="fr-FR" sz="2000" b="1" dirty="0">
              <a:solidFill>
                <a:schemeClr val="tx1"/>
              </a:solidFill>
            </a:endParaRPr>
          </a:p>
        </p:txBody>
      </p:sp>
      <p:sp>
        <p:nvSpPr>
          <p:cNvPr id="16" name="Rectangle 15"/>
          <p:cNvSpPr/>
          <p:nvPr/>
        </p:nvSpPr>
        <p:spPr>
          <a:xfrm rot="21196481">
            <a:off x="169699" y="4296446"/>
            <a:ext cx="2368364" cy="584721"/>
          </a:xfrm>
          <a:prstGeom prst="rect">
            <a:avLst/>
          </a:prstGeom>
          <a:solidFill>
            <a:schemeClr val="bg2"/>
          </a:solidFill>
          <a:effectLst>
            <a:outerShdw blurRad="50800" dist="38100" dir="2700000" algn="tl" rotWithShape="0">
              <a:prstClr val="black">
                <a:alpha val="40000"/>
              </a:prstClr>
            </a:outerShdw>
          </a:effectLst>
        </p:spPr>
        <p:txBody>
          <a:bodyPr wrap="square" lIns="91387" tIns="45693" rIns="91387" bIns="45693">
            <a:spAutoFit/>
          </a:bodyPr>
          <a:lstStyle/>
          <a:p>
            <a:r>
              <a:rPr lang="fr-FR" sz="1600" b="1" dirty="0" smtClean="0">
                <a:ea typeface="Calibri"/>
                <a:cs typeface="Times New Roman"/>
              </a:rPr>
              <a:t>LOGO DE LA VILLE SUR LES FRISES PARTENAIRES</a:t>
            </a:r>
            <a:endParaRPr lang="fr-FR" sz="1600" b="1" dirty="0">
              <a:ea typeface="Calibri"/>
              <a:cs typeface="Times New Roman"/>
            </a:endParaRPr>
          </a:p>
        </p:txBody>
      </p:sp>
    </p:spTree>
    <p:extLst>
      <p:ext uri="{BB962C8B-B14F-4D97-AF65-F5344CB8AC3E}">
        <p14:creationId xmlns:p14="http://schemas.microsoft.com/office/powerpoint/2010/main" val="22029010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ndir un rectangle avec un coin diagonal 1"/>
          <p:cNvSpPr/>
          <p:nvPr/>
        </p:nvSpPr>
        <p:spPr>
          <a:xfrm>
            <a:off x="1619672" y="718579"/>
            <a:ext cx="7344816" cy="5111923"/>
          </a:xfrm>
          <a:prstGeom prst="round2DiagRect">
            <a:avLst>
              <a:gd name="adj1" fmla="val 14123"/>
              <a:gd name="adj2" fmla="val 0"/>
            </a:avLst>
          </a:prstGeom>
          <a:ln w="28575">
            <a:solidFill>
              <a:schemeClr val="accent3">
                <a:lumMod val="75000"/>
              </a:schemeClr>
            </a:solidFill>
            <a:prstDash val="sysDot"/>
          </a:ln>
        </p:spPr>
        <p:style>
          <a:lnRef idx="2">
            <a:schemeClr val="accent3"/>
          </a:lnRef>
          <a:fillRef idx="1">
            <a:schemeClr val="lt1"/>
          </a:fillRef>
          <a:effectRef idx="0">
            <a:schemeClr val="accent3"/>
          </a:effectRef>
          <a:fontRef idx="minor">
            <a:schemeClr val="dk1"/>
          </a:fontRef>
        </p:style>
        <p:txBody>
          <a:bodyPr wrap="square" lIns="85124" tIns="42563" rIns="85124" bIns="42563">
            <a:spAutoFit/>
          </a:bodyPr>
          <a:lstStyle/>
          <a:p>
            <a:pPr lvl="0"/>
            <a:r>
              <a:rPr lang="fr-FR" sz="2000" b="1" dirty="0" smtClean="0">
                <a:solidFill>
                  <a:srgbClr val="00B050"/>
                </a:solidFill>
              </a:rPr>
              <a:t>Les </a:t>
            </a:r>
            <a:r>
              <a:rPr lang="fr-FR" sz="2000" b="1" dirty="0">
                <a:solidFill>
                  <a:srgbClr val="00B050"/>
                </a:solidFill>
              </a:rPr>
              <a:t>équipes ont accueilli </a:t>
            </a:r>
            <a:r>
              <a:rPr lang="fr-FR" sz="2000" b="1" dirty="0" smtClean="0">
                <a:solidFill>
                  <a:srgbClr val="00B050"/>
                </a:solidFill>
              </a:rPr>
              <a:t>:</a:t>
            </a:r>
            <a:endParaRPr lang="fr-FR" sz="1450" b="1" dirty="0">
              <a:solidFill>
                <a:srgbClr val="00B050"/>
              </a:solidFill>
            </a:endParaRPr>
          </a:p>
          <a:p>
            <a:pPr defTabSz="685435"/>
            <a:r>
              <a:rPr lang="fr-FR" sz="2000" b="1" dirty="0">
                <a:solidFill>
                  <a:srgbClr val="00B050"/>
                </a:solidFill>
              </a:rPr>
              <a:t>- 22 enfants en situation de handicap </a:t>
            </a:r>
            <a:r>
              <a:rPr lang="fr-FR" sz="1450" dirty="0">
                <a:solidFill>
                  <a:schemeClr val="tx1"/>
                </a:solidFill>
              </a:rPr>
              <a:t>(16 en 2023)</a:t>
            </a:r>
          </a:p>
          <a:p>
            <a:pPr defTabSz="685435"/>
            <a:r>
              <a:rPr lang="fr-FR" sz="2000" b="1" dirty="0">
                <a:solidFill>
                  <a:srgbClr val="00B050"/>
                </a:solidFill>
              </a:rPr>
              <a:t>- 16 enfants avec un Projet d’Accueil Individualisé </a:t>
            </a:r>
            <a:r>
              <a:rPr lang="fr-FR" sz="1450" dirty="0" smtClean="0">
                <a:solidFill>
                  <a:schemeClr val="tx1"/>
                </a:solidFill>
              </a:rPr>
              <a:t>(25 </a:t>
            </a:r>
            <a:r>
              <a:rPr lang="fr-FR" sz="1450" dirty="0">
                <a:solidFill>
                  <a:schemeClr val="tx1"/>
                </a:solidFill>
              </a:rPr>
              <a:t>en 2023)</a:t>
            </a:r>
          </a:p>
          <a:p>
            <a:pPr defTabSz="685435"/>
            <a:r>
              <a:rPr lang="fr-FR" sz="1600" dirty="0">
                <a:solidFill>
                  <a:prstClr val="black"/>
                </a:solidFill>
                <a:latin typeface="Calibri"/>
              </a:rPr>
              <a:t>Pour permettre un accueil de qualité et bienveillant : </a:t>
            </a:r>
          </a:p>
          <a:p>
            <a:pPr defTabSz="685435"/>
            <a:r>
              <a:rPr lang="fr-FR" sz="1600" dirty="0">
                <a:solidFill>
                  <a:prstClr val="black"/>
                </a:solidFill>
                <a:latin typeface="Calibri"/>
              </a:rPr>
              <a:t>- Les équipes proposent des activités adaptées pour accompagner l’enfant dans son développement : psychomotricité, éveil sensoriel, langue des signes...</a:t>
            </a:r>
          </a:p>
          <a:p>
            <a:pPr defTabSz="685435"/>
            <a:r>
              <a:rPr lang="fr-FR" sz="1600" dirty="0" smtClean="0">
                <a:solidFill>
                  <a:prstClr val="black"/>
                </a:solidFill>
                <a:latin typeface="Calibri"/>
              </a:rPr>
              <a:t>- </a:t>
            </a:r>
            <a:r>
              <a:rPr lang="fr-FR" sz="1600" b="1" dirty="0" smtClean="0">
                <a:solidFill>
                  <a:prstClr val="black"/>
                </a:solidFill>
                <a:latin typeface="Calibri"/>
              </a:rPr>
              <a:t>Des </a:t>
            </a:r>
            <a:r>
              <a:rPr lang="fr-FR" sz="1600" b="1" dirty="0">
                <a:solidFill>
                  <a:prstClr val="black"/>
                </a:solidFill>
                <a:latin typeface="Calibri"/>
              </a:rPr>
              <a:t>professionnels de santé interviennent dans les structures </a:t>
            </a:r>
            <a:r>
              <a:rPr lang="fr-FR" sz="1600" dirty="0">
                <a:solidFill>
                  <a:prstClr val="black"/>
                </a:solidFill>
                <a:latin typeface="Calibri"/>
              </a:rPr>
              <a:t>(orthophoniste, kinésithérapeute, pédopsychiatre) </a:t>
            </a:r>
            <a:r>
              <a:rPr lang="fr-FR" sz="1600" b="1" dirty="0">
                <a:solidFill>
                  <a:prstClr val="black"/>
                </a:solidFill>
                <a:latin typeface="Calibri"/>
              </a:rPr>
              <a:t>et un médecin référent santé </a:t>
            </a:r>
            <a:r>
              <a:rPr lang="fr-FR" sz="1600" b="1" dirty="0" smtClean="0">
                <a:solidFill>
                  <a:prstClr val="black"/>
                </a:solidFill>
                <a:latin typeface="Calibri"/>
              </a:rPr>
              <a:t>inclusif a été recruté </a:t>
            </a:r>
            <a:r>
              <a:rPr lang="fr-FR" sz="1600" b="1" dirty="0">
                <a:solidFill>
                  <a:prstClr val="black"/>
                </a:solidFill>
                <a:latin typeface="Calibri"/>
              </a:rPr>
              <a:t>par la </a:t>
            </a:r>
            <a:r>
              <a:rPr lang="fr-FR" sz="1600" b="1" dirty="0" smtClean="0">
                <a:solidFill>
                  <a:prstClr val="black"/>
                </a:solidFill>
                <a:latin typeface="Calibri"/>
              </a:rPr>
              <a:t>Ville en 2023 </a:t>
            </a:r>
            <a:r>
              <a:rPr lang="fr-FR" sz="1600" dirty="0">
                <a:solidFill>
                  <a:prstClr val="black"/>
                </a:solidFill>
                <a:latin typeface="Calibri"/>
              </a:rPr>
              <a:t>(prévention, observations de l’enfant, accompagnement des familles, préparation de l’entrée à l’école ou institut spécialisé).</a:t>
            </a:r>
            <a:br>
              <a:rPr lang="fr-FR" sz="1600" dirty="0">
                <a:solidFill>
                  <a:prstClr val="black"/>
                </a:solidFill>
                <a:latin typeface="Calibri"/>
              </a:rPr>
            </a:br>
            <a:r>
              <a:rPr lang="fr-FR" sz="1600" dirty="0" smtClean="0">
                <a:solidFill>
                  <a:prstClr val="black"/>
                </a:solidFill>
                <a:latin typeface="Calibri"/>
              </a:rPr>
              <a:t>- les </a:t>
            </a:r>
            <a:r>
              <a:rPr lang="fr-FR" sz="1600" dirty="0">
                <a:solidFill>
                  <a:prstClr val="black"/>
                </a:solidFill>
                <a:latin typeface="Calibri"/>
              </a:rPr>
              <a:t>professionnels travaillent en partenariat avec la P.M.I* et sont vigilants aux comportements particuliers de certains enfants. La chargée parentalité accueille les familles afin de définir les besoins de l’enfant et de les accompagner.</a:t>
            </a:r>
          </a:p>
          <a:p>
            <a:pPr marL="214313" indent="-214313" defTabSz="685435">
              <a:buFontTx/>
              <a:buChar char="-"/>
            </a:pPr>
            <a:r>
              <a:rPr lang="fr-FR" sz="1600" dirty="0">
                <a:solidFill>
                  <a:prstClr val="black"/>
                </a:solidFill>
                <a:latin typeface="Calibri"/>
              </a:rPr>
              <a:t>Des échanges réguliers entre le </a:t>
            </a:r>
            <a:r>
              <a:rPr lang="fr-FR" sz="1600" dirty="0" smtClean="0">
                <a:solidFill>
                  <a:prstClr val="black"/>
                </a:solidFill>
                <a:latin typeface="Calibri"/>
              </a:rPr>
              <a:t>CAMSP </a:t>
            </a:r>
            <a:r>
              <a:rPr lang="fr-FR" sz="1600" dirty="0">
                <a:solidFill>
                  <a:prstClr val="black"/>
                </a:solidFill>
                <a:latin typeface="Calibri"/>
              </a:rPr>
              <a:t>*, la </a:t>
            </a:r>
            <a:r>
              <a:rPr lang="fr-FR" sz="1600" dirty="0" smtClean="0">
                <a:solidFill>
                  <a:prstClr val="black"/>
                </a:solidFill>
                <a:latin typeface="Calibri"/>
              </a:rPr>
              <a:t>PMI</a:t>
            </a:r>
            <a:r>
              <a:rPr lang="fr-FR" sz="1600" dirty="0">
                <a:solidFill>
                  <a:prstClr val="black"/>
                </a:solidFill>
                <a:latin typeface="Calibri"/>
              </a:rPr>
              <a:t>*, le </a:t>
            </a:r>
            <a:r>
              <a:rPr lang="fr-FR" sz="1600" dirty="0" smtClean="0">
                <a:solidFill>
                  <a:prstClr val="black"/>
                </a:solidFill>
                <a:latin typeface="Calibri"/>
              </a:rPr>
              <a:t>SESSAD </a:t>
            </a:r>
            <a:r>
              <a:rPr lang="fr-FR" sz="1600" dirty="0">
                <a:solidFill>
                  <a:prstClr val="black"/>
                </a:solidFill>
                <a:latin typeface="Calibri"/>
              </a:rPr>
              <a:t>*, permettent un accueil de qualité de la famille (parents, enfants). </a:t>
            </a:r>
          </a:p>
          <a:p>
            <a:pPr defTabSz="685435"/>
            <a:r>
              <a:rPr lang="fr-FR" sz="1600" dirty="0">
                <a:solidFill>
                  <a:prstClr val="black"/>
                </a:solidFill>
                <a:latin typeface="Calibri"/>
              </a:rPr>
              <a:t>- Intervention de professionnels lors des journées pédagogiques à destination du personnel, animation de café-parents sur diverses thématiques</a:t>
            </a:r>
            <a:r>
              <a:rPr lang="fr-FR" sz="1450" dirty="0">
                <a:solidFill>
                  <a:prstClr val="black"/>
                </a:solidFill>
                <a:latin typeface="Calibri"/>
              </a:rPr>
              <a:t>.</a:t>
            </a:r>
          </a:p>
        </p:txBody>
      </p:sp>
      <p:sp>
        <p:nvSpPr>
          <p:cNvPr id="11" name="ZoneTexte 10"/>
          <p:cNvSpPr txBox="1"/>
          <p:nvPr/>
        </p:nvSpPr>
        <p:spPr>
          <a:xfrm>
            <a:off x="4840743" y="567429"/>
            <a:ext cx="2804775" cy="393734"/>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square" lIns="85124" tIns="42563" rIns="85124" bIns="42563">
            <a:spAutoFit/>
          </a:bodyPr>
          <a:lstStyle>
            <a:defPPr>
              <a:defRPr lang="fr-FR"/>
            </a:defPPr>
            <a:lvl1pPr algn="ctr">
              <a:defRPr sz="2000" b="1">
                <a:solidFill>
                  <a:schemeClr val="accent3">
                    <a:lumMod val="50000"/>
                  </a:schemeClr>
                </a:solidFill>
              </a:defRPr>
            </a:lvl1pPr>
          </a:lstStyle>
          <a:p>
            <a:pPr defTabSz="685435"/>
            <a:r>
              <a:rPr lang="fr-FR" dirty="0">
                <a:solidFill>
                  <a:srgbClr val="9BBB59">
                    <a:lumMod val="50000"/>
                  </a:srgbClr>
                </a:solidFill>
                <a:latin typeface="Calibri"/>
              </a:rPr>
              <a:t>Service Petite enfance</a:t>
            </a:r>
          </a:p>
        </p:txBody>
      </p:sp>
      <p:sp>
        <p:nvSpPr>
          <p:cNvPr id="3" name="ZoneTexte 2"/>
          <p:cNvSpPr txBox="1"/>
          <p:nvPr/>
        </p:nvSpPr>
        <p:spPr>
          <a:xfrm>
            <a:off x="2336373" y="5857882"/>
            <a:ext cx="4047395" cy="639955"/>
          </a:xfrm>
          <a:prstGeom prst="rect">
            <a:avLst/>
          </a:prstGeom>
          <a:noFill/>
        </p:spPr>
        <p:txBody>
          <a:bodyPr wrap="none" lIns="85124" tIns="42563" rIns="85124" bIns="42563" rtlCol="0">
            <a:spAutoFit/>
          </a:bodyPr>
          <a:lstStyle/>
          <a:p>
            <a:pPr defTabSz="685435"/>
            <a:r>
              <a:rPr lang="fr-FR" sz="1200" dirty="0">
                <a:solidFill>
                  <a:prstClr val="black"/>
                </a:solidFill>
                <a:latin typeface="Calibri"/>
              </a:rPr>
              <a:t>*CAMPS = Centre d’Action Médico-Sociale Précoce</a:t>
            </a:r>
          </a:p>
          <a:p>
            <a:pPr defTabSz="685435"/>
            <a:r>
              <a:rPr lang="fr-FR" sz="1200" dirty="0">
                <a:solidFill>
                  <a:prstClr val="black"/>
                </a:solidFill>
                <a:latin typeface="Calibri"/>
              </a:rPr>
              <a:t>*PMI = Protection Maternelle Infantile</a:t>
            </a:r>
          </a:p>
          <a:p>
            <a:pPr defTabSz="685435"/>
            <a:r>
              <a:rPr lang="fr-FR" sz="1200" dirty="0">
                <a:solidFill>
                  <a:prstClr val="black"/>
                </a:solidFill>
                <a:latin typeface="Calibri"/>
              </a:rPr>
              <a:t>*SESSAD = Service d‘Education Spéciale et de Soins à Domicile</a:t>
            </a:r>
          </a:p>
        </p:txBody>
      </p:sp>
      <p:sp>
        <p:nvSpPr>
          <p:cNvPr id="15" name="Rectangle 14"/>
          <p:cNvSpPr/>
          <p:nvPr/>
        </p:nvSpPr>
        <p:spPr>
          <a:xfrm>
            <a:off x="137228" y="5950215"/>
            <a:ext cx="1914492" cy="547622"/>
          </a:xfrm>
          <a:prstGeom prst="rect">
            <a:avLst/>
          </a:prstGeom>
          <a:solidFill>
            <a:schemeClr val="bg1"/>
          </a:solidFill>
          <a:ln>
            <a:solidFill>
              <a:schemeClr val="accent3">
                <a:lumMod val="75000"/>
              </a:schemeClr>
            </a:solidFill>
          </a:ln>
        </p:spPr>
        <p:txBody>
          <a:bodyPr wrap="square" lIns="85124" tIns="42563" rIns="85124" bIns="42563">
            <a:spAutoFit/>
          </a:bodyPr>
          <a:lstStyle/>
          <a:p>
            <a:pPr defTabSz="685435"/>
            <a:r>
              <a:rPr lang="fr-FR" sz="1500" u="sng" dirty="0">
                <a:solidFill>
                  <a:prstClr val="black"/>
                </a:solidFill>
                <a:latin typeface="Calibri"/>
                <a:ea typeface="Calibri"/>
                <a:cs typeface="Times New Roman"/>
              </a:rPr>
              <a:t>Suivi</a:t>
            </a:r>
            <a:r>
              <a:rPr lang="fr-FR" sz="1500" dirty="0">
                <a:solidFill>
                  <a:prstClr val="black"/>
                </a:solidFill>
                <a:latin typeface="Calibri"/>
                <a:ea typeface="Calibri"/>
                <a:cs typeface="Times New Roman"/>
              </a:rPr>
              <a:t> : </a:t>
            </a:r>
          </a:p>
          <a:p>
            <a:pPr defTabSz="685435"/>
            <a:r>
              <a:rPr lang="fr-FR" sz="1500" dirty="0">
                <a:solidFill>
                  <a:prstClr val="black"/>
                </a:solidFill>
                <a:latin typeface="Calibri"/>
                <a:ea typeface="Calibri"/>
                <a:cs typeface="Times New Roman"/>
              </a:rPr>
              <a:t>Service Petite enfance</a:t>
            </a:r>
          </a:p>
        </p:txBody>
      </p:sp>
      <p:sp>
        <p:nvSpPr>
          <p:cNvPr id="17" name="Espace réservé du texte 5"/>
          <p:cNvSpPr txBox="1">
            <a:spLocks/>
          </p:cNvSpPr>
          <p:nvPr/>
        </p:nvSpPr>
        <p:spPr>
          <a:xfrm>
            <a:off x="105002" y="234076"/>
            <a:ext cx="1370654" cy="4635084"/>
          </a:xfrm>
          <a:prstGeom prst="rect">
            <a:avLst/>
          </a:prstGeom>
          <a:solidFill>
            <a:schemeClr val="accent3">
              <a:lumMod val="40000"/>
              <a:lumOff val="60000"/>
            </a:schemeClr>
          </a:solidFill>
          <a:effectLst>
            <a:outerShdw blurRad="50800" dist="38100" dir="2700000" algn="tl" rotWithShape="0">
              <a:prstClr val="black">
                <a:alpha val="40000"/>
              </a:prstClr>
            </a:outerShdw>
          </a:effectLst>
        </p:spPr>
        <p:txBody>
          <a:bodyPr vert="horz" lIns="85124" tIns="42563" rIns="85124" bIns="42563"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fr-FR" sz="1500" b="1" dirty="0">
                <a:solidFill>
                  <a:prstClr val="black"/>
                </a:solidFill>
                <a:latin typeface="Calibri"/>
                <a:ea typeface="Calibri"/>
                <a:cs typeface="Times New Roman"/>
              </a:rPr>
              <a:t>La Petite enfance</a:t>
            </a:r>
          </a:p>
          <a:p>
            <a:r>
              <a:rPr lang="fr-FR" sz="1500" dirty="0">
                <a:solidFill>
                  <a:prstClr val="black"/>
                </a:solidFill>
                <a:latin typeface="Calibri"/>
                <a:ea typeface="Calibri"/>
                <a:cs typeface="Times New Roman"/>
              </a:rPr>
              <a:t>La Ville </a:t>
            </a:r>
            <a:r>
              <a:rPr lang="fr-FR" sz="1500" dirty="0" smtClean="0">
                <a:solidFill>
                  <a:prstClr val="black"/>
                </a:solidFill>
                <a:latin typeface="Calibri"/>
                <a:ea typeface="Calibri"/>
                <a:cs typeface="Times New Roman"/>
              </a:rPr>
              <a:t>accueille, </a:t>
            </a:r>
            <a:r>
              <a:rPr lang="fr-FR" sz="1500" dirty="0">
                <a:solidFill>
                  <a:prstClr val="black"/>
                </a:solidFill>
                <a:latin typeface="Calibri"/>
              </a:rPr>
              <a:t>au sein de ses crèches et </a:t>
            </a:r>
            <a:r>
              <a:rPr lang="fr-FR" sz="1500" dirty="0" smtClean="0">
                <a:solidFill>
                  <a:prstClr val="black"/>
                </a:solidFill>
                <a:latin typeface="Calibri"/>
              </a:rPr>
              <a:t>jardin d'enfant,</a:t>
            </a:r>
            <a:r>
              <a:rPr lang="fr-FR" sz="1500" dirty="0">
                <a:solidFill>
                  <a:prstClr val="black"/>
                </a:solidFill>
                <a:latin typeface="Calibri"/>
                <a:ea typeface="Calibri"/>
                <a:cs typeface="Times New Roman"/>
              </a:rPr>
              <a:t/>
            </a:r>
            <a:br>
              <a:rPr lang="fr-FR" sz="1500" dirty="0">
                <a:solidFill>
                  <a:prstClr val="black"/>
                </a:solidFill>
                <a:latin typeface="Calibri"/>
                <a:ea typeface="Calibri"/>
                <a:cs typeface="Times New Roman"/>
              </a:rPr>
            </a:br>
            <a:r>
              <a:rPr lang="fr-FR" sz="1500" dirty="0">
                <a:solidFill>
                  <a:prstClr val="black"/>
                </a:solidFill>
                <a:latin typeface="Calibri"/>
                <a:ea typeface="Calibri"/>
                <a:cs typeface="Times New Roman"/>
              </a:rPr>
              <a:t>des enfants en situation de handicap avec une attention particulière quand le parent est lui-même en situation de handicap.</a:t>
            </a:r>
            <a:r>
              <a:rPr lang="fr-FR" sz="1125" dirty="0">
                <a:solidFill>
                  <a:prstClr val="black"/>
                </a:solidFill>
                <a:latin typeface="Calibri"/>
                <a:ea typeface="Calibri"/>
                <a:cs typeface="Times New Roman"/>
              </a:rPr>
              <a:t/>
            </a:r>
            <a:br>
              <a:rPr lang="fr-FR" sz="1125" dirty="0">
                <a:solidFill>
                  <a:prstClr val="black"/>
                </a:solidFill>
                <a:latin typeface="Calibri"/>
                <a:ea typeface="Calibri"/>
                <a:cs typeface="Times New Roman"/>
              </a:rPr>
            </a:br>
            <a:endParaRPr lang="fr-FR" sz="1125" dirty="0">
              <a:solidFill>
                <a:prstClr val="black"/>
              </a:solidFill>
              <a:latin typeface="Calibri"/>
              <a:ea typeface="Calibri"/>
              <a:cs typeface="Times New Roman"/>
            </a:endParaRPr>
          </a:p>
        </p:txBody>
      </p:sp>
      <p:sp>
        <p:nvSpPr>
          <p:cNvPr id="14" name="Titre 3"/>
          <p:cNvSpPr txBox="1">
            <a:spLocks/>
          </p:cNvSpPr>
          <p:nvPr/>
        </p:nvSpPr>
        <p:spPr>
          <a:xfrm>
            <a:off x="5147479" y="198931"/>
            <a:ext cx="3637912" cy="341175"/>
          </a:xfrm>
          <a:prstGeom prst="rect">
            <a:avLst/>
          </a:prstGeom>
          <a:noFill/>
          <a:effectLst/>
        </p:spPr>
        <p:txBody>
          <a:bodyPr vert="horz" lIns="85112" tIns="42557" rIns="85112" bIns="42557"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pPr defTabSz="685435"/>
            <a:r>
              <a:rPr lang="fr-FR" dirty="0">
                <a:solidFill>
                  <a:srgbClr val="9BBB59">
                    <a:lumMod val="75000"/>
                  </a:srgbClr>
                </a:solidFill>
                <a:latin typeface="Calibri"/>
              </a:rPr>
              <a:t>ÉDUCATION</a:t>
            </a:r>
          </a:p>
        </p:txBody>
      </p:sp>
      <p:sp>
        <p:nvSpPr>
          <p:cNvPr id="9" name="ZoneTexte 8"/>
          <p:cNvSpPr txBox="1"/>
          <p:nvPr/>
        </p:nvSpPr>
        <p:spPr>
          <a:xfrm>
            <a:off x="6668422" y="5582331"/>
            <a:ext cx="1584176" cy="642083"/>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square" lIns="85124" tIns="42563" rIns="85124" bIns="42563">
            <a:spAutoFit/>
          </a:bodyPr>
          <a:lstStyle>
            <a:defPPr>
              <a:defRPr lang="fr-FR"/>
            </a:defPPr>
            <a:lvl1pPr algn="ctr">
              <a:defRPr sz="2000" b="1">
                <a:solidFill>
                  <a:schemeClr val="accent3">
                    <a:lumMod val="50000"/>
                  </a:schemeClr>
                </a:solidFill>
              </a:defRPr>
            </a:lvl1pPr>
          </a:lstStyle>
          <a:p>
            <a:pPr defTabSz="685435"/>
            <a:r>
              <a:rPr lang="fr-FR" sz="1200" b="0" dirty="0" smtClean="0">
                <a:solidFill>
                  <a:prstClr val="black"/>
                </a:solidFill>
                <a:latin typeface="Calibri"/>
              </a:rPr>
              <a:t>En </a:t>
            </a:r>
            <a:r>
              <a:rPr lang="fr-FR" sz="1200" b="0" dirty="0">
                <a:solidFill>
                  <a:prstClr val="black"/>
                </a:solidFill>
                <a:latin typeface="Calibri"/>
              </a:rPr>
              <a:t>2020      8 enfants</a:t>
            </a:r>
          </a:p>
          <a:p>
            <a:pPr defTabSz="685435"/>
            <a:r>
              <a:rPr lang="fr-FR" sz="1200" b="0" dirty="0">
                <a:solidFill>
                  <a:prstClr val="black"/>
                </a:solidFill>
                <a:latin typeface="Calibri"/>
              </a:rPr>
              <a:t> En 2021   12 </a:t>
            </a:r>
            <a:r>
              <a:rPr lang="fr-FR" sz="1200" b="0" dirty="0" smtClean="0">
                <a:solidFill>
                  <a:prstClr val="black"/>
                </a:solidFill>
                <a:latin typeface="Calibri"/>
              </a:rPr>
              <a:t>enfants</a:t>
            </a:r>
          </a:p>
          <a:p>
            <a:pPr defTabSz="685435"/>
            <a:r>
              <a:rPr lang="fr-FR" sz="1200" b="0" dirty="0" smtClean="0">
                <a:solidFill>
                  <a:prstClr val="black"/>
                </a:solidFill>
                <a:latin typeface="Calibri"/>
              </a:rPr>
              <a:t> En 2022   10 enfants</a:t>
            </a:r>
            <a:endParaRPr lang="fr-FR" sz="1200" b="0" dirty="0">
              <a:solidFill>
                <a:prstClr val="black"/>
              </a:solidFill>
              <a:latin typeface="Calibri"/>
            </a:endParaRPr>
          </a:p>
        </p:txBody>
      </p:sp>
    </p:spTree>
    <p:extLst>
      <p:ext uri="{BB962C8B-B14F-4D97-AF65-F5344CB8AC3E}">
        <p14:creationId xmlns:p14="http://schemas.microsoft.com/office/powerpoint/2010/main" val="3920660104"/>
      </p:ext>
    </p:extLst>
  </p:cSld>
  <p:clrMapOvr>
    <a:masterClrMapping/>
  </p:clrMapOvr>
  <mc:AlternateContent xmlns:mc="http://schemas.openxmlformats.org/markup-compatibility/2006" xmlns:p14="http://schemas.microsoft.com/office/powerpoint/2010/main">
    <mc:Choice Requires="p14">
      <p:transition spd="slow" p14:dur="2000" advTm="6354"/>
    </mc:Choice>
    <mc:Fallback xmlns="">
      <p:transition spd="slow" advTm="6354"/>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727384" y="2608168"/>
            <a:ext cx="2486919" cy="1114490"/>
          </a:xfrm>
          <a:prstGeom prst="rect">
            <a:avLst/>
          </a:prstGeom>
          <a:solidFill>
            <a:schemeClr val="accent3">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63834" tIns="31918" rIns="63834" bIns="31918">
            <a:spAutoFit/>
          </a:bodyPr>
          <a:lstStyle/>
          <a:p>
            <a:pPr defTabSz="514076"/>
            <a:endParaRPr lang="fr-FR" sz="956" b="1" dirty="0">
              <a:solidFill>
                <a:srgbClr val="9BBB59">
                  <a:lumMod val="50000"/>
                </a:srgbClr>
              </a:solidFill>
              <a:latin typeface="Aharoni" panose="02010803020104030203" pitchFamily="2" charset="-79"/>
              <a:ea typeface="Calibri"/>
              <a:cs typeface="Aharoni" panose="02010803020104030203" pitchFamily="2" charset="-79"/>
            </a:endParaRPr>
          </a:p>
          <a:p>
            <a:pPr defTabSz="514076"/>
            <a:endParaRPr lang="fr-FR" sz="956" b="1" dirty="0">
              <a:solidFill>
                <a:srgbClr val="9BBB59">
                  <a:lumMod val="50000"/>
                </a:srgbClr>
              </a:solidFill>
              <a:latin typeface="Aharoni" panose="02010803020104030203" pitchFamily="2" charset="-79"/>
              <a:ea typeface="Calibri"/>
              <a:cs typeface="Aharoni" panose="02010803020104030203" pitchFamily="2" charset="-79"/>
            </a:endParaRPr>
          </a:p>
          <a:p>
            <a:pPr defTabSz="514076"/>
            <a:endParaRPr lang="fr-FR" sz="956" b="1" dirty="0">
              <a:solidFill>
                <a:srgbClr val="9BBB59">
                  <a:lumMod val="50000"/>
                </a:srgbClr>
              </a:solidFill>
              <a:latin typeface="Aharoni" panose="02010803020104030203" pitchFamily="2" charset="-79"/>
              <a:ea typeface="Calibri"/>
              <a:cs typeface="Aharoni" panose="02010803020104030203" pitchFamily="2" charset="-79"/>
            </a:endParaRPr>
          </a:p>
          <a:p>
            <a:pPr defTabSz="514076"/>
            <a:endParaRPr lang="fr-FR" sz="956" b="1" dirty="0">
              <a:solidFill>
                <a:srgbClr val="9BBB59">
                  <a:lumMod val="50000"/>
                </a:srgbClr>
              </a:solidFill>
              <a:latin typeface="Aharoni" panose="02010803020104030203" pitchFamily="2" charset="-79"/>
              <a:ea typeface="Calibri"/>
              <a:cs typeface="Aharoni" panose="02010803020104030203" pitchFamily="2" charset="-79"/>
            </a:endParaRPr>
          </a:p>
          <a:p>
            <a:pPr defTabSz="514076"/>
            <a:r>
              <a:rPr lang="fr-FR" sz="1500" b="1" dirty="0">
                <a:solidFill>
                  <a:srgbClr val="9BBB59">
                    <a:lumMod val="50000"/>
                  </a:srgbClr>
                </a:solidFill>
                <a:latin typeface="Tahoma" panose="020B0604030504040204" pitchFamily="34" charset="0"/>
                <a:ea typeface="Tahoma" panose="020B0604030504040204" pitchFamily="34" charset="0"/>
                <a:cs typeface="Tahoma" panose="020B0604030504040204" pitchFamily="34" charset="0"/>
              </a:rPr>
              <a:t>École Louise-de-Bettignies</a:t>
            </a:r>
          </a:p>
        </p:txBody>
      </p:sp>
      <p:sp>
        <p:nvSpPr>
          <p:cNvPr id="3" name="Titre 3"/>
          <p:cNvSpPr txBox="1">
            <a:spLocks/>
          </p:cNvSpPr>
          <p:nvPr/>
        </p:nvSpPr>
        <p:spPr>
          <a:xfrm>
            <a:off x="5580112" y="299004"/>
            <a:ext cx="3173093" cy="257248"/>
          </a:xfrm>
          <a:prstGeom prst="rect">
            <a:avLst/>
          </a:prstGeom>
          <a:noFill/>
          <a:effectLst/>
        </p:spPr>
        <p:txBody>
          <a:bodyPr vert="horz" lIns="63834" tIns="31918" rIns="63834" bIns="31918"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pPr defTabSz="514076"/>
            <a:r>
              <a:rPr lang="fr-FR" dirty="0">
                <a:solidFill>
                  <a:srgbClr val="9BBB59">
                    <a:lumMod val="75000"/>
                  </a:srgbClr>
                </a:solidFill>
                <a:latin typeface="Calibri"/>
              </a:rPr>
              <a:t>SCOLARITÉ / ÉDUCATION</a:t>
            </a:r>
          </a:p>
        </p:txBody>
      </p:sp>
      <p:sp>
        <p:nvSpPr>
          <p:cNvPr id="4" name="Rectangle 3"/>
          <p:cNvSpPr/>
          <p:nvPr/>
        </p:nvSpPr>
        <p:spPr>
          <a:xfrm>
            <a:off x="4098318" y="627409"/>
            <a:ext cx="4671228" cy="353000"/>
          </a:xfrm>
          <a:prstGeom prst="rect">
            <a:avLst/>
          </a:prstGeom>
          <a:noFill/>
          <a:ln>
            <a:noFill/>
          </a:ln>
          <a:effectLst/>
        </p:spPr>
        <p:txBody>
          <a:bodyPr wrap="square" lIns="63834" tIns="31918" rIns="63834" bIns="31918">
            <a:spAutoFit/>
          </a:bodyPr>
          <a:lstStyle/>
          <a:p>
            <a:pPr algn="r" defTabSz="514076"/>
            <a:r>
              <a:rPr lang="fr-FR" sz="1875" b="1" dirty="0">
                <a:solidFill>
                  <a:srgbClr val="9BBB59">
                    <a:lumMod val="50000"/>
                  </a:srgbClr>
                </a:solidFill>
                <a:latin typeface="Calibri"/>
              </a:rPr>
              <a:t>Des établissements spécialisés dans les écoles</a:t>
            </a:r>
          </a:p>
        </p:txBody>
      </p:sp>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763920" y="2687115"/>
            <a:ext cx="668796" cy="434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ZoneTexte 20"/>
          <p:cNvSpPr txBox="1"/>
          <p:nvPr/>
        </p:nvSpPr>
        <p:spPr>
          <a:xfrm>
            <a:off x="2973413" y="4119505"/>
            <a:ext cx="5480631" cy="1070842"/>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square" lIns="85124" tIns="42563" rIns="85124" bIns="42563">
            <a:spAutoFit/>
          </a:bodyPr>
          <a:lstStyle>
            <a:defPPr>
              <a:defRPr lang="fr-FR"/>
            </a:defPPr>
            <a:lvl1pPr algn="ctr">
              <a:defRPr sz="2000" b="1">
                <a:solidFill>
                  <a:schemeClr val="accent3">
                    <a:lumMod val="50000"/>
                  </a:schemeClr>
                </a:solidFill>
              </a:defRPr>
            </a:lvl1pPr>
          </a:lstStyle>
          <a:p>
            <a:pPr defTabSz="514076"/>
            <a:r>
              <a:rPr lang="fr-FR" sz="1600" b="0" dirty="0">
                <a:solidFill>
                  <a:prstClr val="black"/>
                </a:solidFill>
              </a:rPr>
              <a:t>Des conventions sont conclues entre la </a:t>
            </a:r>
            <a:r>
              <a:rPr lang="fr-FR" sz="1600" b="0" dirty="0" smtClean="0">
                <a:solidFill>
                  <a:prstClr val="black"/>
                </a:solidFill>
              </a:rPr>
              <a:t>Ville </a:t>
            </a:r>
            <a:r>
              <a:rPr lang="fr-FR" sz="1600" b="0" dirty="0">
                <a:solidFill>
                  <a:prstClr val="black"/>
                </a:solidFill>
              </a:rPr>
              <a:t>et les établissements spécialisés. </a:t>
            </a:r>
          </a:p>
          <a:p>
            <a:pPr defTabSz="514076"/>
            <a:r>
              <a:rPr lang="fr-FR" sz="1600" b="0" dirty="0">
                <a:solidFill>
                  <a:prstClr val="black"/>
                </a:solidFill>
              </a:rPr>
              <a:t>Seul l’entretien des locaux est facturé lorsque les établissements ne s’en chargent pas eux-mêmes (3 400 € en 2024).</a:t>
            </a:r>
          </a:p>
        </p:txBody>
      </p:sp>
      <p:sp>
        <p:nvSpPr>
          <p:cNvPr id="22" name="ZoneTexte 21"/>
          <p:cNvSpPr txBox="1"/>
          <p:nvPr/>
        </p:nvSpPr>
        <p:spPr>
          <a:xfrm>
            <a:off x="4481929" y="2673346"/>
            <a:ext cx="1702030" cy="510010"/>
          </a:xfrm>
          <a:prstGeom prst="rect">
            <a:avLst/>
          </a:prstGeom>
          <a:solidFill>
            <a:schemeClr val="accent3">
              <a:lumMod val="20000"/>
              <a:lumOff val="80000"/>
            </a:schemeClr>
          </a:solidFill>
        </p:spPr>
        <p:txBody>
          <a:bodyPr wrap="square" lIns="47876" tIns="23939" rIns="47876" bIns="23939" rtlCol="0">
            <a:spAutoFit/>
          </a:bodyPr>
          <a:lstStyle/>
          <a:p>
            <a:pPr defTabSz="385557"/>
            <a:r>
              <a:rPr lang="fr-FR" sz="15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I.E.M. Christian </a:t>
            </a:r>
            <a:r>
              <a:rPr lang="fr-FR" sz="15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Dabbadie</a:t>
            </a:r>
            <a:endParaRPr lang="fr-FR" sz="15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5" name="Rectangle 24"/>
          <p:cNvSpPr/>
          <p:nvPr/>
        </p:nvSpPr>
        <p:spPr>
          <a:xfrm>
            <a:off x="58697" y="5157192"/>
            <a:ext cx="2914716" cy="1218622"/>
          </a:xfrm>
          <a:prstGeom prst="rect">
            <a:avLst/>
          </a:prstGeom>
          <a:solidFill>
            <a:schemeClr val="bg1"/>
          </a:solidFill>
          <a:ln>
            <a:solidFill>
              <a:schemeClr val="accent3">
                <a:lumMod val="75000"/>
              </a:schemeClr>
            </a:solidFill>
          </a:ln>
        </p:spPr>
        <p:txBody>
          <a:bodyPr wrap="square" lIns="63834" tIns="31918" rIns="63834" bIns="31918">
            <a:spAutoFit/>
          </a:bodyPr>
          <a:lstStyle/>
          <a:p>
            <a:pPr defTabSz="514076"/>
            <a:r>
              <a:rPr lang="fr-FR" sz="1500" u="sng" dirty="0">
                <a:solidFill>
                  <a:prstClr val="black"/>
                </a:solidFill>
                <a:latin typeface="Calibri"/>
                <a:ea typeface="Calibri"/>
                <a:cs typeface="Times New Roman"/>
              </a:rPr>
              <a:t>Suivi</a:t>
            </a:r>
            <a:r>
              <a:rPr lang="fr-FR" sz="1500" dirty="0">
                <a:solidFill>
                  <a:prstClr val="black"/>
                </a:solidFill>
                <a:latin typeface="Calibri"/>
                <a:ea typeface="Calibri"/>
                <a:cs typeface="Times New Roman"/>
              </a:rPr>
              <a:t> : </a:t>
            </a:r>
          </a:p>
          <a:p>
            <a:pPr defTabSz="514076"/>
            <a:r>
              <a:rPr lang="fr-FR" sz="1500" dirty="0">
                <a:latin typeface="Calibri"/>
                <a:ea typeface="Calibri"/>
                <a:cs typeface="Times New Roman"/>
              </a:rPr>
              <a:t>Affaires scolaires</a:t>
            </a:r>
          </a:p>
          <a:p>
            <a:pPr defTabSz="514076"/>
            <a:r>
              <a:rPr lang="fr-FR" sz="1500" u="sng" dirty="0">
                <a:solidFill>
                  <a:prstClr val="black"/>
                </a:solidFill>
                <a:latin typeface="Calibri"/>
                <a:ea typeface="Calibri"/>
                <a:cs typeface="Times New Roman"/>
              </a:rPr>
              <a:t>Partenaires </a:t>
            </a:r>
            <a:r>
              <a:rPr lang="fr-FR" sz="1500" dirty="0">
                <a:solidFill>
                  <a:prstClr val="black"/>
                </a:solidFill>
                <a:latin typeface="Calibri"/>
                <a:ea typeface="Calibri"/>
                <a:cs typeface="Times New Roman"/>
              </a:rPr>
              <a:t>: </a:t>
            </a:r>
          </a:p>
          <a:p>
            <a:pPr defTabSz="514076"/>
            <a:r>
              <a:rPr lang="fr-FR" sz="1500" dirty="0">
                <a:solidFill>
                  <a:prstClr val="black"/>
                </a:solidFill>
                <a:latin typeface="Calibri"/>
                <a:ea typeface="Calibri"/>
                <a:cs typeface="Times New Roman"/>
              </a:rPr>
              <a:t>Éducation </a:t>
            </a:r>
            <a:r>
              <a:rPr lang="fr-FR" sz="1500" dirty="0" smtClean="0">
                <a:solidFill>
                  <a:prstClr val="black"/>
                </a:solidFill>
                <a:latin typeface="Calibri"/>
                <a:ea typeface="Calibri"/>
                <a:cs typeface="Times New Roman"/>
              </a:rPr>
              <a:t>nationale</a:t>
            </a:r>
            <a:endParaRPr lang="fr-FR" sz="1500" dirty="0">
              <a:solidFill>
                <a:prstClr val="black"/>
              </a:solidFill>
              <a:latin typeface="Calibri"/>
              <a:ea typeface="Calibri"/>
              <a:cs typeface="Times New Roman"/>
            </a:endParaRPr>
          </a:p>
          <a:p>
            <a:pPr defTabSz="514076"/>
            <a:r>
              <a:rPr lang="fr-FR" sz="1500" dirty="0">
                <a:solidFill>
                  <a:prstClr val="black"/>
                </a:solidFill>
                <a:latin typeface="Calibri"/>
                <a:ea typeface="Calibri"/>
                <a:cs typeface="Times New Roman"/>
              </a:rPr>
              <a:t>Établissements spécialisés</a:t>
            </a:r>
          </a:p>
        </p:txBody>
      </p:sp>
      <p:sp>
        <p:nvSpPr>
          <p:cNvPr id="5" name="Rectangle 4"/>
          <p:cNvSpPr/>
          <p:nvPr/>
        </p:nvSpPr>
        <p:spPr>
          <a:xfrm>
            <a:off x="1452857" y="1132274"/>
            <a:ext cx="7511631" cy="923330"/>
          </a:xfrm>
          <a:prstGeom prst="rect">
            <a:avLst/>
          </a:prstGeom>
        </p:spPr>
        <p:txBody>
          <a:bodyPr wrap="square">
            <a:spAutoFit/>
          </a:bodyPr>
          <a:lstStyle/>
          <a:p>
            <a:r>
              <a:rPr lang="fr-FR" sz="1800" dirty="0">
                <a:ea typeface="Calibri"/>
                <a:cs typeface="Times New Roman"/>
              </a:rPr>
              <a:t>Vivre au rythme de l’école, grâce à la mise à disposition de locaux municipaux et au partenariat entre </a:t>
            </a:r>
            <a:r>
              <a:rPr lang="fr-FR" sz="1800" b="1" dirty="0">
                <a:ea typeface="Calibri"/>
                <a:cs typeface="Times New Roman"/>
              </a:rPr>
              <a:t>3 écoles </a:t>
            </a:r>
            <a:r>
              <a:rPr lang="fr-FR" sz="1800" dirty="0">
                <a:ea typeface="Calibri"/>
                <a:cs typeface="Times New Roman"/>
              </a:rPr>
              <a:t>municipales et </a:t>
            </a:r>
            <a:r>
              <a:rPr lang="fr-FR" sz="1800" b="1" dirty="0">
                <a:ea typeface="Calibri"/>
                <a:cs typeface="Times New Roman"/>
              </a:rPr>
              <a:t>3 établissements spécialisés </a:t>
            </a:r>
            <a:r>
              <a:rPr lang="fr-FR" sz="1800" dirty="0">
                <a:ea typeface="Calibri"/>
                <a:cs typeface="Times New Roman"/>
              </a:rPr>
              <a:t>villeneuvois au cours de l’année scolaire 2023/2024</a:t>
            </a:r>
            <a:r>
              <a:rPr lang="fr-FR" sz="1600" dirty="0">
                <a:solidFill>
                  <a:prstClr val="black"/>
                </a:solidFill>
                <a:ea typeface="Calibri"/>
                <a:cs typeface="Times New Roman"/>
              </a:rPr>
              <a:t>.</a:t>
            </a:r>
            <a:endParaRPr lang="fr-FR" sz="1600" dirty="0"/>
          </a:p>
        </p:txBody>
      </p:sp>
      <p:sp>
        <p:nvSpPr>
          <p:cNvPr id="18" name="Rectangle 17"/>
          <p:cNvSpPr/>
          <p:nvPr/>
        </p:nvSpPr>
        <p:spPr>
          <a:xfrm>
            <a:off x="6296308" y="2381546"/>
            <a:ext cx="2596172" cy="883658"/>
          </a:xfrm>
          <a:prstGeom prst="rect">
            <a:avLst/>
          </a:prstGeom>
          <a:solidFill>
            <a:schemeClr val="accent3">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63834" tIns="31918" rIns="63834" bIns="31918">
            <a:spAutoFit/>
          </a:bodyPr>
          <a:lstStyle/>
          <a:p>
            <a:pPr defTabSz="514076"/>
            <a:endParaRPr lang="fr-FR" sz="956" b="1" dirty="0">
              <a:solidFill>
                <a:srgbClr val="9BBB59">
                  <a:lumMod val="50000"/>
                </a:srgbClr>
              </a:solidFill>
              <a:latin typeface="Aharoni" panose="02010803020104030203" pitchFamily="2" charset="-79"/>
              <a:ea typeface="Calibri"/>
              <a:cs typeface="Aharoni" panose="02010803020104030203" pitchFamily="2" charset="-79"/>
            </a:endParaRPr>
          </a:p>
          <a:p>
            <a:pPr defTabSz="514076"/>
            <a:endParaRPr lang="fr-FR" sz="956" b="1" dirty="0">
              <a:solidFill>
                <a:srgbClr val="9BBB59">
                  <a:lumMod val="50000"/>
                </a:srgbClr>
              </a:solidFill>
              <a:latin typeface="Aharoni" panose="02010803020104030203" pitchFamily="2" charset="-79"/>
              <a:ea typeface="Calibri"/>
              <a:cs typeface="Aharoni" panose="02010803020104030203" pitchFamily="2" charset="-79"/>
            </a:endParaRPr>
          </a:p>
          <a:p>
            <a:pPr defTabSz="514076"/>
            <a:endParaRPr lang="fr-FR" sz="956" b="1" dirty="0">
              <a:solidFill>
                <a:srgbClr val="9BBB59">
                  <a:lumMod val="50000"/>
                </a:srgbClr>
              </a:solidFill>
              <a:latin typeface="Aharoni" panose="02010803020104030203" pitchFamily="2" charset="-79"/>
              <a:ea typeface="Calibri"/>
              <a:cs typeface="Aharoni" panose="02010803020104030203" pitchFamily="2" charset="-79"/>
            </a:endParaRPr>
          </a:p>
          <a:p>
            <a:pPr defTabSz="514076"/>
            <a:endParaRPr lang="fr-FR" sz="956" b="1" dirty="0">
              <a:solidFill>
                <a:srgbClr val="9BBB59">
                  <a:lumMod val="50000"/>
                </a:srgbClr>
              </a:solidFill>
              <a:latin typeface="Aharoni" panose="02010803020104030203" pitchFamily="2" charset="-79"/>
              <a:ea typeface="Calibri"/>
              <a:cs typeface="Aharoni" panose="02010803020104030203" pitchFamily="2" charset="-79"/>
            </a:endParaRPr>
          </a:p>
          <a:p>
            <a:pPr defTabSz="514076"/>
            <a:r>
              <a:rPr lang="fr-FR" sz="1500" b="1" dirty="0" smtClean="0">
                <a:solidFill>
                  <a:srgbClr val="9BBB59">
                    <a:lumMod val="50000"/>
                  </a:srgbClr>
                </a:solidFill>
                <a:latin typeface="Tahoma" panose="020B0604030504040204" pitchFamily="34" charset="0"/>
                <a:ea typeface="Tahoma" panose="020B0604030504040204" pitchFamily="34" charset="0"/>
                <a:cs typeface="Tahoma" panose="020B0604030504040204" pitchFamily="34" charset="0"/>
              </a:rPr>
              <a:t>École René-Clair</a:t>
            </a:r>
            <a:endParaRPr lang="fr-FR" sz="1500" b="1" dirty="0">
              <a:solidFill>
                <a:srgbClr val="9BBB59">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3" name="ZoneTexte 22"/>
          <p:cNvSpPr txBox="1"/>
          <p:nvPr/>
        </p:nvSpPr>
        <p:spPr>
          <a:xfrm>
            <a:off x="7456880" y="2459529"/>
            <a:ext cx="1312666" cy="510010"/>
          </a:xfrm>
          <a:prstGeom prst="rect">
            <a:avLst/>
          </a:prstGeom>
          <a:solidFill>
            <a:schemeClr val="accent3">
              <a:lumMod val="20000"/>
              <a:lumOff val="80000"/>
            </a:schemeClr>
          </a:solidFill>
        </p:spPr>
        <p:txBody>
          <a:bodyPr wrap="square" lIns="47876" tIns="23939" rIns="47876" bIns="23939" rtlCol="0">
            <a:spAutoFit/>
          </a:bodyPr>
          <a:lstStyle/>
          <a:p>
            <a:pPr defTabSz="385557"/>
            <a:r>
              <a:rPr lang="fr-FR" sz="15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D.A.M.E. du Recueil</a:t>
            </a:r>
          </a:p>
        </p:txBody>
      </p:sp>
      <p:sp>
        <p:nvSpPr>
          <p:cNvPr id="26" name="Rectangle 25"/>
          <p:cNvSpPr/>
          <p:nvPr/>
        </p:nvSpPr>
        <p:spPr>
          <a:xfrm>
            <a:off x="710804" y="2863796"/>
            <a:ext cx="2885399" cy="883658"/>
          </a:xfrm>
          <a:prstGeom prst="rect">
            <a:avLst/>
          </a:prstGeom>
          <a:solidFill>
            <a:schemeClr val="accent3">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63834" tIns="31918" rIns="63834" bIns="31918">
            <a:spAutoFit/>
          </a:bodyPr>
          <a:lstStyle/>
          <a:p>
            <a:pPr defTabSz="514076"/>
            <a:endParaRPr lang="fr-FR" sz="956" b="1" dirty="0">
              <a:solidFill>
                <a:srgbClr val="9BBB59">
                  <a:lumMod val="50000"/>
                </a:srgbClr>
              </a:solidFill>
              <a:latin typeface="Aharoni" panose="02010803020104030203" pitchFamily="2" charset="-79"/>
              <a:ea typeface="Calibri"/>
              <a:cs typeface="Aharoni" panose="02010803020104030203" pitchFamily="2" charset="-79"/>
            </a:endParaRPr>
          </a:p>
          <a:p>
            <a:pPr defTabSz="514076"/>
            <a:endParaRPr lang="fr-FR" sz="956" b="1" dirty="0">
              <a:solidFill>
                <a:srgbClr val="9BBB59">
                  <a:lumMod val="50000"/>
                </a:srgbClr>
              </a:solidFill>
              <a:latin typeface="Aharoni" panose="02010803020104030203" pitchFamily="2" charset="-79"/>
              <a:ea typeface="Calibri"/>
              <a:cs typeface="Aharoni" panose="02010803020104030203" pitchFamily="2" charset="-79"/>
            </a:endParaRPr>
          </a:p>
          <a:p>
            <a:pPr defTabSz="514076"/>
            <a:endParaRPr lang="fr-FR" sz="956" b="1" dirty="0">
              <a:solidFill>
                <a:srgbClr val="9BBB59">
                  <a:lumMod val="50000"/>
                </a:srgbClr>
              </a:solidFill>
              <a:latin typeface="Aharoni" panose="02010803020104030203" pitchFamily="2" charset="-79"/>
              <a:ea typeface="Calibri"/>
              <a:cs typeface="Aharoni" panose="02010803020104030203" pitchFamily="2" charset="-79"/>
            </a:endParaRPr>
          </a:p>
          <a:p>
            <a:pPr defTabSz="514076"/>
            <a:endParaRPr lang="fr-FR" sz="956" b="1" dirty="0">
              <a:solidFill>
                <a:srgbClr val="9BBB59">
                  <a:lumMod val="50000"/>
                </a:srgbClr>
              </a:solidFill>
              <a:latin typeface="Aharoni" panose="02010803020104030203" pitchFamily="2" charset="-79"/>
              <a:ea typeface="Calibri"/>
              <a:cs typeface="Aharoni" panose="02010803020104030203" pitchFamily="2" charset="-79"/>
            </a:endParaRPr>
          </a:p>
          <a:p>
            <a:pPr defTabSz="514076"/>
            <a:r>
              <a:rPr lang="fr-FR" sz="1500" b="1" dirty="0">
                <a:solidFill>
                  <a:srgbClr val="9BBB59">
                    <a:lumMod val="50000"/>
                  </a:srgbClr>
                </a:solidFill>
                <a:latin typeface="Tahoma" panose="020B0604030504040204" pitchFamily="34" charset="0"/>
                <a:ea typeface="Tahoma" panose="020B0604030504040204" pitchFamily="34" charset="0"/>
                <a:cs typeface="Tahoma" panose="020B0604030504040204" pitchFamily="34" charset="0"/>
              </a:rPr>
              <a:t>École Albert-Camus</a:t>
            </a:r>
          </a:p>
        </p:txBody>
      </p:sp>
      <p:sp>
        <p:nvSpPr>
          <p:cNvPr id="29" name="ZoneTexte 28"/>
          <p:cNvSpPr txBox="1"/>
          <p:nvPr/>
        </p:nvSpPr>
        <p:spPr>
          <a:xfrm>
            <a:off x="1602074" y="2675257"/>
            <a:ext cx="1423880" cy="510010"/>
          </a:xfrm>
          <a:prstGeom prst="rect">
            <a:avLst/>
          </a:prstGeom>
          <a:solidFill>
            <a:schemeClr val="accent3">
              <a:lumMod val="20000"/>
              <a:lumOff val="80000"/>
            </a:schemeClr>
          </a:solidFill>
        </p:spPr>
        <p:txBody>
          <a:bodyPr wrap="square" lIns="47876" tIns="23939" rIns="47876" bIns="23939" rtlCol="0">
            <a:spAutoFit/>
          </a:bodyPr>
          <a:lstStyle/>
          <a:p>
            <a:pPr defTabSz="385557"/>
            <a:r>
              <a:rPr lang="fr-FR" sz="15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SESSAD-SACS Camus</a:t>
            </a:r>
          </a:p>
        </p:txBody>
      </p:sp>
      <p:pic>
        <p:nvPicPr>
          <p:cNvPr id="28" name="Picture 2" descr="M:\Amenagement Urbain\BIGéo\00_BIBLIOTHEQUE\- LOGO\Etablissements Spécialisés\PAS à PAS\Logo_Pas_[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90737" y="2381547"/>
            <a:ext cx="962804" cy="982119"/>
          </a:xfrm>
          <a:prstGeom prst="rect">
            <a:avLst/>
          </a:prstGeom>
          <a:solidFill>
            <a:schemeClr val="bg2"/>
          </a:solidFill>
          <a:ln w="12700">
            <a:solidFill>
              <a:schemeClr val="bg1">
                <a:lumMod val="50000"/>
              </a:schemeClr>
            </a:solidFill>
          </a:ln>
          <a:effectLst>
            <a:outerShdw blurRad="50800" dist="38100" dir="2700000" algn="tl" rotWithShape="0">
              <a:prstClr val="black">
                <a:alpha val="40000"/>
              </a:prstClr>
            </a:outerShdw>
          </a:effectLst>
          <a:extLst/>
        </p:spPr>
      </p:pic>
      <p:pic>
        <p:nvPicPr>
          <p:cNvPr id="2" name="Image 1"/>
          <p:cNvPicPr>
            <a:picLocks noChangeAspect="1"/>
          </p:cNvPicPr>
          <p:nvPr/>
        </p:nvPicPr>
        <p:blipFill rotWithShape="1">
          <a:blip r:embed="rId4"/>
          <a:srcRect t="5399" b="7477"/>
          <a:stretch/>
        </p:blipFill>
        <p:spPr>
          <a:xfrm>
            <a:off x="6296308" y="2427656"/>
            <a:ext cx="664302" cy="541884"/>
          </a:xfrm>
          <a:prstGeom prst="rect">
            <a:avLst/>
          </a:prstGeom>
        </p:spPr>
      </p:pic>
    </p:spTree>
    <p:extLst>
      <p:ext uri="{BB962C8B-B14F-4D97-AF65-F5344CB8AC3E}">
        <p14:creationId xmlns:p14="http://schemas.microsoft.com/office/powerpoint/2010/main" val="292803073"/>
      </p:ext>
    </p:extLst>
  </p:cSld>
  <p:clrMapOvr>
    <a:masterClrMapping/>
  </p:clrMapOvr>
  <mc:AlternateContent xmlns:mc="http://schemas.openxmlformats.org/markup-compatibility/2006" xmlns:p14="http://schemas.microsoft.com/office/powerpoint/2010/main">
    <mc:Choice Requires="p14">
      <p:transition spd="slow" p14:dur="2000" advTm="6259"/>
    </mc:Choice>
    <mc:Fallback xmlns="">
      <p:transition spd="slow" advTm="6259"/>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295661" y="987178"/>
            <a:ext cx="4954421" cy="1603342"/>
          </a:xfrm>
          <a:prstGeom prst="rect">
            <a:avLst/>
          </a:prstGeom>
          <a:noFill/>
          <a:ln>
            <a:solidFill>
              <a:schemeClr val="tx1"/>
            </a:solidFill>
            <a:prstDash val="sysDot"/>
          </a:ln>
          <a:effectLst/>
        </p:spPr>
        <p:txBody>
          <a:bodyPr wrap="square" lIns="63834" tIns="31918" rIns="63834" bIns="31918">
            <a:spAutoFit/>
          </a:bodyPr>
          <a:lstStyle/>
          <a:p>
            <a:pPr defTabSz="514076"/>
            <a:r>
              <a:rPr lang="fr-FR" sz="2000" b="1" dirty="0">
                <a:solidFill>
                  <a:srgbClr val="9BBB59">
                    <a:lumMod val="50000"/>
                  </a:srgbClr>
                </a:solidFill>
              </a:rPr>
              <a:t>Pour la pause méridienne 	</a:t>
            </a:r>
          </a:p>
          <a:p>
            <a:pPr defTabSz="514076"/>
            <a:r>
              <a:rPr lang="fr-FR" sz="2000" b="1" dirty="0">
                <a:solidFill>
                  <a:srgbClr val="9BBB59">
                    <a:lumMod val="50000"/>
                  </a:srgbClr>
                </a:solidFill>
              </a:rPr>
              <a:t>49 écoles - 27 points de restauration</a:t>
            </a:r>
          </a:p>
          <a:p>
            <a:pPr defTabSz="514076"/>
            <a:r>
              <a:rPr lang="fr-FR" sz="2000" b="1" dirty="0">
                <a:solidFill>
                  <a:srgbClr val="9BBB59">
                    <a:lumMod val="50000"/>
                  </a:srgbClr>
                </a:solidFill>
              </a:rPr>
              <a:t>En </a:t>
            </a:r>
            <a:r>
              <a:rPr lang="fr-FR" sz="2000" b="1" dirty="0" smtClean="0">
                <a:solidFill>
                  <a:srgbClr val="9BBB59">
                    <a:lumMod val="50000"/>
                  </a:srgbClr>
                </a:solidFill>
              </a:rPr>
              <a:t>2024, 251 encadrants dont 42 </a:t>
            </a:r>
            <a:r>
              <a:rPr lang="fr-FR" sz="2000" b="1" dirty="0">
                <a:solidFill>
                  <a:srgbClr val="9BBB59">
                    <a:lumMod val="50000"/>
                  </a:srgbClr>
                </a:solidFill>
              </a:rPr>
              <a:t>pour l’accompagnement des enfants en situation de handicap et à besoins particuliers</a:t>
            </a:r>
          </a:p>
        </p:txBody>
      </p:sp>
      <p:sp>
        <p:nvSpPr>
          <p:cNvPr id="13" name="Titre 3"/>
          <p:cNvSpPr txBox="1">
            <a:spLocks/>
          </p:cNvSpPr>
          <p:nvPr/>
        </p:nvSpPr>
        <p:spPr>
          <a:xfrm>
            <a:off x="5724128" y="254624"/>
            <a:ext cx="2880320" cy="480560"/>
          </a:xfrm>
          <a:prstGeom prst="rect">
            <a:avLst/>
          </a:prstGeom>
          <a:noFill/>
          <a:effectLst/>
        </p:spPr>
        <p:txBody>
          <a:bodyPr vert="horz" lIns="63834" tIns="31918" rIns="63834" bIns="31918"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pPr defTabSz="514076"/>
            <a:r>
              <a:rPr lang="fr-FR" dirty="0">
                <a:solidFill>
                  <a:srgbClr val="9BBB59">
                    <a:lumMod val="75000"/>
                  </a:srgbClr>
                </a:solidFill>
                <a:latin typeface="Calibri"/>
              </a:rPr>
              <a:t>SCOLARITÉ / ÉDUCATION</a:t>
            </a:r>
          </a:p>
        </p:txBody>
      </p:sp>
      <p:pic>
        <p:nvPicPr>
          <p:cNvPr id="19" name="Picture 4" descr="M:\Amenagement Urbain\BIGéo\00_BIBLIOTHEQUE\Objets\POST-IT 0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5660" y="2519426"/>
            <a:ext cx="2958179" cy="1884281"/>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rot="20995719">
            <a:off x="3065528" y="2824851"/>
            <a:ext cx="1418134" cy="1134881"/>
          </a:xfrm>
          <a:prstGeom prst="rect">
            <a:avLst/>
          </a:prstGeom>
        </p:spPr>
        <p:txBody>
          <a:bodyPr wrap="square" lIns="63834" tIns="31918" rIns="63834" bIns="31918">
            <a:spAutoFit/>
          </a:bodyPr>
          <a:lstStyle/>
          <a:p>
            <a:pPr algn="ctr" defTabSz="514076"/>
            <a:endParaRPr lang="fr-FR" sz="956" dirty="0">
              <a:solidFill>
                <a:prstClr val="black"/>
              </a:solidFill>
              <a:latin typeface="MV Boli" panose="02000500030200090000" pitchFamily="2" charset="0"/>
              <a:cs typeface="MV Boli" panose="02000500030200090000" pitchFamily="2" charset="0"/>
            </a:endParaRPr>
          </a:p>
          <a:p>
            <a:pPr algn="ctr" defTabSz="514076"/>
            <a:r>
              <a:rPr lang="fr-FR" sz="1500" b="1" dirty="0">
                <a:solidFill>
                  <a:srgbClr val="00B050"/>
                </a:solidFill>
                <a:latin typeface="MV Boli" panose="02000500030200090000" pitchFamily="2" charset="0"/>
                <a:cs typeface="MV Boli" panose="02000500030200090000" pitchFamily="2" charset="0"/>
              </a:rPr>
              <a:t>2024</a:t>
            </a:r>
          </a:p>
          <a:p>
            <a:pPr algn="ctr" defTabSz="514076"/>
            <a:r>
              <a:rPr lang="fr-FR" sz="1500" b="1" dirty="0">
                <a:solidFill>
                  <a:srgbClr val="00B050"/>
                </a:solidFill>
                <a:latin typeface="MV Boli" panose="02000500030200090000" pitchFamily="2" charset="0"/>
                <a:cs typeface="MV Boli" panose="02000500030200090000" pitchFamily="2" charset="0"/>
              </a:rPr>
              <a:t>Coût annuel</a:t>
            </a:r>
          </a:p>
          <a:p>
            <a:pPr algn="ctr" defTabSz="514076"/>
            <a:r>
              <a:rPr lang="fr-FR" sz="1500" b="1" dirty="0">
                <a:solidFill>
                  <a:srgbClr val="00B050"/>
                </a:solidFill>
                <a:latin typeface="MV Boli" panose="02000500030200090000" pitchFamily="2" charset="0"/>
                <a:cs typeface="MV Boli" panose="02000500030200090000" pitchFamily="2" charset="0"/>
              </a:rPr>
              <a:t>pour la Ville :</a:t>
            </a:r>
          </a:p>
          <a:p>
            <a:pPr algn="ctr" defTabSz="514076"/>
            <a:r>
              <a:rPr lang="fr-FR" sz="1500" b="1" dirty="0">
                <a:solidFill>
                  <a:srgbClr val="00B050"/>
                </a:solidFill>
                <a:latin typeface="MV Boli" panose="02000500030200090000" pitchFamily="2" charset="0"/>
                <a:cs typeface="MV Boli" panose="02000500030200090000" pitchFamily="2" charset="0"/>
              </a:rPr>
              <a:t>239 000 €</a:t>
            </a:r>
          </a:p>
        </p:txBody>
      </p:sp>
      <p:sp>
        <p:nvSpPr>
          <p:cNvPr id="22" name="Rectangle 21"/>
          <p:cNvSpPr/>
          <p:nvPr/>
        </p:nvSpPr>
        <p:spPr>
          <a:xfrm>
            <a:off x="179512" y="254623"/>
            <a:ext cx="1872208" cy="1916135"/>
          </a:xfrm>
          <a:prstGeom prst="rect">
            <a:avLst/>
          </a:prstGeom>
          <a:solidFill>
            <a:schemeClr val="accent3">
              <a:lumMod val="40000"/>
              <a:lumOff val="60000"/>
            </a:schemeClr>
          </a:solidFill>
          <a:effectLst>
            <a:outerShdw blurRad="50800" dist="38100" dir="2700000" algn="tl" rotWithShape="0">
              <a:prstClr val="black">
                <a:alpha val="40000"/>
              </a:prstClr>
            </a:outerShdw>
          </a:effectLst>
        </p:spPr>
        <p:txBody>
          <a:bodyPr vert="horz" lIns="63834" tIns="31918" rIns="63834" bIns="31918" rtlCol="0">
            <a:noAutofit/>
          </a:bodyPr>
          <a:lstStyle/>
          <a:p>
            <a:pPr defTabSz="514076">
              <a:spcBef>
                <a:spcPct val="20000"/>
              </a:spcBef>
            </a:pPr>
            <a:r>
              <a:rPr lang="fr-FR" sz="1300" b="1" dirty="0">
                <a:solidFill>
                  <a:prstClr val="black"/>
                </a:solidFill>
                <a:latin typeface="Calibri"/>
                <a:ea typeface="Calibri"/>
                <a:cs typeface="Times New Roman"/>
              </a:rPr>
              <a:t>L’ENCADREMENT</a:t>
            </a:r>
          </a:p>
          <a:p>
            <a:pPr defTabSz="514076">
              <a:spcBef>
                <a:spcPct val="20000"/>
              </a:spcBef>
            </a:pPr>
            <a:r>
              <a:rPr lang="fr-FR" sz="1300" dirty="0">
                <a:solidFill>
                  <a:prstClr val="black"/>
                </a:solidFill>
                <a:latin typeface="Calibri"/>
                <a:ea typeface="Calibri"/>
                <a:cs typeface="Times New Roman"/>
              </a:rPr>
              <a:t>Les besoins sont évalués en fonction </a:t>
            </a:r>
            <a:br>
              <a:rPr lang="fr-FR" sz="1300" dirty="0">
                <a:solidFill>
                  <a:prstClr val="black"/>
                </a:solidFill>
                <a:latin typeface="Calibri"/>
                <a:ea typeface="Calibri"/>
                <a:cs typeface="Times New Roman"/>
              </a:rPr>
            </a:br>
            <a:r>
              <a:rPr lang="fr-FR" sz="1300" dirty="0">
                <a:solidFill>
                  <a:prstClr val="black"/>
                </a:solidFill>
                <a:latin typeface="Calibri"/>
                <a:ea typeface="Calibri"/>
                <a:cs typeface="Times New Roman"/>
              </a:rPr>
              <a:t>de la pathologie </a:t>
            </a:r>
            <a:br>
              <a:rPr lang="fr-FR" sz="1300" dirty="0">
                <a:solidFill>
                  <a:prstClr val="black"/>
                </a:solidFill>
                <a:latin typeface="Calibri"/>
                <a:ea typeface="Calibri"/>
                <a:cs typeface="Times New Roman"/>
              </a:rPr>
            </a:br>
            <a:r>
              <a:rPr lang="fr-FR" sz="1300" dirty="0">
                <a:solidFill>
                  <a:prstClr val="black"/>
                </a:solidFill>
                <a:latin typeface="Calibri"/>
                <a:ea typeface="Calibri"/>
                <a:cs typeface="Times New Roman"/>
              </a:rPr>
              <a:t>des enfants, en concertation avec l’enseignant référent de l’Education </a:t>
            </a:r>
            <a:r>
              <a:rPr lang="fr-FR" sz="1300" dirty="0" smtClean="0">
                <a:solidFill>
                  <a:prstClr val="black"/>
                </a:solidFill>
                <a:latin typeface="Calibri"/>
                <a:ea typeface="Calibri"/>
                <a:cs typeface="Times New Roman"/>
              </a:rPr>
              <a:t>nationale </a:t>
            </a:r>
            <a:r>
              <a:rPr lang="fr-FR" sz="1300" dirty="0">
                <a:solidFill>
                  <a:prstClr val="black"/>
                </a:solidFill>
                <a:latin typeface="Calibri"/>
                <a:ea typeface="Calibri"/>
                <a:cs typeface="Times New Roman"/>
              </a:rPr>
              <a:t>et la famille</a:t>
            </a:r>
            <a:r>
              <a:rPr lang="fr-FR" sz="1125" dirty="0">
                <a:solidFill>
                  <a:prstClr val="black"/>
                </a:solidFill>
                <a:latin typeface="Calibri"/>
                <a:ea typeface="Calibri"/>
                <a:cs typeface="Times New Roman"/>
              </a:rPr>
              <a:t>.</a:t>
            </a:r>
          </a:p>
        </p:txBody>
      </p:sp>
      <p:sp>
        <p:nvSpPr>
          <p:cNvPr id="24" name="Rectangle 23"/>
          <p:cNvSpPr/>
          <p:nvPr/>
        </p:nvSpPr>
        <p:spPr>
          <a:xfrm>
            <a:off x="155847" y="5712529"/>
            <a:ext cx="2369276" cy="756957"/>
          </a:xfrm>
          <a:prstGeom prst="rect">
            <a:avLst/>
          </a:prstGeom>
          <a:solidFill>
            <a:schemeClr val="bg1"/>
          </a:solidFill>
          <a:ln>
            <a:solidFill>
              <a:schemeClr val="accent3">
                <a:lumMod val="75000"/>
              </a:schemeClr>
            </a:solidFill>
          </a:ln>
        </p:spPr>
        <p:txBody>
          <a:bodyPr wrap="square" lIns="63834" tIns="31918" rIns="63834" bIns="31918">
            <a:spAutoFit/>
          </a:bodyPr>
          <a:lstStyle/>
          <a:p>
            <a:pPr defTabSz="514076"/>
            <a:r>
              <a:rPr lang="fr-FR" sz="1500" u="sng" dirty="0">
                <a:solidFill>
                  <a:prstClr val="black"/>
                </a:solidFill>
                <a:latin typeface="Calibri"/>
                <a:ea typeface="Calibri"/>
                <a:cs typeface="Times New Roman"/>
              </a:rPr>
              <a:t>Suivi</a:t>
            </a:r>
            <a:r>
              <a:rPr lang="fr-FR" sz="1500" dirty="0">
                <a:solidFill>
                  <a:prstClr val="black"/>
                </a:solidFill>
                <a:latin typeface="Calibri"/>
                <a:ea typeface="Calibri"/>
                <a:cs typeface="Times New Roman"/>
              </a:rPr>
              <a:t> : </a:t>
            </a:r>
          </a:p>
          <a:p>
            <a:pPr defTabSz="514076"/>
            <a:r>
              <a:rPr lang="fr-FR" sz="1500" dirty="0">
                <a:ea typeface="Calibri"/>
                <a:cs typeface="Times New Roman"/>
              </a:rPr>
              <a:t>Direction Affaires scolaires et Restauration</a:t>
            </a:r>
          </a:p>
        </p:txBody>
      </p:sp>
      <p:pic>
        <p:nvPicPr>
          <p:cNvPr id="16" name="Picture 4" descr="M:\Amenagement Urbain\BIGéo\00_BIBLIOTHEQUE\Objets\POST-IT 0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0960" y="4250733"/>
            <a:ext cx="2922254" cy="186139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rot="20889935">
            <a:off x="7139184" y="4738432"/>
            <a:ext cx="1481644" cy="830997"/>
          </a:xfrm>
          <a:prstGeom prst="rect">
            <a:avLst/>
          </a:prstGeom>
        </p:spPr>
        <p:txBody>
          <a:bodyPr wrap="square">
            <a:spAutoFit/>
          </a:bodyPr>
          <a:lstStyle/>
          <a:p>
            <a:pPr algn="ctr" defTabSz="514076"/>
            <a:r>
              <a:rPr lang="fr-FR" sz="1200" b="1" i="1" dirty="0">
                <a:solidFill>
                  <a:prstClr val="black"/>
                </a:solidFill>
                <a:latin typeface="MV Boli" panose="02000500030200090000" pitchFamily="2" charset="0"/>
                <a:cs typeface="MV Boli" panose="02000500030200090000" pitchFamily="2" charset="0"/>
              </a:rPr>
              <a:t>Plus de 3 400 enfants prennent leur repas </a:t>
            </a:r>
          </a:p>
          <a:p>
            <a:pPr algn="ctr" defTabSz="514076"/>
            <a:r>
              <a:rPr lang="fr-FR" sz="1200" b="1" i="1" dirty="0">
                <a:solidFill>
                  <a:prstClr val="black"/>
                </a:solidFill>
                <a:latin typeface="MV Boli" panose="02000500030200090000" pitchFamily="2" charset="0"/>
                <a:cs typeface="MV Boli" panose="02000500030200090000" pitchFamily="2" charset="0"/>
              </a:rPr>
              <a:t>chaque jour</a:t>
            </a:r>
            <a:endParaRPr lang="fr-FR" sz="1200" i="1" dirty="0">
              <a:solidFill>
                <a:prstClr val="black"/>
              </a:solidFill>
              <a:latin typeface="MV Boli" panose="02000500030200090000" pitchFamily="2" charset="0"/>
              <a:cs typeface="MV Boli" panose="02000500030200090000" pitchFamily="2" charset="0"/>
            </a:endParaRPr>
          </a:p>
        </p:txBody>
      </p:sp>
      <p:sp>
        <p:nvSpPr>
          <p:cNvPr id="14" name="Rectangle 13"/>
          <p:cNvSpPr/>
          <p:nvPr/>
        </p:nvSpPr>
        <p:spPr>
          <a:xfrm>
            <a:off x="3037088" y="4403708"/>
            <a:ext cx="3996444" cy="2264337"/>
          </a:xfrm>
          <a:prstGeom prst="rect">
            <a:avLst/>
          </a:prstGeom>
        </p:spPr>
        <p:txBody>
          <a:bodyPr wrap="square" lIns="47876" tIns="23939" rIns="47876" bIns="23939" numCol="2">
            <a:spAutoFit/>
          </a:bodyPr>
          <a:lstStyle/>
          <a:p>
            <a:pPr defTabSz="385557"/>
            <a:r>
              <a:rPr lang="fr-FR" sz="1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Baker </a:t>
            </a:r>
            <a:r>
              <a:rPr lang="fr-FR"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élémentaire et maternelle</a:t>
            </a:r>
            <a:endParaRPr lang="fr-FR"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385557"/>
            <a:r>
              <a:rPr lang="fr-FR" sz="1200" b="1" dirty="0">
                <a:solidFill>
                  <a:prstClr val="black"/>
                </a:solidFill>
                <a:latin typeface="Calibri" panose="020F0502020204030204" pitchFamily="34" charset="0"/>
                <a:ea typeface="Calibri" panose="020F0502020204030204" pitchFamily="34" charset="0"/>
                <a:cs typeface="Calibri" panose="020F0502020204030204" pitchFamily="34" charset="0"/>
              </a:rPr>
              <a:t>Bossuet</a:t>
            </a:r>
            <a:r>
              <a:rPr lang="fr-FR" sz="1200" dirty="0">
                <a:solidFill>
                  <a:prstClr val="black"/>
                </a:solidFill>
                <a:latin typeface="Calibri" panose="020F0502020204030204" pitchFamily="34" charset="0"/>
                <a:ea typeface="Calibri" panose="020F0502020204030204" pitchFamily="34" charset="0"/>
                <a:cs typeface="Calibri" panose="020F0502020204030204" pitchFamily="34" charset="0"/>
              </a:rPr>
              <a:t> élémentaire</a:t>
            </a:r>
          </a:p>
          <a:p>
            <a:pPr defTabSz="385557"/>
            <a:r>
              <a:rPr lang="fr-FR" sz="12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Camus </a:t>
            </a:r>
            <a:r>
              <a:rPr lang="fr-FR" sz="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élémentaire </a:t>
            </a:r>
          </a:p>
          <a:p>
            <a:pPr defTabSz="385557"/>
            <a:r>
              <a:rPr lang="fr-FR" sz="12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Curie </a:t>
            </a:r>
            <a:r>
              <a:rPr lang="fr-FR" sz="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élémentaire</a:t>
            </a:r>
          </a:p>
          <a:p>
            <a:pPr defTabSz="385557"/>
            <a:r>
              <a:rPr lang="fr-FR" sz="12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Fort </a:t>
            </a:r>
            <a:r>
              <a:rPr lang="fr-FR" sz="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élémentaire</a:t>
            </a:r>
            <a:r>
              <a:rPr lang="fr-FR"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et maternelle</a:t>
            </a:r>
            <a:endParaRPr lang="fr-FR" sz="1200"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a:p>
            <a:pPr defTabSz="385557"/>
            <a:r>
              <a:rPr lang="fr-FR" sz="1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Jaurès </a:t>
            </a:r>
            <a:r>
              <a:rPr lang="fr-FR"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maternelle </a:t>
            </a:r>
          </a:p>
          <a:p>
            <a:pPr defTabSz="385557"/>
            <a:r>
              <a:rPr lang="fr-FR" sz="1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La Fontaine </a:t>
            </a:r>
            <a:r>
              <a:rPr lang="fr-FR"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élémentaire </a:t>
            </a:r>
          </a:p>
          <a:p>
            <a:pPr defTabSz="385557"/>
            <a:r>
              <a:rPr lang="fr-FR" sz="1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Toulouse-Lautrec</a:t>
            </a:r>
            <a:r>
              <a:rPr lang="fr-FR"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maternelle</a:t>
            </a:r>
          </a:p>
          <a:p>
            <a:pPr defTabSz="385557"/>
            <a:r>
              <a:rPr lang="fr-FR" sz="1200" b="1" dirty="0">
                <a:solidFill>
                  <a:srgbClr val="000000"/>
                </a:solidFill>
                <a:latin typeface="Calibri" panose="020F0502020204030204" pitchFamily="34" charset="0"/>
                <a:ea typeface="Calibri" panose="020F0502020204030204" pitchFamily="34" charset="0"/>
                <a:cs typeface="Calibri" panose="020F0502020204030204" pitchFamily="34" charset="0"/>
              </a:rPr>
              <a:t>Van-der-Meersch</a:t>
            </a:r>
            <a:r>
              <a:rPr lang="fr-FR" sz="1200" dirty="0">
                <a:solidFill>
                  <a:srgbClr val="000000"/>
                </a:solidFill>
                <a:latin typeface="Calibri" panose="020F0502020204030204" pitchFamily="34" charset="0"/>
                <a:ea typeface="Calibri" panose="020F0502020204030204" pitchFamily="34" charset="0"/>
                <a:cs typeface="Calibri" panose="020F0502020204030204" pitchFamily="34" charset="0"/>
              </a:rPr>
              <a:t> maternelle </a:t>
            </a:r>
            <a:endParaRPr lang="fr-FR"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385557"/>
            <a:r>
              <a:rPr lang="fr-FR" sz="1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Mermoz</a:t>
            </a:r>
            <a:r>
              <a:rPr lang="fr-FR"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maternelle</a:t>
            </a:r>
            <a:endParaRPr lang="fr-FR" sz="1200" b="1"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defTabSz="385557"/>
            <a:r>
              <a:rPr lang="fr-FR" sz="1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Picasso</a:t>
            </a:r>
            <a:r>
              <a:rPr lang="fr-FR"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élémentaire</a:t>
            </a:r>
          </a:p>
          <a:p>
            <a:pPr defTabSz="385557"/>
            <a:r>
              <a:rPr lang="fr-FR" sz="1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Prévert</a:t>
            </a:r>
            <a:r>
              <a:rPr lang="fr-FR"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élémentaire</a:t>
            </a:r>
          </a:p>
          <a:p>
            <a:pPr defTabSz="385557"/>
            <a:r>
              <a:rPr lang="fr-FR" sz="1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Rameau</a:t>
            </a:r>
            <a:r>
              <a:rPr lang="fr-FR"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élémentaire et maternelle</a:t>
            </a:r>
          </a:p>
          <a:p>
            <a:pPr defTabSz="385557"/>
            <a:r>
              <a:rPr lang="fr-FR" sz="1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Saint-Exupéry</a:t>
            </a:r>
            <a:r>
              <a:rPr lang="fr-FR"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maternelle</a:t>
            </a:r>
            <a:endParaRPr lang="fr-FR" sz="1200" b="1"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defTabSz="385557"/>
            <a:r>
              <a:rPr lang="fr-FR" sz="1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Taine</a:t>
            </a:r>
            <a:r>
              <a:rPr lang="fr-FR"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maternelle</a:t>
            </a:r>
            <a:endParaRPr lang="fr-FR" sz="1200" strike="sngStrike"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defTabSz="385557"/>
            <a:r>
              <a:rPr lang="fr-FR" sz="1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Verhaeren</a:t>
            </a:r>
            <a:r>
              <a:rPr lang="fr-FR"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élémentaire</a:t>
            </a:r>
            <a:endParaRPr lang="fr-FR"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385557"/>
            <a:r>
              <a:rPr lang="fr-FR" sz="1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Verlaine </a:t>
            </a:r>
            <a:r>
              <a:rPr lang="fr-FR"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élémentaire et maternelle</a:t>
            </a:r>
          </a:p>
          <a:p>
            <a:pPr defTabSz="385557"/>
            <a:r>
              <a:rPr lang="fr-FR" sz="1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Verne </a:t>
            </a:r>
            <a:r>
              <a:rPr lang="fr-FR"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maternelle</a:t>
            </a:r>
          </a:p>
          <a:p>
            <a:pPr defTabSz="385557"/>
            <a:r>
              <a:rPr lang="fr-FR" sz="1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Vian </a:t>
            </a:r>
            <a:r>
              <a:rPr lang="fr-FR"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élémentaire et maternelle</a:t>
            </a:r>
          </a:p>
          <a:p>
            <a:pPr defTabSz="385557"/>
            <a:endParaRPr lang="fr-FR" sz="844" strike="sngStrike" dirty="0">
              <a:solidFill>
                <a:srgbClr val="FF0000"/>
              </a:solidFill>
              <a:latin typeface="Calibri"/>
            </a:endParaRPr>
          </a:p>
        </p:txBody>
      </p:sp>
      <p:sp>
        <p:nvSpPr>
          <p:cNvPr id="15" name="Rectangle 14"/>
          <p:cNvSpPr/>
          <p:nvPr/>
        </p:nvSpPr>
        <p:spPr>
          <a:xfrm>
            <a:off x="167102" y="2431205"/>
            <a:ext cx="1884618" cy="3158035"/>
          </a:xfrm>
          <a:prstGeom prst="rect">
            <a:avLst/>
          </a:prstGeom>
          <a:solidFill>
            <a:schemeClr val="accent3">
              <a:lumMod val="40000"/>
              <a:lumOff val="60000"/>
            </a:schemeClr>
          </a:solidFill>
          <a:effectLst>
            <a:outerShdw blurRad="50800" dist="38100" dir="2700000" algn="tl" rotWithShape="0">
              <a:prstClr val="black">
                <a:alpha val="40000"/>
              </a:prstClr>
            </a:outerShdw>
          </a:effectLst>
        </p:spPr>
        <p:txBody>
          <a:bodyPr vert="horz" lIns="63834" tIns="31918" rIns="63834" bIns="31918" rtlCol="0">
            <a:noAutofit/>
          </a:bodyPr>
          <a:lstStyle/>
          <a:p>
            <a:pPr defTabSz="514076">
              <a:spcBef>
                <a:spcPct val="20000"/>
              </a:spcBef>
            </a:pPr>
            <a:r>
              <a:rPr lang="fr-FR" sz="1300" b="1" dirty="0">
                <a:solidFill>
                  <a:prstClr val="black"/>
                </a:solidFill>
                <a:ea typeface="Calibri"/>
                <a:cs typeface="Times New Roman"/>
              </a:rPr>
              <a:t>INTERVENTION DES AESH EN PAUSE MERIDIENNE</a:t>
            </a:r>
          </a:p>
          <a:p>
            <a:pPr defTabSz="514076">
              <a:spcBef>
                <a:spcPct val="20000"/>
              </a:spcBef>
            </a:pPr>
            <a:r>
              <a:rPr lang="fr-FR" sz="1300" dirty="0">
                <a:solidFill>
                  <a:prstClr val="black"/>
                </a:solidFill>
                <a:ea typeface="Calibri"/>
                <a:cs typeface="Times New Roman"/>
              </a:rPr>
              <a:t>Travail en cours avec l’Education </a:t>
            </a:r>
            <a:r>
              <a:rPr lang="fr-FR" sz="1300" dirty="0" smtClean="0">
                <a:solidFill>
                  <a:prstClr val="black"/>
                </a:solidFill>
                <a:ea typeface="Calibri"/>
                <a:cs typeface="Times New Roman"/>
              </a:rPr>
              <a:t>nationale </a:t>
            </a:r>
            <a:r>
              <a:rPr lang="fr-FR" sz="1300" dirty="0">
                <a:solidFill>
                  <a:prstClr val="black"/>
                </a:solidFill>
                <a:ea typeface="Calibri"/>
                <a:cs typeface="Times New Roman"/>
              </a:rPr>
              <a:t>et la MDPH pour faire appliquer la loi du 27 mai 2024 relative à la prise en charge par l'Etat de la rémunération des AESH durant le temps de pause méridienne, aujourd’hui payée par la Ville</a:t>
            </a:r>
            <a:r>
              <a:rPr lang="fr-FR" sz="1300" dirty="0" smtClean="0">
                <a:solidFill>
                  <a:prstClr val="black"/>
                </a:solidFill>
                <a:ea typeface="Calibri"/>
                <a:cs typeface="Times New Roman"/>
              </a:rPr>
              <a:t>.</a:t>
            </a:r>
          </a:p>
          <a:p>
            <a:pPr defTabSz="514076">
              <a:spcBef>
                <a:spcPct val="20000"/>
              </a:spcBef>
            </a:pPr>
            <a:r>
              <a:rPr lang="fr-FR" sz="1300" dirty="0">
                <a:solidFill>
                  <a:prstClr val="black"/>
                </a:solidFill>
                <a:ea typeface="Calibri"/>
                <a:cs typeface="Times New Roman"/>
              </a:rPr>
              <a:t>AESH (Accompagnant des élèves en situation de handicap)</a:t>
            </a:r>
          </a:p>
        </p:txBody>
      </p:sp>
      <p:sp>
        <p:nvSpPr>
          <p:cNvPr id="3" name="ZoneTexte 2"/>
          <p:cNvSpPr txBox="1"/>
          <p:nvPr/>
        </p:nvSpPr>
        <p:spPr>
          <a:xfrm>
            <a:off x="5253528" y="2723732"/>
            <a:ext cx="3632379" cy="1477328"/>
          </a:xfrm>
          <a:prstGeom prst="rect">
            <a:avLst/>
          </a:prstGeom>
          <a:noFill/>
          <a:ln>
            <a:solidFill>
              <a:schemeClr val="tx1"/>
            </a:solidFill>
          </a:ln>
        </p:spPr>
        <p:txBody>
          <a:bodyPr wrap="square" rtlCol="0">
            <a:spAutoFit/>
          </a:bodyPr>
          <a:lstStyle/>
          <a:p>
            <a:pPr algn="ctr"/>
            <a:r>
              <a:rPr lang="fr-FR" sz="1800" b="1" dirty="0"/>
              <a:t>19 restaurants scolaires </a:t>
            </a:r>
          </a:p>
          <a:p>
            <a:pPr algn="ctr"/>
            <a:r>
              <a:rPr lang="fr-FR" sz="1800" b="1" dirty="0">
                <a:solidFill>
                  <a:srgbClr val="9BBB59">
                    <a:lumMod val="50000"/>
                  </a:srgbClr>
                </a:solidFill>
              </a:rPr>
              <a:t>En 2023/2024 - 41 encadrants individualisés ou mutualisés </a:t>
            </a:r>
          </a:p>
          <a:p>
            <a:pPr algn="ctr"/>
            <a:r>
              <a:rPr lang="fr-FR" sz="1800" b="1" dirty="0">
                <a:solidFill>
                  <a:srgbClr val="9BBB59">
                    <a:lumMod val="50000"/>
                  </a:srgbClr>
                </a:solidFill>
              </a:rPr>
              <a:t>En 2022/2023 - 44 encadrants individualisés ou mutualisés</a:t>
            </a:r>
            <a:endParaRPr lang="fr-FR" sz="1800" dirty="0"/>
          </a:p>
        </p:txBody>
      </p:sp>
    </p:spTree>
    <p:extLst>
      <p:ext uri="{BB962C8B-B14F-4D97-AF65-F5344CB8AC3E}">
        <p14:creationId xmlns:p14="http://schemas.microsoft.com/office/powerpoint/2010/main" val="2209727852"/>
      </p:ext>
    </p:extLst>
  </p:cSld>
  <p:clrMapOvr>
    <a:masterClrMapping/>
  </p:clrMapOvr>
  <mc:AlternateContent xmlns:mc="http://schemas.openxmlformats.org/markup-compatibility/2006" xmlns:p14="http://schemas.microsoft.com/office/powerpoint/2010/main">
    <mc:Choice Requires="p14">
      <p:transition spd="slow" p14:dur="2000" advTm="6473"/>
    </mc:Choice>
    <mc:Fallback xmlns="">
      <p:transition spd="slow" advTm="6473"/>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3"/>
          <p:cNvSpPr txBox="1">
            <a:spLocks/>
          </p:cNvSpPr>
          <p:nvPr/>
        </p:nvSpPr>
        <p:spPr>
          <a:xfrm>
            <a:off x="5239811" y="396327"/>
            <a:ext cx="3637912" cy="341175"/>
          </a:xfrm>
          <a:prstGeom prst="rect">
            <a:avLst/>
          </a:prstGeom>
          <a:noFill/>
          <a:effectLst/>
        </p:spPr>
        <p:txBody>
          <a:bodyPr vert="horz" lIns="85112" tIns="42557" rIns="85112" bIns="42557"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r>
              <a:rPr lang="fr-FR" dirty="0">
                <a:solidFill>
                  <a:schemeClr val="accent3">
                    <a:lumMod val="75000"/>
                  </a:schemeClr>
                </a:solidFill>
              </a:rPr>
              <a:t>SCOLARITÉ / ÉDUCATION</a:t>
            </a:r>
          </a:p>
        </p:txBody>
      </p:sp>
      <p:sp>
        <p:nvSpPr>
          <p:cNvPr id="15" name="Rectangle 14"/>
          <p:cNvSpPr/>
          <p:nvPr/>
        </p:nvSpPr>
        <p:spPr>
          <a:xfrm>
            <a:off x="2411760" y="933445"/>
            <a:ext cx="6295160" cy="393722"/>
          </a:xfrm>
          <a:prstGeom prst="rect">
            <a:avLst/>
          </a:prstGeom>
          <a:noFill/>
          <a:ln>
            <a:noFill/>
          </a:ln>
          <a:effectLst/>
        </p:spPr>
        <p:txBody>
          <a:bodyPr wrap="square" lIns="85112" tIns="42557" rIns="85112" bIns="42557">
            <a:spAutoFit/>
          </a:bodyPr>
          <a:lstStyle/>
          <a:p>
            <a:r>
              <a:rPr lang="fr-FR" sz="2000" b="1" dirty="0">
                <a:solidFill>
                  <a:schemeClr val="accent3">
                    <a:lumMod val="50000"/>
                  </a:schemeClr>
                </a:solidFill>
              </a:rPr>
              <a:t>Enfants en situation de handicap et à besoins particuliers</a:t>
            </a:r>
          </a:p>
        </p:txBody>
      </p:sp>
      <p:sp>
        <p:nvSpPr>
          <p:cNvPr id="30" name="Rectangle 29"/>
          <p:cNvSpPr/>
          <p:nvPr/>
        </p:nvSpPr>
        <p:spPr>
          <a:xfrm>
            <a:off x="130798" y="5318138"/>
            <a:ext cx="2136945" cy="1009275"/>
          </a:xfrm>
          <a:prstGeom prst="rect">
            <a:avLst/>
          </a:prstGeom>
          <a:solidFill>
            <a:schemeClr val="bg1"/>
          </a:solidFill>
          <a:ln>
            <a:solidFill>
              <a:schemeClr val="accent3">
                <a:lumMod val="75000"/>
              </a:schemeClr>
            </a:solidFill>
          </a:ln>
        </p:spPr>
        <p:txBody>
          <a:bodyPr wrap="square" lIns="85112" tIns="42557" rIns="85112" bIns="42557">
            <a:spAutoFit/>
          </a:bodyPr>
          <a:lstStyle/>
          <a:p>
            <a:r>
              <a:rPr lang="fr-FR" sz="1500" u="sng" dirty="0">
                <a:ea typeface="Calibri"/>
                <a:cs typeface="Times New Roman"/>
              </a:rPr>
              <a:t>Suivi</a:t>
            </a:r>
            <a:r>
              <a:rPr lang="fr-FR" sz="1500" dirty="0">
                <a:ea typeface="Calibri"/>
                <a:cs typeface="Times New Roman"/>
              </a:rPr>
              <a:t> : </a:t>
            </a:r>
          </a:p>
          <a:p>
            <a:pPr defTabSz="514076"/>
            <a:r>
              <a:rPr lang="fr-FR" sz="1500" dirty="0">
                <a:ea typeface="Calibri"/>
                <a:cs typeface="Times New Roman"/>
              </a:rPr>
              <a:t>Direction Affaires scolaires et Restauration</a:t>
            </a:r>
          </a:p>
          <a:p>
            <a:pPr defTabSz="514076"/>
            <a:r>
              <a:rPr lang="fr-FR" sz="1500" dirty="0">
                <a:ea typeface="Calibri"/>
                <a:cs typeface="Times New Roman"/>
              </a:rPr>
              <a:t>Education </a:t>
            </a:r>
            <a:r>
              <a:rPr lang="fr-FR" sz="1500" dirty="0" smtClean="0">
                <a:ea typeface="Calibri"/>
                <a:cs typeface="Times New Roman"/>
              </a:rPr>
              <a:t>nationale</a:t>
            </a:r>
            <a:endParaRPr lang="fr-FR" sz="1500" dirty="0">
              <a:ea typeface="Calibri"/>
              <a:cs typeface="Times New Roman"/>
            </a:endParaRPr>
          </a:p>
        </p:txBody>
      </p:sp>
      <p:pic>
        <p:nvPicPr>
          <p:cNvPr id="2" name="Image 1"/>
          <p:cNvPicPr>
            <a:picLocks noChangeAspect="1"/>
          </p:cNvPicPr>
          <p:nvPr/>
        </p:nvPicPr>
        <p:blipFill>
          <a:blip r:embed="rId2"/>
          <a:stretch>
            <a:fillRect/>
          </a:stretch>
        </p:blipFill>
        <p:spPr>
          <a:xfrm>
            <a:off x="2411760" y="1536399"/>
            <a:ext cx="6594425" cy="4286377"/>
          </a:xfrm>
          <a:prstGeom prst="rect">
            <a:avLst/>
          </a:prstGeom>
        </p:spPr>
      </p:pic>
    </p:spTree>
    <p:extLst>
      <p:ext uri="{BB962C8B-B14F-4D97-AF65-F5344CB8AC3E}">
        <p14:creationId xmlns:p14="http://schemas.microsoft.com/office/powerpoint/2010/main" val="4234115110"/>
      </p:ext>
    </p:extLst>
  </p:cSld>
  <p:clrMapOvr>
    <a:masterClrMapping/>
  </p:clrMapOvr>
  <mc:AlternateContent xmlns:mc="http://schemas.openxmlformats.org/markup-compatibility/2006" xmlns:p14="http://schemas.microsoft.com/office/powerpoint/2010/main">
    <mc:Choice Requires="p14">
      <p:transition spd="slow" p14:dur="2000" advTm="6575"/>
    </mc:Choice>
    <mc:Fallback xmlns="">
      <p:transition spd="slow" advTm="6575"/>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223407" y="609886"/>
            <a:ext cx="4491988" cy="499329"/>
          </a:xfrm>
          <a:prstGeom prst="rect">
            <a:avLst/>
          </a:prstGeom>
          <a:noFill/>
          <a:ln>
            <a:noFill/>
          </a:ln>
          <a:effectLst/>
        </p:spPr>
        <p:txBody>
          <a:bodyPr wrap="square" lIns="113498" tIns="56750" rIns="113498" bIns="56750">
            <a:spAutoFit/>
          </a:bodyPr>
          <a:lstStyle/>
          <a:p>
            <a:pPr algn="r"/>
            <a:r>
              <a:rPr lang="fr-FR" sz="2500" b="1" dirty="0">
                <a:solidFill>
                  <a:schemeClr val="bg2">
                    <a:lumMod val="50000"/>
                  </a:schemeClr>
                </a:solidFill>
              </a:rPr>
              <a:t>Études universitaires</a:t>
            </a:r>
          </a:p>
        </p:txBody>
      </p:sp>
      <p:sp>
        <p:nvSpPr>
          <p:cNvPr id="2" name="ZoneTexte 1"/>
          <p:cNvSpPr txBox="1"/>
          <p:nvPr/>
        </p:nvSpPr>
        <p:spPr>
          <a:xfrm>
            <a:off x="2555776" y="1036053"/>
            <a:ext cx="6480720" cy="1653491"/>
          </a:xfrm>
          <a:prstGeom prst="rect">
            <a:avLst/>
          </a:prstGeom>
          <a:noFill/>
        </p:spPr>
        <p:txBody>
          <a:bodyPr wrap="square" lIns="113498" tIns="56750" rIns="113498" bIns="56750" rtlCol="0">
            <a:spAutoFit/>
          </a:bodyPr>
          <a:lstStyle/>
          <a:p>
            <a:r>
              <a:rPr lang="fr-FR" sz="3000" b="1" dirty="0" smtClean="0">
                <a:ea typeface="Calibri"/>
                <a:cs typeface="Times New Roman"/>
              </a:rPr>
              <a:t>    1 709 </a:t>
            </a:r>
            <a:r>
              <a:rPr lang="fr-FR" sz="3000" b="1" dirty="0">
                <a:ea typeface="Calibri"/>
                <a:cs typeface="Times New Roman"/>
              </a:rPr>
              <a:t>étudiants</a:t>
            </a:r>
            <a:r>
              <a:rPr lang="fr-FR" sz="3000" dirty="0">
                <a:ea typeface="Calibri"/>
                <a:cs typeface="Times New Roman"/>
              </a:rPr>
              <a:t> </a:t>
            </a:r>
            <a:r>
              <a:rPr lang="fr-FR" sz="3000" b="1" dirty="0" smtClean="0">
                <a:ea typeface="Calibri"/>
                <a:cs typeface="Times New Roman"/>
              </a:rPr>
              <a:t>déclarés</a:t>
            </a:r>
            <a:r>
              <a:rPr lang="fr-FR" sz="3000" dirty="0" smtClean="0">
                <a:ea typeface="Calibri"/>
                <a:cs typeface="Times New Roman"/>
              </a:rPr>
              <a:t> </a:t>
            </a:r>
            <a:r>
              <a:rPr lang="fr-FR" sz="3000" b="1" dirty="0" smtClean="0">
                <a:ea typeface="Calibri"/>
                <a:cs typeface="Times New Roman"/>
              </a:rPr>
              <a:t>en </a:t>
            </a:r>
            <a:r>
              <a:rPr lang="fr-FR" sz="3000" b="1" dirty="0">
                <a:ea typeface="Calibri"/>
                <a:cs typeface="Times New Roman"/>
              </a:rPr>
              <a:t>situation de handicap</a:t>
            </a:r>
            <a:r>
              <a:rPr lang="fr-FR" sz="3000" dirty="0">
                <a:ea typeface="Calibri"/>
                <a:cs typeface="Times New Roman"/>
              </a:rPr>
              <a:t> accueillis durant l'année universitaire </a:t>
            </a:r>
            <a:r>
              <a:rPr lang="fr-FR" sz="3000" dirty="0" smtClean="0">
                <a:ea typeface="Calibri"/>
                <a:cs typeface="Times New Roman"/>
              </a:rPr>
              <a:t>2024-2025 </a:t>
            </a:r>
            <a:r>
              <a:rPr lang="fr-FR" sz="2400" dirty="0" smtClean="0">
                <a:ea typeface="Calibri"/>
                <a:cs typeface="Times New Roman"/>
              </a:rPr>
              <a:t>à Villeneuve d’Ascq</a:t>
            </a:r>
            <a:endParaRPr lang="fr-FR" sz="2400" dirty="0">
              <a:ea typeface="Calibri"/>
              <a:cs typeface="Times New Roman"/>
            </a:endParaRPr>
          </a:p>
          <a:p>
            <a:endParaRPr lang="fr-FR" sz="1000" dirty="0">
              <a:solidFill>
                <a:schemeClr val="accent3">
                  <a:lumMod val="50000"/>
                </a:schemeClr>
              </a:solidFill>
              <a:ea typeface="Calibri"/>
              <a:cs typeface="Times New Roman"/>
            </a:endParaRPr>
          </a:p>
        </p:txBody>
      </p:sp>
      <p:sp>
        <p:nvSpPr>
          <p:cNvPr id="10" name="Titre 3"/>
          <p:cNvSpPr txBox="1">
            <a:spLocks/>
          </p:cNvSpPr>
          <p:nvPr/>
        </p:nvSpPr>
        <p:spPr>
          <a:xfrm>
            <a:off x="3854877" y="300581"/>
            <a:ext cx="4850549" cy="454900"/>
          </a:xfrm>
          <a:prstGeom prst="rect">
            <a:avLst/>
          </a:prstGeom>
          <a:noFill/>
          <a:effectLst/>
        </p:spPr>
        <p:txBody>
          <a:bodyPr vert="horz" lIns="113498" tIns="56750" rIns="113498" bIns="56750"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r>
              <a:rPr lang="fr-FR" dirty="0" smtClean="0">
                <a:solidFill>
                  <a:schemeClr val="bg2">
                    <a:lumMod val="75000"/>
                  </a:schemeClr>
                </a:solidFill>
              </a:rPr>
              <a:t>SCOLARITÉ / ÉDUCATION</a:t>
            </a:r>
            <a:endParaRPr lang="fr-FR" dirty="0">
              <a:solidFill>
                <a:schemeClr val="bg2">
                  <a:lumMod val="75000"/>
                </a:schemeClr>
              </a:solidFill>
            </a:endParaRPr>
          </a:p>
        </p:txBody>
      </p:sp>
      <p:sp>
        <p:nvSpPr>
          <p:cNvPr id="13" name="Espace réservé du texte 5"/>
          <p:cNvSpPr txBox="1">
            <a:spLocks/>
          </p:cNvSpPr>
          <p:nvPr/>
        </p:nvSpPr>
        <p:spPr>
          <a:xfrm>
            <a:off x="259806" y="300295"/>
            <a:ext cx="2184340" cy="2336617"/>
          </a:xfrm>
          <a:prstGeom prst="rect">
            <a:avLst/>
          </a:prstGeom>
          <a:solidFill>
            <a:schemeClr val="bg2"/>
          </a:solidFill>
          <a:effectLst>
            <a:outerShdw blurRad="50800" dist="38100" dir="2700000" algn="tl" rotWithShape="0">
              <a:prstClr val="black">
                <a:alpha val="40000"/>
              </a:prstClr>
            </a:outerShdw>
          </a:effectLst>
        </p:spPr>
        <p:txBody>
          <a:bodyPr vert="horz" lIns="113498" tIns="56750" rIns="113498" bIns="5675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fr-FR" sz="1500" dirty="0"/>
              <a:t>Le territoire villeneuvois </a:t>
            </a:r>
            <a:r>
              <a:rPr lang="fr-FR" sz="1500" dirty="0" smtClean="0"/>
              <a:t>compte </a:t>
            </a:r>
            <a:r>
              <a:rPr lang="fr-FR" sz="1500" b="1" dirty="0"/>
              <a:t>deux campus universitaires </a:t>
            </a:r>
            <a:r>
              <a:rPr lang="fr-FR" sz="1500" dirty="0"/>
              <a:t>: </a:t>
            </a:r>
          </a:p>
          <a:p>
            <a:r>
              <a:rPr lang="fr-FR" sz="1500" dirty="0" smtClean="0">
                <a:ea typeface="Calibri"/>
                <a:cs typeface="Times New Roman"/>
              </a:rPr>
              <a:t>- Campus  Sciences </a:t>
            </a:r>
            <a:r>
              <a:rPr lang="fr-FR" sz="1500" dirty="0">
                <a:ea typeface="Calibri"/>
                <a:cs typeface="Times New Roman"/>
              </a:rPr>
              <a:t>et </a:t>
            </a:r>
            <a:r>
              <a:rPr lang="fr-FR" sz="1500" dirty="0" smtClean="0">
                <a:ea typeface="Calibri"/>
                <a:cs typeface="Times New Roman"/>
              </a:rPr>
              <a:t>Technologies, ST</a:t>
            </a:r>
            <a:r>
              <a:rPr lang="fr-FR" sz="1500" dirty="0">
                <a:ea typeface="Calibri"/>
                <a:cs typeface="Times New Roman"/>
              </a:rPr>
              <a:t> </a:t>
            </a:r>
            <a:r>
              <a:rPr lang="fr-FR" sz="1500" dirty="0" smtClean="0"/>
              <a:t>(Lille </a:t>
            </a:r>
            <a:r>
              <a:rPr lang="fr-FR" sz="1500" dirty="0"/>
              <a:t>1) </a:t>
            </a:r>
          </a:p>
          <a:p>
            <a:r>
              <a:rPr lang="fr-FR" sz="1500" dirty="0"/>
              <a:t>- </a:t>
            </a:r>
            <a:r>
              <a:rPr lang="fr-FR" sz="1500" dirty="0" smtClean="0">
                <a:ea typeface="Calibri"/>
                <a:cs typeface="Times New Roman"/>
              </a:rPr>
              <a:t>Campus Sciences Humaines </a:t>
            </a:r>
            <a:r>
              <a:rPr lang="fr-FR" sz="1500" dirty="0">
                <a:ea typeface="Calibri"/>
                <a:cs typeface="Times New Roman"/>
              </a:rPr>
              <a:t>et </a:t>
            </a:r>
            <a:r>
              <a:rPr lang="fr-FR" sz="1500" dirty="0" smtClean="0">
                <a:ea typeface="Calibri"/>
                <a:cs typeface="Times New Roman"/>
              </a:rPr>
              <a:t>Sociales, SHS (Lille3)</a:t>
            </a:r>
            <a:endParaRPr lang="fr-FR" sz="1500" dirty="0">
              <a:ea typeface="Calibri"/>
              <a:cs typeface="Times New Roman"/>
            </a:endParaRPr>
          </a:p>
          <a:p>
            <a:endParaRPr lang="fr-FR" sz="1500" dirty="0">
              <a:ea typeface="Calibri"/>
              <a:cs typeface="Times New Roman"/>
            </a:endParaRPr>
          </a:p>
        </p:txBody>
      </p:sp>
      <p:pic>
        <p:nvPicPr>
          <p:cNvPr id="15" name="Picture 2" descr="https://upload.wikimedia.org/wikipedia/commons/3/39/Lilliad_Learning_Center_Innovatio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4" t="391" r="84" b="18559"/>
          <a:stretch/>
        </p:blipFill>
        <p:spPr bwMode="auto">
          <a:xfrm>
            <a:off x="1351976" y="4293096"/>
            <a:ext cx="6701318" cy="149422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41243" y="5605929"/>
            <a:ext cx="3590055" cy="807106"/>
          </a:xfrm>
          <a:prstGeom prst="rect">
            <a:avLst/>
          </a:prstGeom>
          <a:solidFill>
            <a:schemeClr val="bg1"/>
          </a:solidFill>
          <a:ln>
            <a:solidFill>
              <a:schemeClr val="accent3">
                <a:lumMod val="75000"/>
              </a:schemeClr>
            </a:solidFill>
          </a:ln>
        </p:spPr>
        <p:txBody>
          <a:bodyPr wrap="square" lIns="113498" tIns="56750" rIns="113498" bIns="56750">
            <a:spAutoFit/>
          </a:bodyPr>
          <a:lstStyle/>
          <a:p>
            <a:r>
              <a:rPr lang="fr-FR" sz="1500" u="sng" dirty="0">
                <a:ea typeface="Calibri"/>
                <a:cs typeface="Times New Roman"/>
              </a:rPr>
              <a:t>Suivi</a:t>
            </a:r>
            <a:r>
              <a:rPr lang="fr-FR" sz="1500" dirty="0">
                <a:ea typeface="Calibri"/>
                <a:cs typeface="Times New Roman"/>
              </a:rPr>
              <a:t> : </a:t>
            </a:r>
          </a:p>
          <a:p>
            <a:r>
              <a:rPr lang="fr-FR" sz="1500" dirty="0">
                <a:ea typeface="Calibri"/>
                <a:cs typeface="Times New Roman"/>
              </a:rPr>
              <a:t>Relais </a:t>
            </a:r>
            <a:r>
              <a:rPr lang="fr-FR" sz="1500" dirty="0" smtClean="0">
                <a:ea typeface="Calibri"/>
                <a:cs typeface="Times New Roman"/>
              </a:rPr>
              <a:t>Handicap</a:t>
            </a:r>
          </a:p>
          <a:p>
            <a:r>
              <a:rPr lang="fr-FR" sz="1500" dirty="0" smtClean="0">
                <a:ea typeface="Calibri"/>
                <a:cs typeface="Times New Roman"/>
              </a:rPr>
              <a:t>Bureau de la vie étudiante handicap, BVEH</a:t>
            </a:r>
            <a:endParaRPr lang="fr-FR" sz="1500" dirty="0">
              <a:ea typeface="Calibri"/>
              <a:cs typeface="Times New Roman"/>
            </a:endParaRPr>
          </a:p>
        </p:txBody>
      </p:sp>
      <p:graphicFrame>
        <p:nvGraphicFramePr>
          <p:cNvPr id="3" name="Tableau 2"/>
          <p:cNvGraphicFramePr>
            <a:graphicFrameLocks noGrp="1"/>
          </p:cNvGraphicFramePr>
          <p:nvPr>
            <p:extLst>
              <p:ext uri="{D42A27DB-BD31-4B8C-83A1-F6EECF244321}">
                <p14:modId xmlns:p14="http://schemas.microsoft.com/office/powerpoint/2010/main" val="1578834224"/>
              </p:ext>
            </p:extLst>
          </p:nvPr>
        </p:nvGraphicFramePr>
        <p:xfrm>
          <a:off x="106562" y="2917485"/>
          <a:ext cx="7777805" cy="1954247"/>
        </p:xfrm>
        <a:graphic>
          <a:graphicData uri="http://schemas.openxmlformats.org/drawingml/2006/table">
            <a:tbl>
              <a:tblPr firstRow="1" bandRow="1">
                <a:tableStyleId>{5C22544A-7EE6-4342-B048-85BDC9FD1C3A}</a:tableStyleId>
              </a:tblPr>
              <a:tblGrid>
                <a:gridCol w="1014580">
                  <a:extLst>
                    <a:ext uri="{9D8B030D-6E8A-4147-A177-3AD203B41FA5}">
                      <a16:colId xmlns:a16="http://schemas.microsoft.com/office/drawing/2014/main" val="20000"/>
                    </a:ext>
                  </a:extLst>
                </a:gridCol>
                <a:gridCol w="1201461">
                  <a:extLst>
                    <a:ext uri="{9D8B030D-6E8A-4147-A177-3AD203B41FA5}">
                      <a16:colId xmlns:a16="http://schemas.microsoft.com/office/drawing/2014/main" val="20003"/>
                    </a:ext>
                  </a:extLst>
                </a:gridCol>
                <a:gridCol w="1236286">
                  <a:extLst>
                    <a:ext uri="{9D8B030D-6E8A-4147-A177-3AD203B41FA5}">
                      <a16:colId xmlns:a16="http://schemas.microsoft.com/office/drawing/2014/main" val="20004"/>
                    </a:ext>
                  </a:extLst>
                </a:gridCol>
                <a:gridCol w="1416558">
                  <a:extLst>
                    <a:ext uri="{9D8B030D-6E8A-4147-A177-3AD203B41FA5}">
                      <a16:colId xmlns:a16="http://schemas.microsoft.com/office/drawing/2014/main" val="20005"/>
                    </a:ext>
                  </a:extLst>
                </a:gridCol>
                <a:gridCol w="1410622">
                  <a:extLst>
                    <a:ext uri="{9D8B030D-6E8A-4147-A177-3AD203B41FA5}">
                      <a16:colId xmlns:a16="http://schemas.microsoft.com/office/drawing/2014/main" val="3258433864"/>
                    </a:ext>
                  </a:extLst>
                </a:gridCol>
                <a:gridCol w="1498298">
                  <a:extLst>
                    <a:ext uri="{9D8B030D-6E8A-4147-A177-3AD203B41FA5}">
                      <a16:colId xmlns:a16="http://schemas.microsoft.com/office/drawing/2014/main" val="1979219186"/>
                    </a:ext>
                  </a:extLst>
                </a:gridCol>
              </a:tblGrid>
              <a:tr h="594504">
                <a:tc>
                  <a:txBody>
                    <a:bodyPr/>
                    <a:lstStyle/>
                    <a:p>
                      <a:pPr algn="ctr"/>
                      <a:endParaRPr lang="fr-FR" b="0" dirty="0"/>
                    </a:p>
                  </a:txBody>
                  <a:tcPr>
                    <a:solidFill>
                      <a:schemeClr val="bg1"/>
                    </a:solidFill>
                  </a:tcPr>
                </a:tc>
                <a:tc>
                  <a:txBody>
                    <a:bodyPr/>
                    <a:lstStyle/>
                    <a:p>
                      <a:pPr marL="0" marR="0" lvl="0" indent="0" algn="ctr" defTabSz="913913" rtl="0" eaLnBrk="1" fontAlgn="auto" latinLnBrk="0" hangingPunct="1">
                        <a:lnSpc>
                          <a:spcPct val="100000"/>
                        </a:lnSpc>
                        <a:spcBef>
                          <a:spcPts val="0"/>
                        </a:spcBef>
                        <a:spcAft>
                          <a:spcPts val="0"/>
                        </a:spcAft>
                        <a:buClrTx/>
                        <a:buSzTx/>
                        <a:buFontTx/>
                        <a:buNone/>
                        <a:tabLst/>
                        <a:defRPr/>
                      </a:pPr>
                      <a:r>
                        <a:rPr lang="fr-FR" sz="1400" b="1" dirty="0" smtClean="0">
                          <a:solidFill>
                            <a:srgbClr val="00B050"/>
                          </a:solidFill>
                        </a:rPr>
                        <a:t>2020 -</a:t>
                      </a:r>
                      <a:r>
                        <a:rPr lang="fr-FR" sz="1400" b="1" baseline="0" dirty="0" smtClean="0">
                          <a:solidFill>
                            <a:srgbClr val="00B050"/>
                          </a:solidFill>
                        </a:rPr>
                        <a:t> 2021</a:t>
                      </a:r>
                      <a:endParaRPr lang="fr-FR" sz="1400" b="1" dirty="0" smtClean="0">
                        <a:solidFill>
                          <a:srgbClr val="00B050"/>
                        </a:solidFill>
                      </a:endParaRPr>
                    </a:p>
                    <a:p>
                      <a:pPr algn="ctr"/>
                      <a:endParaRPr lang="fr-FR" sz="1400" b="1" dirty="0">
                        <a:solidFill>
                          <a:srgbClr val="00B050"/>
                        </a:solidFill>
                      </a:endParaRPr>
                    </a:p>
                  </a:txBody>
                  <a:tcPr>
                    <a:solidFill>
                      <a:schemeClr val="tx2">
                        <a:lumMod val="20000"/>
                        <a:lumOff val="80000"/>
                      </a:schemeClr>
                    </a:solidFill>
                  </a:tcPr>
                </a:tc>
                <a:tc>
                  <a:txBody>
                    <a:bodyPr/>
                    <a:lstStyle/>
                    <a:p>
                      <a:pPr marL="0" marR="0" lvl="0" indent="0" algn="ctr" defTabSz="913913" rtl="0" eaLnBrk="1" fontAlgn="auto" latinLnBrk="0" hangingPunct="1">
                        <a:lnSpc>
                          <a:spcPct val="100000"/>
                        </a:lnSpc>
                        <a:spcBef>
                          <a:spcPts val="0"/>
                        </a:spcBef>
                        <a:spcAft>
                          <a:spcPts val="0"/>
                        </a:spcAft>
                        <a:buClrTx/>
                        <a:buSzTx/>
                        <a:buFontTx/>
                        <a:buNone/>
                        <a:tabLst/>
                        <a:defRPr/>
                      </a:pPr>
                      <a:r>
                        <a:rPr lang="fr-FR" sz="1400" b="1" dirty="0" smtClean="0">
                          <a:solidFill>
                            <a:srgbClr val="00B050"/>
                          </a:solidFill>
                        </a:rPr>
                        <a:t>2021-2022</a:t>
                      </a:r>
                    </a:p>
                    <a:p>
                      <a:pPr algn="ctr"/>
                      <a:endParaRPr lang="fr-FR" sz="1400" b="1" dirty="0">
                        <a:solidFill>
                          <a:srgbClr val="00B050"/>
                        </a:solidFill>
                      </a:endParaRPr>
                    </a:p>
                  </a:txBody>
                  <a:tcPr>
                    <a:solidFill>
                      <a:schemeClr val="tx2">
                        <a:lumMod val="20000"/>
                        <a:lumOff val="80000"/>
                      </a:schemeClr>
                    </a:solidFill>
                  </a:tcPr>
                </a:tc>
                <a:tc>
                  <a:txBody>
                    <a:bodyPr/>
                    <a:lstStyle/>
                    <a:p>
                      <a:pPr marL="0" marR="0" lvl="0" indent="0" algn="ctr" defTabSz="913913" rtl="0" eaLnBrk="1" fontAlgn="auto" latinLnBrk="0" hangingPunct="1">
                        <a:lnSpc>
                          <a:spcPct val="100000"/>
                        </a:lnSpc>
                        <a:spcBef>
                          <a:spcPts val="0"/>
                        </a:spcBef>
                        <a:spcAft>
                          <a:spcPts val="0"/>
                        </a:spcAft>
                        <a:buClrTx/>
                        <a:buSzTx/>
                        <a:buFontTx/>
                        <a:buNone/>
                        <a:tabLst/>
                        <a:defRPr/>
                      </a:pPr>
                      <a:r>
                        <a:rPr lang="fr-FR" sz="1400" b="1" dirty="0" smtClean="0">
                          <a:solidFill>
                            <a:srgbClr val="00B050"/>
                          </a:solidFill>
                        </a:rPr>
                        <a:t>2022 -2023</a:t>
                      </a:r>
                    </a:p>
                  </a:txBody>
                  <a:tcPr>
                    <a:solidFill>
                      <a:schemeClr val="tx2">
                        <a:lumMod val="20000"/>
                        <a:lumOff val="80000"/>
                      </a:schemeClr>
                    </a:solidFill>
                  </a:tcPr>
                </a:tc>
                <a:tc>
                  <a:txBody>
                    <a:bodyPr/>
                    <a:lstStyle/>
                    <a:p>
                      <a:pPr algn="ctr"/>
                      <a:r>
                        <a:rPr lang="fr-FR" sz="2000" b="1" dirty="0" smtClean="0">
                          <a:solidFill>
                            <a:schemeClr val="tx1"/>
                          </a:solidFill>
                        </a:rPr>
                        <a:t>2023 - 2024</a:t>
                      </a:r>
                      <a:endParaRPr lang="fr-FR" sz="2000" b="1" dirty="0">
                        <a:solidFill>
                          <a:schemeClr val="tx1"/>
                        </a:solidFill>
                      </a:endParaRPr>
                    </a:p>
                  </a:txBody>
                  <a:tcPr>
                    <a:solidFill>
                      <a:schemeClr val="tx2">
                        <a:lumMod val="20000"/>
                        <a:lumOff val="80000"/>
                      </a:schemeClr>
                    </a:solidFill>
                  </a:tcPr>
                </a:tc>
                <a:tc>
                  <a:txBody>
                    <a:bodyPr/>
                    <a:lstStyle/>
                    <a:p>
                      <a:pPr algn="ctr"/>
                      <a:r>
                        <a:rPr lang="fr-FR" sz="2000" b="1" dirty="0" smtClean="0">
                          <a:solidFill>
                            <a:schemeClr val="tx1"/>
                          </a:solidFill>
                        </a:rPr>
                        <a:t>2024-2025</a:t>
                      </a:r>
                      <a:endParaRPr lang="fr-FR" sz="2000" b="1" dirty="0">
                        <a:solidFill>
                          <a:schemeClr val="tx1"/>
                        </a:solidFill>
                      </a:endParaRPr>
                    </a:p>
                  </a:txBody>
                  <a:tcPr>
                    <a:solidFill>
                      <a:schemeClr val="tx2">
                        <a:lumMod val="20000"/>
                        <a:lumOff val="80000"/>
                      </a:schemeClr>
                    </a:solidFill>
                  </a:tcPr>
                </a:tc>
                <a:extLst>
                  <a:ext uri="{0D108BD9-81ED-4DB2-BD59-A6C34878D82A}">
                    <a16:rowId xmlns:a16="http://schemas.microsoft.com/office/drawing/2014/main" val="10000"/>
                  </a:ext>
                </a:extLst>
              </a:tr>
              <a:tr h="565083">
                <a:tc>
                  <a:txBody>
                    <a:bodyPr/>
                    <a:lstStyle/>
                    <a:p>
                      <a:pPr algn="ctr"/>
                      <a:r>
                        <a:rPr lang="fr-FR" sz="1800" b="1" dirty="0" smtClean="0"/>
                        <a:t>Campus</a:t>
                      </a:r>
                      <a:r>
                        <a:rPr lang="fr-FR" sz="1800" b="1" baseline="0" dirty="0" smtClean="0"/>
                        <a:t> ST </a:t>
                      </a:r>
                      <a:r>
                        <a:rPr lang="fr-FR" sz="1000" b="1" baseline="0" dirty="0" smtClean="0"/>
                        <a:t>(Lille1)</a:t>
                      </a:r>
                      <a:r>
                        <a:rPr lang="fr-FR" sz="1000" b="1" dirty="0" smtClean="0"/>
                        <a:t> </a:t>
                      </a:r>
                      <a:endParaRPr lang="fr-FR" sz="1000" b="1" dirty="0"/>
                    </a:p>
                  </a:txBody>
                  <a:tcPr/>
                </a:tc>
                <a:tc>
                  <a:txBody>
                    <a:bodyPr/>
                    <a:lstStyle/>
                    <a:p>
                      <a:pPr marL="0" marR="0" lvl="0" indent="0" algn="ctr" defTabSz="913913" rtl="0" eaLnBrk="1" fontAlgn="auto" latinLnBrk="0" hangingPunct="1">
                        <a:lnSpc>
                          <a:spcPct val="100000"/>
                        </a:lnSpc>
                        <a:spcBef>
                          <a:spcPts val="0"/>
                        </a:spcBef>
                        <a:spcAft>
                          <a:spcPts val="0"/>
                        </a:spcAft>
                        <a:buClrTx/>
                        <a:buSzTx/>
                        <a:buFontTx/>
                        <a:buNone/>
                        <a:tabLst/>
                        <a:defRPr/>
                      </a:pPr>
                      <a:r>
                        <a:rPr lang="fr-FR" sz="1400" b="1" dirty="0" smtClean="0">
                          <a:solidFill>
                            <a:srgbClr val="00B050"/>
                          </a:solidFill>
                        </a:rPr>
                        <a:t>354</a:t>
                      </a:r>
                    </a:p>
                    <a:p>
                      <a:pPr algn="ctr"/>
                      <a:endParaRPr lang="fr-FR" sz="1400" b="1" dirty="0">
                        <a:solidFill>
                          <a:srgbClr val="00B050"/>
                        </a:solidFill>
                      </a:endParaRPr>
                    </a:p>
                  </a:txBody>
                  <a:tcPr/>
                </a:tc>
                <a:tc>
                  <a:txBody>
                    <a:bodyPr/>
                    <a:lstStyle/>
                    <a:p>
                      <a:pPr marL="0" marR="0" lvl="0" indent="0" algn="ctr" defTabSz="913913" rtl="0" eaLnBrk="1" fontAlgn="auto" latinLnBrk="0" hangingPunct="1">
                        <a:lnSpc>
                          <a:spcPct val="100000"/>
                        </a:lnSpc>
                        <a:spcBef>
                          <a:spcPts val="0"/>
                        </a:spcBef>
                        <a:spcAft>
                          <a:spcPts val="0"/>
                        </a:spcAft>
                        <a:buClrTx/>
                        <a:buSzTx/>
                        <a:buFontTx/>
                        <a:buNone/>
                        <a:tabLst/>
                        <a:defRPr/>
                      </a:pPr>
                      <a:r>
                        <a:rPr lang="fr-FR" sz="1400" b="1" dirty="0" smtClean="0">
                          <a:solidFill>
                            <a:srgbClr val="00B050"/>
                          </a:solidFill>
                          <a:latin typeface="Calibri" panose="020F0502020204030204" pitchFamily="34" charset="0"/>
                          <a:cs typeface="Calibri" panose="020F0502020204030204" pitchFamily="34" charset="0"/>
                        </a:rPr>
                        <a:t>390</a:t>
                      </a:r>
                    </a:p>
                    <a:p>
                      <a:pPr algn="ctr"/>
                      <a:endParaRPr lang="fr-FR" sz="1400" b="1" dirty="0">
                        <a:solidFill>
                          <a:srgbClr val="00B050"/>
                        </a:solidFill>
                      </a:endParaRPr>
                    </a:p>
                  </a:txBody>
                  <a:tcPr/>
                </a:tc>
                <a:tc>
                  <a:txBody>
                    <a:bodyPr/>
                    <a:lstStyle/>
                    <a:p>
                      <a:pPr marL="0" marR="0" lvl="0" indent="0" algn="ctr" defTabSz="913913" rtl="0" eaLnBrk="1" fontAlgn="auto" latinLnBrk="0" hangingPunct="1">
                        <a:lnSpc>
                          <a:spcPct val="100000"/>
                        </a:lnSpc>
                        <a:spcBef>
                          <a:spcPts val="0"/>
                        </a:spcBef>
                        <a:spcAft>
                          <a:spcPts val="0"/>
                        </a:spcAft>
                        <a:buClrTx/>
                        <a:buSzTx/>
                        <a:buFontTx/>
                        <a:buNone/>
                        <a:tabLst/>
                        <a:defRPr/>
                      </a:pPr>
                      <a:r>
                        <a:rPr lang="fr-FR" sz="1400" b="1" dirty="0" smtClean="0">
                          <a:solidFill>
                            <a:srgbClr val="00B050"/>
                          </a:solidFill>
                        </a:rPr>
                        <a:t>420</a:t>
                      </a:r>
                    </a:p>
                    <a:p>
                      <a:pPr algn="ctr"/>
                      <a:endParaRPr lang="fr-FR" sz="1400" b="1" dirty="0">
                        <a:solidFill>
                          <a:srgbClr val="00B050"/>
                        </a:solidFill>
                        <a:latin typeface="Calibri" panose="020F0502020204030204" pitchFamily="34" charset="0"/>
                        <a:cs typeface="Calibri" panose="020F0502020204030204" pitchFamily="34" charset="0"/>
                      </a:endParaRPr>
                    </a:p>
                  </a:txBody>
                  <a:tcPr/>
                </a:tc>
                <a:tc>
                  <a:txBody>
                    <a:bodyPr/>
                    <a:lstStyle/>
                    <a:p>
                      <a:pPr algn="ctr"/>
                      <a:r>
                        <a:rPr lang="fr-FR" sz="2000" b="1" dirty="0" smtClean="0">
                          <a:solidFill>
                            <a:schemeClr val="tx1"/>
                          </a:solidFill>
                        </a:rPr>
                        <a:t>503</a:t>
                      </a:r>
                      <a:endParaRPr lang="fr-FR" sz="2000" b="1" dirty="0">
                        <a:solidFill>
                          <a:schemeClr val="tx1"/>
                        </a:solidFill>
                      </a:endParaRPr>
                    </a:p>
                  </a:txBody>
                  <a:tcPr/>
                </a:tc>
                <a:tc>
                  <a:txBody>
                    <a:bodyPr/>
                    <a:lstStyle/>
                    <a:p>
                      <a:pPr algn="ctr"/>
                      <a:r>
                        <a:rPr lang="fr-FR" sz="2400" b="1" dirty="0" smtClean="0">
                          <a:solidFill>
                            <a:schemeClr val="tx1"/>
                          </a:solidFill>
                        </a:rPr>
                        <a:t>638</a:t>
                      </a:r>
                      <a:endParaRPr lang="fr-FR" sz="2400" b="1" dirty="0">
                        <a:solidFill>
                          <a:schemeClr val="tx1"/>
                        </a:solidFill>
                      </a:endParaRPr>
                    </a:p>
                  </a:txBody>
                  <a:tcPr/>
                </a:tc>
                <a:extLst>
                  <a:ext uri="{0D108BD9-81ED-4DB2-BD59-A6C34878D82A}">
                    <a16:rowId xmlns:a16="http://schemas.microsoft.com/office/drawing/2014/main" val="10001"/>
                  </a:ext>
                </a:extLst>
              </a:tr>
              <a:tr h="719663">
                <a:tc>
                  <a:txBody>
                    <a:bodyPr/>
                    <a:lstStyle/>
                    <a:p>
                      <a:pPr algn="ctr"/>
                      <a:r>
                        <a:rPr lang="fr-FR" sz="1800" b="1" dirty="0" smtClean="0"/>
                        <a:t>Campus</a:t>
                      </a:r>
                      <a:r>
                        <a:rPr lang="fr-FR" sz="1800" b="1" baseline="0" dirty="0" smtClean="0"/>
                        <a:t> SHS </a:t>
                      </a:r>
                      <a:r>
                        <a:rPr lang="fr-FR" sz="1000" b="1" baseline="0" dirty="0" smtClean="0"/>
                        <a:t>(Lille3)</a:t>
                      </a:r>
                      <a:endParaRPr lang="fr-FR" sz="1000" b="1" dirty="0"/>
                    </a:p>
                  </a:txBody>
                  <a:tcPr/>
                </a:tc>
                <a:tc>
                  <a:txBody>
                    <a:bodyPr/>
                    <a:lstStyle/>
                    <a:p>
                      <a:pPr marL="0" marR="0" lvl="0" indent="0" algn="ctr" defTabSz="913913" rtl="0" eaLnBrk="1" fontAlgn="auto" latinLnBrk="0" hangingPunct="1">
                        <a:lnSpc>
                          <a:spcPct val="100000"/>
                        </a:lnSpc>
                        <a:spcBef>
                          <a:spcPts val="0"/>
                        </a:spcBef>
                        <a:spcAft>
                          <a:spcPts val="0"/>
                        </a:spcAft>
                        <a:buClrTx/>
                        <a:buSzTx/>
                        <a:buFontTx/>
                        <a:buNone/>
                        <a:tabLst/>
                        <a:defRPr/>
                      </a:pPr>
                      <a:r>
                        <a:rPr lang="fr-FR" sz="1400" b="1" dirty="0" smtClean="0">
                          <a:solidFill>
                            <a:srgbClr val="00B050"/>
                          </a:solidFill>
                        </a:rPr>
                        <a:t>564</a:t>
                      </a:r>
                    </a:p>
                    <a:p>
                      <a:pPr algn="ctr"/>
                      <a:endParaRPr lang="fr-FR" sz="1400" b="1" dirty="0">
                        <a:solidFill>
                          <a:srgbClr val="00B050"/>
                        </a:solidFill>
                      </a:endParaRPr>
                    </a:p>
                  </a:txBody>
                  <a:tcPr/>
                </a:tc>
                <a:tc>
                  <a:txBody>
                    <a:bodyPr/>
                    <a:lstStyle/>
                    <a:p>
                      <a:pPr marL="0" marR="0" lvl="0" indent="0" algn="ctr" defTabSz="913913" rtl="0" eaLnBrk="1" fontAlgn="auto" latinLnBrk="0" hangingPunct="1">
                        <a:lnSpc>
                          <a:spcPct val="100000"/>
                        </a:lnSpc>
                        <a:spcBef>
                          <a:spcPts val="0"/>
                        </a:spcBef>
                        <a:spcAft>
                          <a:spcPts val="0"/>
                        </a:spcAft>
                        <a:buClrTx/>
                        <a:buSzTx/>
                        <a:buFontTx/>
                        <a:buNone/>
                        <a:tabLst/>
                        <a:defRPr/>
                      </a:pPr>
                      <a:r>
                        <a:rPr lang="fr-FR" sz="1400" b="1" dirty="0" smtClean="0">
                          <a:solidFill>
                            <a:srgbClr val="00B050"/>
                          </a:solidFill>
                          <a:latin typeface="Calibri" panose="020F0502020204030204" pitchFamily="34" charset="0"/>
                          <a:cs typeface="Calibri" panose="020F0502020204030204" pitchFamily="34" charset="0"/>
                        </a:rPr>
                        <a:t>731</a:t>
                      </a:r>
                    </a:p>
                    <a:p>
                      <a:pPr algn="ctr"/>
                      <a:endParaRPr lang="fr-FR" sz="1400" b="1" dirty="0">
                        <a:solidFill>
                          <a:srgbClr val="00B050"/>
                        </a:solidFill>
                      </a:endParaRPr>
                    </a:p>
                  </a:txBody>
                  <a:tcPr/>
                </a:tc>
                <a:tc>
                  <a:txBody>
                    <a:bodyPr/>
                    <a:lstStyle/>
                    <a:p>
                      <a:pPr marL="0" marR="0" lvl="0" indent="0" algn="ctr" defTabSz="913913" rtl="0" eaLnBrk="1" fontAlgn="auto" latinLnBrk="0" hangingPunct="1">
                        <a:lnSpc>
                          <a:spcPct val="100000"/>
                        </a:lnSpc>
                        <a:spcBef>
                          <a:spcPts val="0"/>
                        </a:spcBef>
                        <a:spcAft>
                          <a:spcPts val="0"/>
                        </a:spcAft>
                        <a:buClrTx/>
                        <a:buSzTx/>
                        <a:buFontTx/>
                        <a:buNone/>
                        <a:tabLst/>
                        <a:defRPr/>
                      </a:pPr>
                      <a:r>
                        <a:rPr lang="fr-FR" sz="1400" b="1" dirty="0" smtClean="0">
                          <a:solidFill>
                            <a:srgbClr val="00B050"/>
                          </a:solidFill>
                        </a:rPr>
                        <a:t>751</a:t>
                      </a:r>
                    </a:p>
                    <a:p>
                      <a:pPr algn="ctr"/>
                      <a:endParaRPr lang="fr-FR" sz="1400" b="1" dirty="0">
                        <a:solidFill>
                          <a:srgbClr val="00B050"/>
                        </a:solidFill>
                        <a:latin typeface="Calibri" panose="020F0502020204030204" pitchFamily="34" charset="0"/>
                        <a:cs typeface="Calibri" panose="020F0502020204030204" pitchFamily="34" charset="0"/>
                      </a:endParaRPr>
                    </a:p>
                  </a:txBody>
                  <a:tcPr/>
                </a:tc>
                <a:tc>
                  <a:txBody>
                    <a:bodyPr/>
                    <a:lstStyle/>
                    <a:p>
                      <a:pPr algn="ctr"/>
                      <a:r>
                        <a:rPr lang="fr-FR" sz="2000" b="1" dirty="0" smtClean="0">
                          <a:solidFill>
                            <a:schemeClr val="tx1"/>
                          </a:solidFill>
                        </a:rPr>
                        <a:t>835</a:t>
                      </a:r>
                      <a:endParaRPr lang="fr-FR" sz="2000" b="1" dirty="0">
                        <a:solidFill>
                          <a:schemeClr val="tx1"/>
                        </a:solidFill>
                      </a:endParaRPr>
                    </a:p>
                  </a:txBody>
                  <a:tcPr/>
                </a:tc>
                <a:tc>
                  <a:txBody>
                    <a:bodyPr/>
                    <a:lstStyle/>
                    <a:p>
                      <a:pPr algn="ctr"/>
                      <a:r>
                        <a:rPr lang="fr-FR" sz="2400" b="1" dirty="0" smtClean="0">
                          <a:solidFill>
                            <a:schemeClr val="tx1"/>
                          </a:solidFill>
                        </a:rPr>
                        <a:t>1 071</a:t>
                      </a:r>
                      <a:endParaRPr lang="fr-FR" sz="2400" b="1" dirty="0">
                        <a:solidFill>
                          <a:schemeClr val="tx1"/>
                        </a:solidFill>
                      </a:endParaRPr>
                    </a:p>
                  </a:txBody>
                  <a:tcPr/>
                </a:tc>
                <a:extLst>
                  <a:ext uri="{0D108BD9-81ED-4DB2-BD59-A6C34878D82A}">
                    <a16:rowId xmlns:a16="http://schemas.microsoft.com/office/drawing/2014/main" val="10002"/>
                  </a:ext>
                </a:extLst>
              </a:tr>
            </a:tbl>
          </a:graphicData>
        </a:graphic>
      </p:graphicFrame>
      <p:sp>
        <p:nvSpPr>
          <p:cNvPr id="6" name="Rectangle 5"/>
          <p:cNvSpPr/>
          <p:nvPr/>
        </p:nvSpPr>
        <p:spPr>
          <a:xfrm>
            <a:off x="4355976" y="5479546"/>
            <a:ext cx="4680520" cy="615553"/>
          </a:xfrm>
          <a:prstGeom prst="rect">
            <a:avLst/>
          </a:prstGeom>
          <a:solidFill>
            <a:srgbClr val="FFFFFF"/>
          </a:solidFill>
        </p:spPr>
        <p:txBody>
          <a:bodyPr wrap="square">
            <a:spAutoFit/>
          </a:bodyPr>
          <a:lstStyle/>
          <a:p>
            <a:r>
              <a:rPr lang="fr-FR" dirty="0" smtClean="0"/>
              <a:t>80 000 étudiants inscrits à l’université de Lille dont  2 735 </a:t>
            </a:r>
            <a:r>
              <a:rPr lang="fr-FR" dirty="0"/>
              <a:t>étudiants en situation de </a:t>
            </a:r>
            <a:r>
              <a:rPr lang="fr-FR" dirty="0" smtClean="0"/>
              <a:t>handicap. (3,41 %)</a:t>
            </a:r>
            <a:endParaRPr lang="fr-FR" dirty="0"/>
          </a:p>
        </p:txBody>
      </p:sp>
      <p:sp>
        <p:nvSpPr>
          <p:cNvPr id="4" name="Flèche droite 3"/>
          <p:cNvSpPr/>
          <p:nvPr/>
        </p:nvSpPr>
        <p:spPr>
          <a:xfrm>
            <a:off x="5667277" y="4572713"/>
            <a:ext cx="1918412" cy="934992"/>
          </a:xfrm>
          <a:prstGeom prst="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évolution 27,8 % </a:t>
            </a:r>
            <a:endParaRPr lang="fr-FR" dirty="0"/>
          </a:p>
        </p:txBody>
      </p:sp>
    </p:spTree>
    <p:extLst>
      <p:ext uri="{BB962C8B-B14F-4D97-AF65-F5344CB8AC3E}">
        <p14:creationId xmlns:p14="http://schemas.microsoft.com/office/powerpoint/2010/main" val="35908923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2">
            <a:extLst>
              <a:ext uri="{FF2B5EF4-FFF2-40B4-BE49-F238E27FC236}">
                <a16:creationId xmlns:a16="http://schemas.microsoft.com/office/drawing/2014/main" id="{C1D19C95-99DE-4671-8354-D0774CED2C27}"/>
              </a:ext>
            </a:extLst>
          </p:cNvPr>
          <p:cNvSpPr txBox="1">
            <a:spLocks/>
          </p:cNvSpPr>
          <p:nvPr/>
        </p:nvSpPr>
        <p:spPr>
          <a:xfrm>
            <a:off x="442427" y="1361106"/>
            <a:ext cx="7767199" cy="2848165"/>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fr-FR" sz="1200" b="1" dirty="0">
              <a:latin typeface="Marianne" panose="02000000000000000000" pitchFamily="50" charset="0"/>
            </a:endParaRPr>
          </a:p>
          <a:p>
            <a:endParaRPr lang="fr-FR" sz="1125" dirty="0">
              <a:latin typeface="Marianne" panose="02000000000000000000" pitchFamily="50" charset="0"/>
            </a:endParaRPr>
          </a:p>
          <a:p>
            <a:endParaRPr lang="fr-FR" sz="1125" dirty="0">
              <a:latin typeface="Marianne" panose="02000000000000000000" pitchFamily="50" charset="0"/>
            </a:endParaRPr>
          </a:p>
          <a:p>
            <a:endParaRPr lang="fr-FR" sz="1125" dirty="0">
              <a:latin typeface="Marianne" panose="02000000000000000000" pitchFamily="50" charset="0"/>
            </a:endParaRPr>
          </a:p>
        </p:txBody>
      </p:sp>
      <p:graphicFrame>
        <p:nvGraphicFramePr>
          <p:cNvPr id="8" name="Graphique 7">
            <a:extLst>
              <a:ext uri="{FF2B5EF4-FFF2-40B4-BE49-F238E27FC236}">
                <a16:creationId xmlns:a16="http://schemas.microsoft.com/office/drawing/2014/main" id="{CFFFA2D4-4742-454A-9737-1AC5BCF9E179}"/>
              </a:ext>
            </a:extLst>
          </p:cNvPr>
          <p:cNvGraphicFramePr>
            <a:graphicFrameLocks/>
          </p:cNvGraphicFramePr>
          <p:nvPr>
            <p:extLst>
              <p:ext uri="{D42A27DB-BD31-4B8C-83A1-F6EECF244321}">
                <p14:modId xmlns:p14="http://schemas.microsoft.com/office/powerpoint/2010/main" val="2899633768"/>
              </p:ext>
            </p:extLst>
          </p:nvPr>
        </p:nvGraphicFramePr>
        <p:xfrm>
          <a:off x="1475656" y="1700808"/>
          <a:ext cx="6948078" cy="3732245"/>
        </p:xfrm>
        <a:graphic>
          <a:graphicData uri="http://schemas.openxmlformats.org/drawingml/2006/chart">
            <c:chart xmlns:c="http://schemas.openxmlformats.org/drawingml/2006/chart" xmlns:r="http://schemas.openxmlformats.org/officeDocument/2006/relationships" r:id="rId2"/>
          </a:graphicData>
        </a:graphic>
      </p:graphicFrame>
      <p:sp>
        <p:nvSpPr>
          <p:cNvPr id="9" name="ZoneTexte 8">
            <a:extLst>
              <a:ext uri="{FF2B5EF4-FFF2-40B4-BE49-F238E27FC236}">
                <a16:creationId xmlns:a16="http://schemas.microsoft.com/office/drawing/2014/main" id="{6E97D456-84F1-42C7-9695-BA458D7041E4}"/>
              </a:ext>
            </a:extLst>
          </p:cNvPr>
          <p:cNvSpPr txBox="1"/>
          <p:nvPr/>
        </p:nvSpPr>
        <p:spPr>
          <a:xfrm>
            <a:off x="611560" y="683423"/>
            <a:ext cx="7812174" cy="507831"/>
          </a:xfrm>
          <a:prstGeom prst="rect">
            <a:avLst/>
          </a:prstGeom>
          <a:solidFill>
            <a:srgbClr val="FFD24B"/>
          </a:solidFill>
        </p:spPr>
        <p:txBody>
          <a:bodyPr wrap="square" rtlCol="0">
            <a:spAutoFit/>
          </a:bodyPr>
          <a:lstStyle/>
          <a:p>
            <a:endParaRPr lang="fr-FR" sz="600" b="1" dirty="0">
              <a:solidFill>
                <a:srgbClr val="FF6941"/>
              </a:solidFill>
              <a:latin typeface="Marianne" panose="02000000000000000000" pitchFamily="50" charset="0"/>
            </a:endParaRPr>
          </a:p>
          <a:p>
            <a:r>
              <a:rPr lang="fr-FR" sz="1500" b="1" dirty="0">
                <a:latin typeface="Marianne" panose="02000000000000000000" pitchFamily="50" charset="0"/>
              </a:rPr>
              <a:t>UN NOMBRE D’ETUDIANT·ES </a:t>
            </a:r>
            <a:r>
              <a:rPr lang="fr-FR" sz="1500" b="1" dirty="0" smtClean="0">
                <a:latin typeface="Marianne" panose="02000000000000000000" pitchFamily="50" charset="0"/>
              </a:rPr>
              <a:t> EN SITUATION DE HANDICAP EN </a:t>
            </a:r>
            <a:r>
              <a:rPr lang="fr-FR" sz="1500" b="1" dirty="0">
                <a:latin typeface="Marianne" panose="02000000000000000000" pitchFamily="50" charset="0"/>
              </a:rPr>
              <a:t>FORTE AUGMENTATION</a:t>
            </a:r>
            <a:endParaRPr lang="fr-FR" sz="1800" dirty="0">
              <a:latin typeface="Marianne" panose="02000000000000000000" pitchFamily="50" charset="0"/>
            </a:endParaRPr>
          </a:p>
          <a:p>
            <a:endParaRPr lang="fr-FR" sz="600" dirty="0">
              <a:latin typeface="Marianne" panose="02000000000000000000" pitchFamily="50" charset="0"/>
            </a:endParaRPr>
          </a:p>
        </p:txBody>
      </p:sp>
    </p:spTree>
    <p:extLst>
      <p:ext uri="{BB962C8B-B14F-4D97-AF65-F5344CB8AC3E}">
        <p14:creationId xmlns:p14="http://schemas.microsoft.com/office/powerpoint/2010/main" val="42820484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223407" y="609886"/>
            <a:ext cx="4491988" cy="499329"/>
          </a:xfrm>
          <a:prstGeom prst="rect">
            <a:avLst/>
          </a:prstGeom>
          <a:noFill/>
          <a:ln>
            <a:noFill/>
          </a:ln>
          <a:effectLst/>
        </p:spPr>
        <p:txBody>
          <a:bodyPr wrap="square" lIns="113498" tIns="56750" rIns="113498" bIns="56750">
            <a:spAutoFit/>
          </a:bodyPr>
          <a:lstStyle/>
          <a:p>
            <a:pPr algn="r"/>
            <a:r>
              <a:rPr lang="fr-FR" sz="2500" b="1" dirty="0">
                <a:solidFill>
                  <a:schemeClr val="accent3">
                    <a:lumMod val="50000"/>
                  </a:schemeClr>
                </a:solidFill>
              </a:rPr>
              <a:t>Études universitaires</a:t>
            </a:r>
          </a:p>
        </p:txBody>
      </p:sp>
      <p:sp>
        <p:nvSpPr>
          <p:cNvPr id="10" name="Titre 3"/>
          <p:cNvSpPr txBox="1">
            <a:spLocks/>
          </p:cNvSpPr>
          <p:nvPr/>
        </p:nvSpPr>
        <p:spPr>
          <a:xfrm>
            <a:off x="3854877" y="300581"/>
            <a:ext cx="4850549" cy="454900"/>
          </a:xfrm>
          <a:prstGeom prst="rect">
            <a:avLst/>
          </a:prstGeom>
          <a:noFill/>
          <a:effectLst/>
        </p:spPr>
        <p:txBody>
          <a:bodyPr vert="horz" lIns="113498" tIns="56750" rIns="113498" bIns="56750"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r>
              <a:rPr lang="fr-FR" dirty="0" smtClean="0">
                <a:solidFill>
                  <a:schemeClr val="accent3">
                    <a:lumMod val="75000"/>
                  </a:schemeClr>
                </a:solidFill>
              </a:rPr>
              <a:t>SCOLARITÉ / ÉDUCATION</a:t>
            </a:r>
            <a:endParaRPr lang="fr-FR" dirty="0">
              <a:solidFill>
                <a:schemeClr val="accent3">
                  <a:lumMod val="75000"/>
                </a:schemeClr>
              </a:solidFill>
            </a:endParaRPr>
          </a:p>
        </p:txBody>
      </p:sp>
      <p:sp>
        <p:nvSpPr>
          <p:cNvPr id="13" name="Espace réservé du texte 5"/>
          <p:cNvSpPr txBox="1">
            <a:spLocks/>
          </p:cNvSpPr>
          <p:nvPr/>
        </p:nvSpPr>
        <p:spPr>
          <a:xfrm>
            <a:off x="259806" y="300295"/>
            <a:ext cx="2184340" cy="2120593"/>
          </a:xfrm>
          <a:prstGeom prst="rect">
            <a:avLst/>
          </a:prstGeom>
          <a:solidFill>
            <a:schemeClr val="bg2"/>
          </a:solidFill>
          <a:effectLst>
            <a:outerShdw blurRad="50800" dist="38100" dir="2700000" algn="tl" rotWithShape="0">
              <a:prstClr val="black">
                <a:alpha val="40000"/>
              </a:prstClr>
            </a:outerShdw>
          </a:effectLst>
        </p:spPr>
        <p:txBody>
          <a:bodyPr vert="horz" lIns="113498" tIns="56750" rIns="113498" bIns="5675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fr-FR" sz="1500" dirty="0"/>
              <a:t>Le territoire villeneuvois </a:t>
            </a:r>
            <a:r>
              <a:rPr lang="fr-FR" sz="1500" dirty="0" smtClean="0"/>
              <a:t>compte </a:t>
            </a:r>
            <a:r>
              <a:rPr lang="fr-FR" sz="1500" b="1" dirty="0"/>
              <a:t>deux campus universitaires </a:t>
            </a:r>
            <a:r>
              <a:rPr lang="fr-FR" sz="1500" dirty="0"/>
              <a:t>: </a:t>
            </a:r>
          </a:p>
          <a:p>
            <a:r>
              <a:rPr lang="fr-FR" sz="1500" dirty="0">
                <a:ea typeface="Calibri"/>
                <a:cs typeface="Times New Roman"/>
              </a:rPr>
              <a:t>-</a:t>
            </a:r>
            <a:r>
              <a:rPr lang="fr-FR" sz="1500" dirty="0" smtClean="0">
                <a:ea typeface="Calibri"/>
                <a:cs typeface="Times New Roman"/>
              </a:rPr>
              <a:t>Campus  Sciences </a:t>
            </a:r>
            <a:r>
              <a:rPr lang="fr-FR" sz="1500" dirty="0">
                <a:ea typeface="Calibri"/>
                <a:cs typeface="Times New Roman"/>
              </a:rPr>
              <a:t>et </a:t>
            </a:r>
            <a:r>
              <a:rPr lang="fr-FR" sz="1500" dirty="0" smtClean="0">
                <a:ea typeface="Calibri"/>
                <a:cs typeface="Times New Roman"/>
              </a:rPr>
              <a:t>Technologies, ST</a:t>
            </a:r>
            <a:r>
              <a:rPr lang="fr-FR" sz="1500" dirty="0">
                <a:ea typeface="Calibri"/>
                <a:cs typeface="Times New Roman"/>
              </a:rPr>
              <a:t> </a:t>
            </a:r>
            <a:r>
              <a:rPr lang="fr-FR" sz="1500" dirty="0" smtClean="0"/>
              <a:t>(Lille </a:t>
            </a:r>
            <a:r>
              <a:rPr lang="fr-FR" sz="1500" dirty="0"/>
              <a:t>1) </a:t>
            </a:r>
          </a:p>
          <a:p>
            <a:r>
              <a:rPr lang="fr-FR" sz="1500" dirty="0"/>
              <a:t>- </a:t>
            </a:r>
            <a:r>
              <a:rPr lang="fr-FR" sz="1500" dirty="0" smtClean="0">
                <a:ea typeface="Calibri"/>
                <a:cs typeface="Times New Roman"/>
              </a:rPr>
              <a:t>Campus Sciences Humaines </a:t>
            </a:r>
            <a:r>
              <a:rPr lang="fr-FR" sz="1500" dirty="0">
                <a:ea typeface="Calibri"/>
                <a:cs typeface="Times New Roman"/>
              </a:rPr>
              <a:t>et </a:t>
            </a:r>
            <a:r>
              <a:rPr lang="fr-FR" sz="1500" dirty="0" smtClean="0">
                <a:ea typeface="Calibri"/>
                <a:cs typeface="Times New Roman"/>
              </a:rPr>
              <a:t>Sociales, SHS (Lille3)</a:t>
            </a:r>
            <a:endParaRPr lang="fr-FR" sz="1500" dirty="0">
              <a:ea typeface="Calibri"/>
              <a:cs typeface="Times New Roman"/>
            </a:endParaRPr>
          </a:p>
          <a:p>
            <a:endParaRPr lang="fr-FR" sz="1500" dirty="0">
              <a:ea typeface="Calibri"/>
              <a:cs typeface="Times New Roman"/>
            </a:endParaRPr>
          </a:p>
        </p:txBody>
      </p:sp>
      <p:sp>
        <p:nvSpPr>
          <p:cNvPr id="11" name="Rectangle 10"/>
          <p:cNvSpPr/>
          <p:nvPr/>
        </p:nvSpPr>
        <p:spPr>
          <a:xfrm>
            <a:off x="141243" y="5605929"/>
            <a:ext cx="3590055" cy="807106"/>
          </a:xfrm>
          <a:prstGeom prst="rect">
            <a:avLst/>
          </a:prstGeom>
          <a:solidFill>
            <a:schemeClr val="bg1"/>
          </a:solidFill>
          <a:ln>
            <a:solidFill>
              <a:schemeClr val="accent3">
                <a:lumMod val="75000"/>
              </a:schemeClr>
            </a:solidFill>
          </a:ln>
        </p:spPr>
        <p:txBody>
          <a:bodyPr wrap="square" lIns="113498" tIns="56750" rIns="113498" bIns="56750">
            <a:spAutoFit/>
          </a:bodyPr>
          <a:lstStyle/>
          <a:p>
            <a:r>
              <a:rPr lang="fr-FR" sz="1500" u="sng" dirty="0">
                <a:ea typeface="Calibri"/>
                <a:cs typeface="Times New Roman"/>
              </a:rPr>
              <a:t>Suivi</a:t>
            </a:r>
            <a:r>
              <a:rPr lang="fr-FR" sz="1500" dirty="0">
                <a:ea typeface="Calibri"/>
                <a:cs typeface="Times New Roman"/>
              </a:rPr>
              <a:t> : </a:t>
            </a:r>
          </a:p>
          <a:p>
            <a:r>
              <a:rPr lang="fr-FR" sz="1500" dirty="0">
                <a:ea typeface="Calibri"/>
                <a:cs typeface="Times New Roman"/>
              </a:rPr>
              <a:t>Relais </a:t>
            </a:r>
            <a:r>
              <a:rPr lang="fr-FR" sz="1500" dirty="0" smtClean="0">
                <a:ea typeface="Calibri"/>
                <a:cs typeface="Times New Roman"/>
              </a:rPr>
              <a:t>Handicap</a:t>
            </a:r>
          </a:p>
          <a:p>
            <a:r>
              <a:rPr lang="fr-FR" sz="1500" dirty="0" smtClean="0">
                <a:ea typeface="Calibri"/>
                <a:cs typeface="Times New Roman"/>
              </a:rPr>
              <a:t>Bureau de la vie étudiante handicap, BVEH</a:t>
            </a:r>
            <a:endParaRPr lang="fr-FR" sz="1500" dirty="0">
              <a:ea typeface="Calibri"/>
              <a:cs typeface="Times New Roman"/>
            </a:endParaRPr>
          </a:p>
        </p:txBody>
      </p:sp>
      <p:graphicFrame>
        <p:nvGraphicFramePr>
          <p:cNvPr id="4" name="Graphique 3"/>
          <p:cNvGraphicFramePr/>
          <p:nvPr>
            <p:extLst>
              <p:ext uri="{D42A27DB-BD31-4B8C-83A1-F6EECF244321}">
                <p14:modId xmlns:p14="http://schemas.microsoft.com/office/powerpoint/2010/main" val="3829889332"/>
              </p:ext>
            </p:extLst>
          </p:nvPr>
        </p:nvGraphicFramePr>
        <p:xfrm>
          <a:off x="2434515" y="1556792"/>
          <a:ext cx="6504384" cy="420892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826871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3"/>
          <p:cNvSpPr txBox="1">
            <a:spLocks/>
          </p:cNvSpPr>
          <p:nvPr/>
        </p:nvSpPr>
        <p:spPr>
          <a:xfrm>
            <a:off x="3854877" y="150882"/>
            <a:ext cx="4850549" cy="586408"/>
          </a:xfrm>
          <a:prstGeom prst="rect">
            <a:avLst/>
          </a:prstGeom>
          <a:noFill/>
          <a:effectLst/>
        </p:spPr>
        <p:txBody>
          <a:bodyPr vert="horz" lIns="113498" tIns="56750" rIns="113498" bIns="56750"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pPr defTabSz="914400"/>
            <a:r>
              <a:rPr lang="fr-FR" dirty="0" smtClean="0">
                <a:solidFill>
                  <a:srgbClr val="9BBB59">
                    <a:lumMod val="75000"/>
                  </a:srgbClr>
                </a:solidFill>
              </a:rPr>
              <a:t>LOISIRS / SPORTS</a:t>
            </a:r>
            <a:endParaRPr lang="fr-FR" dirty="0">
              <a:solidFill>
                <a:srgbClr val="9BBB59">
                  <a:lumMod val="75000"/>
                </a:srgbClr>
              </a:solidFill>
            </a:endParaRPr>
          </a:p>
        </p:txBody>
      </p:sp>
      <p:sp>
        <p:nvSpPr>
          <p:cNvPr id="12" name="Rectangle 11"/>
          <p:cNvSpPr/>
          <p:nvPr/>
        </p:nvSpPr>
        <p:spPr>
          <a:xfrm>
            <a:off x="96420" y="5879858"/>
            <a:ext cx="4811905" cy="576273"/>
          </a:xfrm>
          <a:prstGeom prst="rect">
            <a:avLst/>
          </a:prstGeom>
          <a:solidFill>
            <a:srgbClr val="FFFFFF"/>
          </a:solidFill>
          <a:ln>
            <a:solidFill>
              <a:schemeClr val="accent3">
                <a:lumMod val="75000"/>
              </a:schemeClr>
            </a:solidFill>
          </a:ln>
        </p:spPr>
        <p:txBody>
          <a:bodyPr wrap="square" lIns="113498" tIns="56750" rIns="113498" bIns="56750">
            <a:spAutoFit/>
          </a:bodyPr>
          <a:lstStyle/>
          <a:p>
            <a:pPr defTabSz="914400"/>
            <a:r>
              <a:rPr lang="fr-FR" sz="1500" u="sng" dirty="0">
                <a:solidFill>
                  <a:prstClr val="black"/>
                </a:solidFill>
                <a:ea typeface="Calibri"/>
                <a:cs typeface="Times New Roman"/>
              </a:rPr>
              <a:t>Suivi</a:t>
            </a:r>
            <a:r>
              <a:rPr lang="fr-FR" sz="1500" dirty="0">
                <a:solidFill>
                  <a:prstClr val="black"/>
                </a:solidFill>
                <a:ea typeface="Calibri"/>
                <a:cs typeface="Times New Roman"/>
              </a:rPr>
              <a:t> : </a:t>
            </a:r>
            <a:r>
              <a:rPr lang="fr-FR" sz="1500" dirty="0" smtClean="0">
                <a:solidFill>
                  <a:prstClr val="black"/>
                </a:solidFill>
                <a:ea typeface="Calibri"/>
                <a:cs typeface="Times New Roman"/>
              </a:rPr>
              <a:t>Service accessibilité universelle d’usage et durable Université de Lille et le Stade Villeneuvois </a:t>
            </a:r>
            <a:endParaRPr lang="fr-FR" sz="1500" dirty="0">
              <a:solidFill>
                <a:prstClr val="black"/>
              </a:solidFill>
              <a:ea typeface="Calibri"/>
              <a:cs typeface="Times New Roman"/>
            </a:endParaRPr>
          </a:p>
        </p:txBody>
      </p:sp>
      <p:grpSp>
        <p:nvGrpSpPr>
          <p:cNvPr id="15" name="Groupe 14"/>
          <p:cNvGrpSpPr/>
          <p:nvPr/>
        </p:nvGrpSpPr>
        <p:grpSpPr>
          <a:xfrm rot="20931326">
            <a:off x="1833132" y="146615"/>
            <a:ext cx="871538" cy="726026"/>
            <a:chOff x="1295239" y="2921152"/>
            <a:chExt cx="998395" cy="998395"/>
          </a:xfrm>
        </p:grpSpPr>
        <p:sp>
          <p:nvSpPr>
            <p:cNvPr id="16" name="Ellipse 15"/>
            <p:cNvSpPr/>
            <p:nvPr/>
          </p:nvSpPr>
          <p:spPr>
            <a:xfrm>
              <a:off x="1295239" y="2921152"/>
              <a:ext cx="998395" cy="998395"/>
            </a:xfrm>
            <a:prstGeom prst="ellipse">
              <a:avLst/>
            </a:prstGeom>
            <a:solidFill>
              <a:schemeClr val="bg2"/>
            </a:solidFill>
            <a:ln w="28575">
              <a:solidFill>
                <a:schemeClr val="accent6">
                  <a:lumMod val="75000"/>
                </a:schemeClr>
              </a:solidFill>
              <a:prstDash val="sysDot"/>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none" numCol="1" rtlCol="0">
              <a:prstTxWarp prst="textDeflate">
                <a:avLst/>
              </a:prstTxWarp>
              <a:spAutoFit/>
            </a:bodyPr>
            <a:lstStyle/>
            <a:p>
              <a:endParaRPr lang="fr-FR" sz="3000">
                <a:solidFill>
                  <a:schemeClr val="accent6">
                    <a:lumMod val="75000"/>
                  </a:schemeClr>
                </a:solidFill>
                <a:latin typeface="Hobo Std" pitchFamily="34" charset="0"/>
              </a:endParaRPr>
            </a:p>
          </p:txBody>
        </p:sp>
        <p:sp>
          <p:nvSpPr>
            <p:cNvPr id="17" name="ZoneTexte 16"/>
            <p:cNvSpPr txBox="1"/>
            <p:nvPr/>
          </p:nvSpPr>
          <p:spPr>
            <a:xfrm>
              <a:off x="1344314" y="2961699"/>
              <a:ext cx="900243" cy="879336"/>
            </a:xfrm>
            <a:prstGeom prst="rect">
              <a:avLst/>
            </a:prstGeom>
            <a:noFill/>
          </p:spPr>
          <p:txBody>
            <a:bodyPr wrap="none" rtlCol="0">
              <a:prstTxWarp prst="textButtonPour">
                <a:avLst/>
              </a:prstTxWarp>
              <a:spAutoFit/>
            </a:bodyPr>
            <a:lstStyle/>
            <a:p>
              <a:pPr algn="ctr"/>
              <a:r>
                <a:rPr lang="fr-FR" sz="1275" b="1" dirty="0" smtClean="0">
                  <a:solidFill>
                    <a:schemeClr val="accent6">
                      <a:lumMod val="75000"/>
                    </a:schemeClr>
                  </a:solidFill>
                  <a:latin typeface="Arial" panose="020B0604020202020204" pitchFamily="34" charset="0"/>
                  <a:cs typeface="Arial" panose="020B0604020202020204" pitchFamily="34" charset="0"/>
                </a:rPr>
                <a:t>NOUVEAU</a:t>
              </a:r>
            </a:p>
            <a:p>
              <a:pPr algn="ctr"/>
              <a:r>
                <a:rPr lang="fr-FR" sz="1275" b="1" dirty="0" smtClean="0">
                  <a:solidFill>
                    <a:schemeClr val="accent6">
                      <a:lumMod val="75000"/>
                    </a:schemeClr>
                  </a:solidFill>
                  <a:latin typeface="Arial" panose="020B0604020202020204" pitchFamily="34" charset="0"/>
                  <a:cs typeface="Arial" panose="020B0604020202020204" pitchFamily="34" charset="0"/>
                </a:rPr>
                <a:t>EN</a:t>
              </a:r>
            </a:p>
            <a:p>
              <a:pPr algn="ctr"/>
              <a:r>
                <a:rPr lang="fr-FR" sz="1875" b="1" dirty="0" smtClean="0">
                  <a:solidFill>
                    <a:schemeClr val="accent6">
                      <a:lumMod val="75000"/>
                    </a:schemeClr>
                  </a:solidFill>
                  <a:latin typeface="Arial" panose="020B0604020202020204" pitchFamily="34" charset="0"/>
                  <a:cs typeface="Arial" panose="020B0604020202020204" pitchFamily="34" charset="0"/>
                </a:rPr>
                <a:t>2024</a:t>
              </a:r>
              <a:endParaRPr lang="fr-FR" sz="1875" b="1" dirty="0">
                <a:solidFill>
                  <a:schemeClr val="accent6">
                    <a:lumMod val="75000"/>
                  </a:schemeClr>
                </a:solidFill>
                <a:latin typeface="Arial" panose="020B0604020202020204" pitchFamily="34" charset="0"/>
                <a:cs typeface="Arial" panose="020B0604020202020204" pitchFamily="34" charset="0"/>
              </a:endParaRPr>
            </a:p>
          </p:txBody>
        </p:sp>
      </p:grpSp>
      <p:sp>
        <p:nvSpPr>
          <p:cNvPr id="9" name="Rectangle 8"/>
          <p:cNvSpPr/>
          <p:nvPr/>
        </p:nvSpPr>
        <p:spPr>
          <a:xfrm>
            <a:off x="3854877" y="690810"/>
            <a:ext cx="4850550" cy="499329"/>
          </a:xfrm>
          <a:prstGeom prst="rect">
            <a:avLst/>
          </a:prstGeom>
          <a:noFill/>
          <a:ln>
            <a:noFill/>
          </a:ln>
          <a:effectLst/>
        </p:spPr>
        <p:txBody>
          <a:bodyPr wrap="square" lIns="113498" tIns="56750" rIns="113498" bIns="56750">
            <a:spAutoFit/>
          </a:bodyPr>
          <a:lstStyle/>
          <a:p>
            <a:pPr algn="r"/>
            <a:r>
              <a:rPr lang="fr-FR" sz="2500" b="1" dirty="0" smtClean="0">
                <a:solidFill>
                  <a:schemeClr val="accent3">
                    <a:lumMod val="50000"/>
                  </a:schemeClr>
                </a:solidFill>
              </a:rPr>
              <a:t>Audiodescription sportive inclusive  </a:t>
            </a:r>
            <a:endParaRPr lang="fr-FR" sz="2500" b="1" dirty="0">
              <a:solidFill>
                <a:schemeClr val="accent3">
                  <a:lumMod val="50000"/>
                </a:schemeClr>
              </a:solidFill>
            </a:endParaRPr>
          </a:p>
        </p:txBody>
      </p:sp>
      <p:sp>
        <p:nvSpPr>
          <p:cNvPr id="2" name="Rectangle 1"/>
          <p:cNvSpPr/>
          <p:nvPr/>
        </p:nvSpPr>
        <p:spPr>
          <a:xfrm>
            <a:off x="734653" y="1155503"/>
            <a:ext cx="3535437" cy="4524315"/>
          </a:xfrm>
          <a:prstGeom prst="rect">
            <a:avLst/>
          </a:prstGeom>
          <a:solidFill>
            <a:schemeClr val="bg1">
              <a:lumMod val="95000"/>
            </a:schemeClr>
          </a:solidFill>
          <a:ln>
            <a:solidFill>
              <a:schemeClr val="tx1"/>
            </a:solidFill>
          </a:ln>
        </p:spPr>
        <p:txBody>
          <a:bodyPr wrap="square">
            <a:spAutoFit/>
          </a:bodyPr>
          <a:lstStyle/>
          <a:p>
            <a:pPr>
              <a:spcAft>
                <a:spcPts val="0"/>
              </a:spcAft>
            </a:pPr>
            <a:r>
              <a:rPr lang="fr-FR"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Avec une voix pour chaque équipe, cette méthode permet de savoir en toute circonstance dans quelles mains se trouve le ballon. De plus, en utilisant des repères concrets, tels que le nom de la tribune ou autre, l'immersion reste pleine et </a:t>
            </a:r>
            <a:r>
              <a:rPr lang="fr-FR" sz="18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entière. </a:t>
            </a:r>
          </a:p>
          <a:p>
            <a:pPr>
              <a:spcAft>
                <a:spcPts val="0"/>
              </a:spcAft>
            </a:pPr>
            <a:r>
              <a:rPr lang="fr-FR" sz="18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Enfin</a:t>
            </a:r>
            <a:r>
              <a:rPr lang="fr-FR"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fr-FR" sz="18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l'apport d'informations </a:t>
            </a:r>
            <a:r>
              <a:rPr lang="fr-FR"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complémentaires, par exemple sur des points de règlement, rend cette expérience universelle, permettant aux novices et aux passionnés, aux personnes en situation de handicap et valides, de vivre le même match.</a:t>
            </a:r>
            <a:endParaRPr lang="fr-FR" sz="1800" dirty="0">
              <a:latin typeface="Aptos"/>
              <a:ea typeface="Calibri" panose="020F0502020204030204" pitchFamily="34" charset="0"/>
              <a:cs typeface="Times New Roman" panose="02020603050405020304" pitchFamily="18" charset="0"/>
            </a:endParaRPr>
          </a:p>
          <a:p>
            <a:pPr>
              <a:spcAft>
                <a:spcPts val="0"/>
              </a:spcAft>
            </a:pPr>
            <a:r>
              <a:rPr lang="fr-FR"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fr-FR" sz="1800" dirty="0">
              <a:effectLst/>
              <a:latin typeface="Aptos"/>
              <a:ea typeface="Calibri" panose="020F0502020204030204" pitchFamily="34" charset="0"/>
              <a:cs typeface="Times New Roman" panose="02020603050405020304" pitchFamily="18" charset="0"/>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8305" y="1356301"/>
            <a:ext cx="1204214" cy="1748052"/>
          </a:xfrm>
          <a:prstGeom prst="rect">
            <a:avLst/>
          </a:prstGeom>
        </p:spPr>
      </p:pic>
      <p:pic>
        <p:nvPicPr>
          <p:cNvPr id="13"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9303" y="3168920"/>
            <a:ext cx="3347864" cy="2510898"/>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428" y="1565564"/>
            <a:ext cx="2258986" cy="941244"/>
          </a:xfrm>
          <a:prstGeom prst="rect">
            <a:avLst/>
          </a:prstGeom>
        </p:spPr>
      </p:pic>
    </p:spTree>
    <p:extLst>
      <p:ext uri="{BB962C8B-B14F-4D97-AF65-F5344CB8AC3E}">
        <p14:creationId xmlns:p14="http://schemas.microsoft.com/office/powerpoint/2010/main" val="26010049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3"/>
          <p:cNvSpPr txBox="1">
            <a:spLocks/>
          </p:cNvSpPr>
          <p:nvPr/>
        </p:nvSpPr>
        <p:spPr>
          <a:xfrm>
            <a:off x="4245319" y="91215"/>
            <a:ext cx="4850549" cy="586408"/>
          </a:xfrm>
          <a:prstGeom prst="rect">
            <a:avLst/>
          </a:prstGeom>
          <a:noFill/>
          <a:effectLst/>
        </p:spPr>
        <p:txBody>
          <a:bodyPr vert="horz" lIns="113498" tIns="56750" rIns="113498" bIns="56750"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pPr defTabSz="914400"/>
            <a:r>
              <a:rPr lang="fr-FR" dirty="0" smtClean="0">
                <a:solidFill>
                  <a:srgbClr val="9BBB59">
                    <a:lumMod val="75000"/>
                  </a:srgbClr>
                </a:solidFill>
              </a:rPr>
              <a:t>LOISIRS / SPORTS</a:t>
            </a:r>
            <a:endParaRPr lang="fr-FR" dirty="0">
              <a:solidFill>
                <a:srgbClr val="9BBB59">
                  <a:lumMod val="75000"/>
                </a:srgbClr>
              </a:solidFill>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82309" y="1025793"/>
            <a:ext cx="3274092" cy="2207581"/>
          </a:xfrm>
          <a:prstGeom prst="rect">
            <a:avLst/>
          </a:prstGeom>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2055" y="3612911"/>
            <a:ext cx="3606330" cy="2704748"/>
          </a:xfrm>
          <a:prstGeom prst="rect">
            <a:avLst/>
          </a:prstGeom>
        </p:spPr>
      </p:pic>
      <p:pic>
        <p:nvPicPr>
          <p:cNvPr id="19" name="Imag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092280" y="4137073"/>
            <a:ext cx="1964120" cy="1342436"/>
          </a:xfrm>
          <a:prstGeom prst="rect">
            <a:avLst/>
          </a:prstGeom>
        </p:spPr>
      </p:pic>
      <p:pic>
        <p:nvPicPr>
          <p:cNvPr id="37" name="Imag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947" y="3741252"/>
            <a:ext cx="2930214" cy="1919996"/>
          </a:xfrm>
          <a:prstGeom prst="rect">
            <a:avLst/>
          </a:prstGeom>
        </p:spPr>
      </p:pic>
      <p:sp>
        <p:nvSpPr>
          <p:cNvPr id="13" name="Arrondir un rectangle avec un coin diagonal 13"/>
          <p:cNvSpPr/>
          <p:nvPr/>
        </p:nvSpPr>
        <p:spPr>
          <a:xfrm>
            <a:off x="124783" y="243943"/>
            <a:ext cx="6772198" cy="3216613"/>
          </a:xfrm>
          <a:prstGeom prst="round2DiagRect">
            <a:avLst/>
          </a:prstGeom>
          <a:solidFill>
            <a:schemeClr val="bg1"/>
          </a:solidFill>
          <a:ln w="28575">
            <a:solidFill>
              <a:schemeClr val="accent3">
                <a:lumMod val="75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3498" tIns="56750" rIns="113498" bIns="56750" rtlCol="0" anchor="ctr"/>
          <a:lstStyle/>
          <a:p>
            <a:pPr marL="106405" defTabSz="914400"/>
            <a:r>
              <a:rPr lang="fr-FR" sz="2400" b="1" dirty="0" smtClean="0">
                <a:solidFill>
                  <a:srgbClr val="9BBB59">
                    <a:lumMod val="75000"/>
                  </a:srgbClr>
                </a:solidFill>
                <a:ea typeface="Calibri"/>
                <a:cs typeface="Times New Roman"/>
              </a:rPr>
              <a:t>121 sportifs </a:t>
            </a:r>
            <a:r>
              <a:rPr lang="fr-FR" sz="2400" b="1" dirty="0" smtClean="0">
                <a:solidFill>
                  <a:prstClr val="black"/>
                </a:solidFill>
                <a:ea typeface="Calibri"/>
                <a:cs typeface="Times New Roman"/>
              </a:rPr>
              <a:t>en </a:t>
            </a:r>
            <a:r>
              <a:rPr lang="fr-FR" sz="2400" b="1" dirty="0">
                <a:solidFill>
                  <a:prstClr val="black"/>
                </a:solidFill>
                <a:ea typeface="Calibri"/>
                <a:cs typeface="Times New Roman"/>
              </a:rPr>
              <a:t>situation de handicap </a:t>
            </a:r>
            <a:endParaRPr lang="fr-FR" sz="2400" b="1" dirty="0" smtClean="0">
              <a:solidFill>
                <a:prstClr val="black"/>
              </a:solidFill>
              <a:ea typeface="Calibri"/>
              <a:cs typeface="Times New Roman"/>
            </a:endParaRPr>
          </a:p>
          <a:p>
            <a:pPr marL="106405" defTabSz="914400"/>
            <a:r>
              <a:rPr lang="fr-FR" sz="2400" b="1" dirty="0" smtClean="0">
                <a:solidFill>
                  <a:srgbClr val="9BBB59">
                    <a:lumMod val="75000"/>
                  </a:srgbClr>
                </a:solidFill>
                <a:ea typeface="Calibri"/>
                <a:cs typeface="Times New Roman"/>
              </a:rPr>
              <a:t>50 clubs signataires de l’engagement </a:t>
            </a:r>
            <a:r>
              <a:rPr lang="fr-FR" sz="2400" b="1" dirty="0" err="1" smtClean="0">
                <a:solidFill>
                  <a:srgbClr val="9BBB59">
                    <a:lumMod val="75000"/>
                  </a:srgbClr>
                </a:solidFill>
                <a:ea typeface="Calibri"/>
                <a:cs typeface="Times New Roman"/>
              </a:rPr>
              <a:t>handi</a:t>
            </a:r>
            <a:r>
              <a:rPr lang="fr-FR" sz="2400" b="1" dirty="0" smtClean="0">
                <a:solidFill>
                  <a:srgbClr val="9BBB59">
                    <a:lumMod val="75000"/>
                  </a:srgbClr>
                </a:solidFill>
                <a:ea typeface="Calibri"/>
                <a:cs typeface="Times New Roman"/>
              </a:rPr>
              <a:t>-accueillant </a:t>
            </a:r>
            <a:r>
              <a:rPr lang="fr-FR" sz="2400" b="1" dirty="0" smtClean="0">
                <a:solidFill>
                  <a:srgbClr val="9BBB59">
                    <a:lumMod val="75000"/>
                  </a:srgbClr>
                </a:solidFill>
                <a:ea typeface="Calibri"/>
                <a:cs typeface="Times New Roman"/>
              </a:rPr>
              <a:t>villeneuvois</a:t>
            </a:r>
            <a:endParaRPr lang="fr-FR" sz="2400" dirty="0" smtClean="0">
              <a:solidFill>
                <a:srgbClr val="9BBB59">
                  <a:lumMod val="75000"/>
                </a:srgbClr>
              </a:solidFill>
              <a:ea typeface="Calibri"/>
              <a:cs typeface="Times New Roman"/>
            </a:endParaRPr>
          </a:p>
          <a:p>
            <a:pPr marL="106405" defTabSz="914400"/>
            <a:r>
              <a:rPr lang="fr-FR" sz="2400" b="1" dirty="0" smtClean="0">
                <a:solidFill>
                  <a:srgbClr val="9BBB59">
                    <a:lumMod val="75000"/>
                  </a:srgbClr>
                </a:solidFill>
                <a:ea typeface="Calibri"/>
                <a:cs typeface="Times New Roman"/>
              </a:rPr>
              <a:t>3 clubs </a:t>
            </a:r>
            <a:r>
              <a:rPr lang="fr-FR" sz="2400" b="1" dirty="0" smtClean="0">
                <a:solidFill>
                  <a:schemeClr val="tx1"/>
                </a:solidFill>
                <a:ea typeface="Calibri"/>
                <a:cs typeface="Times New Roman"/>
              </a:rPr>
              <a:t>handisport avec 39 licenciés en situation de handicap</a:t>
            </a:r>
          </a:p>
          <a:p>
            <a:pPr marL="106405" defTabSz="914400"/>
            <a:r>
              <a:rPr lang="fr-FR" sz="2400" b="1" dirty="0" smtClean="0">
                <a:solidFill>
                  <a:srgbClr val="00B050"/>
                </a:solidFill>
                <a:ea typeface="Calibri"/>
                <a:cs typeface="Times New Roman"/>
              </a:rPr>
              <a:t>4 </a:t>
            </a:r>
            <a:r>
              <a:rPr lang="fr-FR" sz="2400" b="1" dirty="0">
                <a:solidFill>
                  <a:srgbClr val="00B050"/>
                </a:solidFill>
                <a:ea typeface="Calibri"/>
                <a:cs typeface="Times New Roman"/>
              </a:rPr>
              <a:t>clubs </a:t>
            </a:r>
            <a:r>
              <a:rPr lang="fr-FR" sz="2400" b="1" dirty="0">
                <a:solidFill>
                  <a:schemeClr val="tx1"/>
                </a:solidFill>
                <a:ea typeface="Calibri"/>
                <a:cs typeface="Times New Roman"/>
              </a:rPr>
              <a:t>avec section para </a:t>
            </a:r>
            <a:r>
              <a:rPr lang="fr-FR" sz="2400" b="1" dirty="0" smtClean="0">
                <a:solidFill>
                  <a:schemeClr val="tx1"/>
                </a:solidFill>
                <a:ea typeface="Calibri"/>
                <a:cs typeface="Times New Roman"/>
              </a:rPr>
              <a:t>sport </a:t>
            </a:r>
            <a:r>
              <a:rPr lang="fr-FR" sz="2400" b="1" dirty="0">
                <a:solidFill>
                  <a:schemeClr val="tx1"/>
                </a:solidFill>
                <a:ea typeface="Calibri"/>
                <a:cs typeface="Times New Roman"/>
              </a:rPr>
              <a:t>56 licenciés en situation de handicap. </a:t>
            </a:r>
            <a:endParaRPr lang="fr-FR" sz="2400" b="1" dirty="0" smtClean="0">
              <a:solidFill>
                <a:schemeClr val="tx1"/>
              </a:solidFill>
              <a:ea typeface="Calibri"/>
              <a:cs typeface="Times New Roman"/>
            </a:endParaRPr>
          </a:p>
          <a:p>
            <a:pPr marL="106405" defTabSz="914400"/>
            <a:r>
              <a:rPr lang="fr-FR" sz="2400" b="1" dirty="0" smtClean="0">
                <a:solidFill>
                  <a:srgbClr val="00B050"/>
                </a:solidFill>
                <a:ea typeface="Calibri"/>
                <a:cs typeface="Times New Roman"/>
              </a:rPr>
              <a:t>16 </a:t>
            </a:r>
            <a:r>
              <a:rPr lang="fr-FR" sz="2400" b="1" dirty="0">
                <a:solidFill>
                  <a:srgbClr val="00B050"/>
                </a:solidFill>
                <a:ea typeface="Calibri"/>
                <a:cs typeface="Times New Roman"/>
              </a:rPr>
              <a:t>clubs </a:t>
            </a:r>
            <a:r>
              <a:rPr lang="fr-FR" sz="2400" b="1" dirty="0" smtClean="0">
                <a:solidFill>
                  <a:schemeClr val="tx1"/>
                </a:solidFill>
                <a:ea typeface="Calibri"/>
                <a:cs typeface="Times New Roman"/>
              </a:rPr>
              <a:t>- 26 </a:t>
            </a:r>
            <a:r>
              <a:rPr lang="fr-FR" sz="2400" b="1" dirty="0">
                <a:solidFill>
                  <a:schemeClr val="tx1"/>
                </a:solidFill>
                <a:ea typeface="Calibri"/>
                <a:cs typeface="Times New Roman"/>
              </a:rPr>
              <a:t>licenciés </a:t>
            </a:r>
            <a:r>
              <a:rPr lang="fr-FR" sz="2400" b="1" dirty="0" smtClean="0">
                <a:solidFill>
                  <a:schemeClr val="tx1"/>
                </a:solidFill>
                <a:ea typeface="Calibri"/>
                <a:cs typeface="Times New Roman"/>
              </a:rPr>
              <a:t>en </a:t>
            </a:r>
            <a:r>
              <a:rPr lang="fr-FR" sz="2400" b="1" dirty="0">
                <a:solidFill>
                  <a:schemeClr val="tx1"/>
                </a:solidFill>
                <a:ea typeface="Calibri"/>
                <a:cs typeface="Times New Roman"/>
              </a:rPr>
              <a:t>situation de </a:t>
            </a:r>
            <a:r>
              <a:rPr lang="fr-FR" sz="2400" b="1" dirty="0" smtClean="0">
                <a:solidFill>
                  <a:schemeClr val="tx1"/>
                </a:solidFill>
                <a:ea typeface="Calibri"/>
                <a:cs typeface="Times New Roman"/>
              </a:rPr>
              <a:t>handicap</a:t>
            </a:r>
            <a:endParaRPr lang="fr-FR" sz="2400" b="1" dirty="0">
              <a:solidFill>
                <a:schemeClr val="tx1"/>
              </a:solidFill>
              <a:ea typeface="Calibri"/>
              <a:cs typeface="Times New Roman"/>
            </a:endParaRPr>
          </a:p>
        </p:txBody>
      </p:sp>
      <p:sp>
        <p:nvSpPr>
          <p:cNvPr id="15" name="Rectangle 14"/>
          <p:cNvSpPr/>
          <p:nvPr/>
        </p:nvSpPr>
        <p:spPr>
          <a:xfrm>
            <a:off x="124783" y="5439032"/>
            <a:ext cx="2800869" cy="1037938"/>
          </a:xfrm>
          <a:prstGeom prst="rect">
            <a:avLst/>
          </a:prstGeom>
          <a:solidFill>
            <a:srgbClr val="FFFFFF"/>
          </a:solidFill>
          <a:ln>
            <a:solidFill>
              <a:schemeClr val="accent3">
                <a:lumMod val="75000"/>
              </a:schemeClr>
            </a:solidFill>
          </a:ln>
        </p:spPr>
        <p:txBody>
          <a:bodyPr wrap="square" lIns="113498" tIns="56750" rIns="113498" bIns="56750">
            <a:spAutoFit/>
          </a:bodyPr>
          <a:lstStyle/>
          <a:p>
            <a:pPr defTabSz="914400"/>
            <a:r>
              <a:rPr lang="fr-FR" sz="1500" u="sng" dirty="0">
                <a:solidFill>
                  <a:prstClr val="black"/>
                </a:solidFill>
                <a:ea typeface="Calibri"/>
                <a:cs typeface="Times New Roman"/>
              </a:rPr>
              <a:t>Suivi</a:t>
            </a:r>
            <a:r>
              <a:rPr lang="fr-FR" sz="1500" dirty="0">
                <a:solidFill>
                  <a:prstClr val="black"/>
                </a:solidFill>
                <a:ea typeface="Calibri"/>
                <a:cs typeface="Times New Roman"/>
              </a:rPr>
              <a:t> : </a:t>
            </a:r>
          </a:p>
          <a:p>
            <a:pPr defTabSz="914400"/>
            <a:r>
              <a:rPr lang="fr-FR" sz="1500" dirty="0">
                <a:solidFill>
                  <a:prstClr val="black"/>
                </a:solidFill>
                <a:ea typeface="Calibri"/>
                <a:cs typeface="Times New Roman"/>
              </a:rPr>
              <a:t>Clubs et OMS :  </a:t>
            </a:r>
            <a:endParaRPr lang="fr-FR" sz="1500" dirty="0" smtClean="0">
              <a:solidFill>
                <a:prstClr val="black"/>
              </a:solidFill>
              <a:ea typeface="Calibri"/>
              <a:cs typeface="Times New Roman"/>
            </a:endParaRPr>
          </a:p>
          <a:p>
            <a:pPr defTabSz="914400"/>
            <a:r>
              <a:rPr lang="fr-FR" sz="1500" dirty="0" smtClean="0">
                <a:solidFill>
                  <a:prstClr val="black"/>
                </a:solidFill>
                <a:ea typeface="Calibri"/>
                <a:cs typeface="Times New Roman"/>
              </a:rPr>
              <a:t>accompagnement et sensibilisation</a:t>
            </a:r>
            <a:endParaRPr lang="fr-FR" sz="1500" dirty="0">
              <a:solidFill>
                <a:prstClr val="black"/>
              </a:solidFill>
              <a:ea typeface="Calibri"/>
              <a:cs typeface="Times New Roman"/>
            </a:endParaRPr>
          </a:p>
        </p:txBody>
      </p:sp>
    </p:spTree>
    <p:extLst>
      <p:ext uri="{BB962C8B-B14F-4D97-AF65-F5344CB8AC3E}">
        <p14:creationId xmlns:p14="http://schemas.microsoft.com/office/powerpoint/2010/main" val="14917857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07704" y="1484784"/>
            <a:ext cx="6552728" cy="3889343"/>
          </a:xfrm>
          <a:prstGeom prst="rect">
            <a:avLst/>
          </a:prstGeom>
        </p:spPr>
        <p:txBody>
          <a:bodyPr vert="horz" lIns="113498" tIns="56750" rIns="113498" bIns="56750" rtlCol="0" anchor="b">
            <a:noAutofit/>
          </a:bodyPr>
          <a:lstStyle/>
          <a:p>
            <a:pPr algn="just" defTabSz="618724">
              <a:spcBef>
                <a:spcPct val="0"/>
              </a:spcBef>
            </a:pPr>
            <a:r>
              <a:rPr lang="fr-FR" sz="2000" b="1" dirty="0" smtClean="0">
                <a:latin typeface="+mj-lt"/>
                <a:ea typeface="Calibri"/>
                <a:cs typeface="Times New Roman"/>
              </a:rPr>
              <a:t>- Édito </a:t>
            </a:r>
            <a:r>
              <a:rPr lang="fr-FR" sz="2000" dirty="0" smtClean="0">
                <a:ea typeface="Calibri"/>
                <a:cs typeface="Times New Roman"/>
              </a:rPr>
              <a:t>…………………………...……..……….................    p 03</a:t>
            </a:r>
            <a:endParaRPr lang="fr-FR" sz="2000" dirty="0">
              <a:latin typeface="+mj-lt"/>
              <a:ea typeface="Calibri"/>
              <a:cs typeface="Times New Roman"/>
            </a:endParaRPr>
          </a:p>
          <a:p>
            <a:pPr algn="just" defTabSz="618724">
              <a:spcBef>
                <a:spcPct val="0"/>
              </a:spcBef>
            </a:pPr>
            <a:r>
              <a:rPr lang="fr-FR" sz="2000" b="1" dirty="0" smtClean="0">
                <a:latin typeface="+mj-lt"/>
                <a:ea typeface="Calibri"/>
                <a:cs typeface="Times New Roman"/>
              </a:rPr>
              <a:t>- Exercice </a:t>
            </a:r>
            <a:r>
              <a:rPr lang="fr-FR" sz="2000" b="1" dirty="0">
                <a:latin typeface="+mj-lt"/>
                <a:ea typeface="Calibri"/>
                <a:cs typeface="Times New Roman"/>
              </a:rPr>
              <a:t>de la citoyenneté  </a:t>
            </a:r>
            <a:r>
              <a:rPr lang="fr-FR" sz="2000" dirty="0" smtClean="0">
                <a:latin typeface="+mj-lt"/>
                <a:ea typeface="Calibri"/>
                <a:cs typeface="Times New Roman"/>
              </a:rPr>
              <a:t>…….....………….</a:t>
            </a:r>
            <a:r>
              <a:rPr lang="fr-FR" sz="2000" dirty="0" smtClean="0">
                <a:ea typeface="Calibri"/>
                <a:cs typeface="Times New Roman"/>
              </a:rPr>
              <a:t>……</a:t>
            </a:r>
            <a:r>
              <a:rPr lang="fr-FR" sz="2000" dirty="0">
                <a:latin typeface="+mj-lt"/>
                <a:ea typeface="Calibri"/>
                <a:cs typeface="Times New Roman"/>
              </a:rPr>
              <a:t> </a:t>
            </a:r>
            <a:r>
              <a:rPr lang="fr-FR" sz="2000" dirty="0" smtClean="0">
                <a:latin typeface="+mj-lt"/>
                <a:ea typeface="Calibri"/>
                <a:cs typeface="Times New Roman"/>
              </a:rPr>
              <a:t>   p 06</a:t>
            </a:r>
          </a:p>
          <a:p>
            <a:pPr algn="just" defTabSz="618724">
              <a:spcBef>
                <a:spcPct val="0"/>
              </a:spcBef>
            </a:pPr>
            <a:r>
              <a:rPr lang="fr-FR" sz="2000" b="1" dirty="0" smtClean="0">
                <a:latin typeface="+mj-lt"/>
                <a:ea typeface="Calibri"/>
                <a:cs typeface="Times New Roman"/>
              </a:rPr>
              <a:t>- </a:t>
            </a:r>
            <a:r>
              <a:rPr lang="fr-FR" sz="2000" b="1" dirty="0">
                <a:latin typeface="+mj-lt"/>
                <a:ea typeface="Calibri"/>
                <a:cs typeface="Times New Roman"/>
              </a:rPr>
              <a:t>Sensibilisation aux handicaps </a:t>
            </a:r>
            <a:r>
              <a:rPr lang="fr-FR" sz="2000" dirty="0">
                <a:latin typeface="+mj-lt"/>
                <a:ea typeface="Calibri"/>
                <a:cs typeface="Times New Roman"/>
              </a:rPr>
              <a:t>..……..……………  </a:t>
            </a:r>
            <a:r>
              <a:rPr lang="fr-FR" sz="2000" dirty="0" smtClean="0">
                <a:latin typeface="+mj-lt"/>
                <a:ea typeface="Calibri"/>
                <a:cs typeface="Times New Roman"/>
              </a:rPr>
              <a:t> </a:t>
            </a:r>
            <a:r>
              <a:rPr lang="fr-FR" sz="2000" dirty="0">
                <a:latin typeface="+mj-lt"/>
                <a:ea typeface="Calibri"/>
                <a:cs typeface="Times New Roman"/>
              </a:rPr>
              <a:t> </a:t>
            </a:r>
            <a:r>
              <a:rPr lang="fr-FR" sz="2000" dirty="0" smtClean="0">
                <a:latin typeface="+mj-lt"/>
                <a:ea typeface="Calibri"/>
                <a:cs typeface="Times New Roman"/>
              </a:rPr>
              <a:t>p 10</a:t>
            </a:r>
            <a:endParaRPr lang="fr-FR" sz="2000" dirty="0">
              <a:latin typeface="+mj-lt"/>
              <a:ea typeface="Calibri"/>
              <a:cs typeface="Times New Roman"/>
            </a:endParaRPr>
          </a:p>
          <a:p>
            <a:pPr algn="just" defTabSz="618724">
              <a:spcBef>
                <a:spcPct val="0"/>
              </a:spcBef>
            </a:pPr>
            <a:r>
              <a:rPr lang="fr-FR" sz="2000" b="1" dirty="0">
                <a:latin typeface="+mj-lt"/>
                <a:ea typeface="Calibri"/>
                <a:cs typeface="Times New Roman"/>
              </a:rPr>
              <a:t>- </a:t>
            </a:r>
            <a:r>
              <a:rPr lang="fr-FR" sz="2000" b="1" dirty="0" smtClean="0">
                <a:ea typeface="Calibri"/>
                <a:cs typeface="Times New Roman"/>
              </a:rPr>
              <a:t>É</a:t>
            </a:r>
            <a:r>
              <a:rPr lang="fr-FR" sz="2000" b="1" dirty="0" smtClean="0">
                <a:latin typeface="+mj-lt"/>
                <a:ea typeface="Calibri"/>
                <a:cs typeface="Times New Roman"/>
              </a:rPr>
              <a:t>ducation, scolarité </a:t>
            </a:r>
            <a:r>
              <a:rPr lang="fr-FR" sz="2000" dirty="0" smtClean="0">
                <a:ea typeface="Calibri"/>
                <a:cs typeface="Times New Roman"/>
              </a:rPr>
              <a:t>…………….……..…………….</a:t>
            </a:r>
            <a:r>
              <a:rPr lang="fr-FR" sz="2000" dirty="0">
                <a:ea typeface="Calibri"/>
                <a:cs typeface="Times New Roman"/>
              </a:rPr>
              <a:t>	p </a:t>
            </a:r>
            <a:r>
              <a:rPr lang="fr-FR" sz="2000" dirty="0" smtClean="0">
                <a:ea typeface="Calibri"/>
                <a:cs typeface="Times New Roman"/>
              </a:rPr>
              <a:t>11</a:t>
            </a:r>
            <a:endParaRPr lang="fr-FR" sz="2000" dirty="0">
              <a:latin typeface="+mj-lt"/>
              <a:ea typeface="Calibri"/>
              <a:cs typeface="Times New Roman"/>
            </a:endParaRPr>
          </a:p>
          <a:p>
            <a:pPr algn="just" defTabSz="618724">
              <a:spcBef>
                <a:spcPct val="0"/>
              </a:spcBef>
            </a:pPr>
            <a:r>
              <a:rPr lang="fr-FR" sz="2000" b="1" dirty="0">
                <a:latin typeface="+mj-lt"/>
                <a:ea typeface="Calibri"/>
                <a:cs typeface="Times New Roman"/>
              </a:rPr>
              <a:t>- </a:t>
            </a:r>
            <a:r>
              <a:rPr lang="fr-FR" sz="2000" b="1" dirty="0" smtClean="0">
                <a:latin typeface="+mj-lt"/>
                <a:ea typeface="Calibri"/>
                <a:cs typeface="Times New Roman"/>
              </a:rPr>
              <a:t>Loisirs, sports </a:t>
            </a:r>
            <a:r>
              <a:rPr lang="fr-FR" sz="2000" dirty="0">
                <a:ea typeface="Calibri"/>
                <a:cs typeface="Times New Roman"/>
              </a:rPr>
              <a:t>……………………………..….…………	p </a:t>
            </a:r>
            <a:r>
              <a:rPr lang="fr-FR" sz="2000" dirty="0" smtClean="0">
                <a:ea typeface="Calibri"/>
                <a:cs typeface="Times New Roman"/>
              </a:rPr>
              <a:t>19</a:t>
            </a:r>
            <a:endParaRPr lang="fr-FR" sz="2000" dirty="0">
              <a:latin typeface="+mj-lt"/>
              <a:ea typeface="Calibri"/>
              <a:cs typeface="Times New Roman"/>
            </a:endParaRPr>
          </a:p>
          <a:p>
            <a:pPr algn="just" defTabSz="618724">
              <a:spcBef>
                <a:spcPct val="0"/>
              </a:spcBef>
            </a:pPr>
            <a:r>
              <a:rPr lang="fr-FR" sz="2000" b="1" dirty="0">
                <a:latin typeface="+mj-lt"/>
                <a:ea typeface="Calibri"/>
                <a:cs typeface="Times New Roman"/>
              </a:rPr>
              <a:t>- Culture </a:t>
            </a:r>
            <a:r>
              <a:rPr lang="fr-FR" sz="2000" dirty="0">
                <a:ea typeface="Calibri"/>
                <a:cs typeface="Times New Roman"/>
              </a:rPr>
              <a:t>……………………………………..….................	p </a:t>
            </a:r>
            <a:r>
              <a:rPr lang="fr-FR" sz="2000" dirty="0" smtClean="0">
                <a:ea typeface="Calibri"/>
                <a:cs typeface="Times New Roman"/>
              </a:rPr>
              <a:t>30</a:t>
            </a:r>
            <a:endParaRPr lang="fr-FR" sz="2000" dirty="0">
              <a:latin typeface="+mj-lt"/>
              <a:ea typeface="Calibri"/>
              <a:cs typeface="Times New Roman"/>
            </a:endParaRPr>
          </a:p>
          <a:p>
            <a:pPr algn="just" defTabSz="618724">
              <a:spcBef>
                <a:spcPct val="0"/>
              </a:spcBef>
            </a:pPr>
            <a:r>
              <a:rPr lang="fr-FR" sz="2000" b="1" dirty="0">
                <a:latin typeface="+mj-lt"/>
                <a:ea typeface="Calibri"/>
                <a:cs typeface="Times New Roman"/>
              </a:rPr>
              <a:t>- Habitat et ERP </a:t>
            </a:r>
            <a:r>
              <a:rPr lang="fr-FR" sz="2000" b="1" dirty="0">
                <a:ea typeface="Calibri"/>
                <a:cs typeface="Times New Roman"/>
              </a:rPr>
              <a:t>inclusifs </a:t>
            </a:r>
            <a:r>
              <a:rPr lang="fr-FR" sz="2000" dirty="0">
                <a:ea typeface="Calibri"/>
                <a:cs typeface="Times New Roman"/>
              </a:rPr>
              <a:t>……………………….……..	p </a:t>
            </a:r>
            <a:r>
              <a:rPr lang="fr-FR" sz="2000" dirty="0" smtClean="0">
                <a:ea typeface="Calibri"/>
                <a:cs typeface="Times New Roman"/>
              </a:rPr>
              <a:t>36</a:t>
            </a:r>
            <a:endParaRPr lang="fr-FR" sz="2000" dirty="0">
              <a:ea typeface="Calibri"/>
              <a:cs typeface="Times New Roman"/>
            </a:endParaRPr>
          </a:p>
          <a:p>
            <a:pPr algn="just" defTabSz="618724">
              <a:spcBef>
                <a:spcPct val="0"/>
              </a:spcBef>
            </a:pPr>
            <a:r>
              <a:rPr lang="fr-FR" sz="2000" b="1" dirty="0">
                <a:latin typeface="+mj-lt"/>
                <a:ea typeface="Calibri"/>
                <a:cs typeface="Times New Roman"/>
              </a:rPr>
              <a:t>- Voirie </a:t>
            </a:r>
            <a:r>
              <a:rPr lang="fr-FR" sz="2000" dirty="0">
                <a:ea typeface="Calibri"/>
                <a:cs typeface="Times New Roman"/>
              </a:rPr>
              <a:t>……………………………………….……..…….……	p </a:t>
            </a:r>
            <a:r>
              <a:rPr lang="fr-FR" sz="2000" dirty="0" smtClean="0">
                <a:ea typeface="Calibri"/>
                <a:cs typeface="Times New Roman"/>
              </a:rPr>
              <a:t>43</a:t>
            </a:r>
            <a:endParaRPr lang="fr-FR" sz="2000" dirty="0">
              <a:latin typeface="+mj-lt"/>
              <a:ea typeface="Calibri"/>
              <a:cs typeface="Times New Roman"/>
            </a:endParaRPr>
          </a:p>
          <a:p>
            <a:pPr algn="just" defTabSz="618724">
              <a:spcBef>
                <a:spcPct val="0"/>
              </a:spcBef>
            </a:pPr>
            <a:r>
              <a:rPr lang="fr-FR" sz="2000" b="1" dirty="0">
                <a:latin typeface="+mj-lt"/>
                <a:ea typeface="Calibri"/>
                <a:cs typeface="Times New Roman"/>
              </a:rPr>
              <a:t>- Moyens généraux </a:t>
            </a:r>
            <a:r>
              <a:rPr lang="fr-FR" sz="2000" dirty="0">
                <a:ea typeface="Calibri"/>
                <a:cs typeface="Times New Roman"/>
              </a:rPr>
              <a:t>……………………….………….….	p </a:t>
            </a:r>
            <a:r>
              <a:rPr lang="fr-FR" sz="2000" dirty="0" smtClean="0">
                <a:ea typeface="Calibri"/>
                <a:cs typeface="Times New Roman"/>
              </a:rPr>
              <a:t>44</a:t>
            </a:r>
            <a:endParaRPr lang="fr-FR" sz="2000" dirty="0">
              <a:latin typeface="+mj-lt"/>
              <a:ea typeface="Calibri"/>
              <a:cs typeface="Times New Roman"/>
            </a:endParaRPr>
          </a:p>
          <a:p>
            <a:pPr algn="just" defTabSz="618724">
              <a:spcBef>
                <a:spcPct val="0"/>
              </a:spcBef>
            </a:pPr>
            <a:r>
              <a:rPr lang="fr-FR" sz="2000" b="1" dirty="0">
                <a:latin typeface="+mj-lt"/>
                <a:ea typeface="Calibri"/>
                <a:cs typeface="Times New Roman"/>
              </a:rPr>
              <a:t>- P</a:t>
            </a:r>
            <a:r>
              <a:rPr lang="fr-FR" sz="2000" b="1" dirty="0" smtClean="0">
                <a:latin typeface="+mj-lt"/>
                <a:ea typeface="Calibri"/>
                <a:cs typeface="Times New Roman"/>
              </a:rPr>
              <a:t>artenariats </a:t>
            </a:r>
            <a:r>
              <a:rPr lang="fr-FR" sz="2000" dirty="0" smtClean="0">
                <a:ea typeface="Calibri"/>
                <a:cs typeface="Times New Roman"/>
              </a:rPr>
              <a:t>…………………….………..……………….</a:t>
            </a:r>
            <a:r>
              <a:rPr lang="fr-FR" sz="2000" dirty="0">
                <a:ea typeface="Calibri"/>
                <a:cs typeface="Times New Roman"/>
              </a:rPr>
              <a:t>	p </a:t>
            </a:r>
            <a:r>
              <a:rPr lang="fr-FR" sz="2000" dirty="0" smtClean="0">
                <a:ea typeface="Calibri"/>
                <a:cs typeface="Times New Roman"/>
              </a:rPr>
              <a:t>51</a:t>
            </a:r>
            <a:endParaRPr lang="fr-FR" sz="2000" dirty="0">
              <a:latin typeface="+mj-lt"/>
              <a:ea typeface="Calibri"/>
              <a:cs typeface="Times New Roman"/>
            </a:endParaRPr>
          </a:p>
          <a:p>
            <a:pPr algn="just" defTabSz="618724">
              <a:spcBef>
                <a:spcPct val="0"/>
              </a:spcBef>
            </a:pPr>
            <a:r>
              <a:rPr lang="fr-FR" sz="2000" b="1" dirty="0">
                <a:latin typeface="+mj-lt"/>
                <a:ea typeface="Calibri"/>
                <a:cs typeface="Times New Roman"/>
              </a:rPr>
              <a:t>- Emploi </a:t>
            </a:r>
            <a:r>
              <a:rPr lang="fr-FR" sz="2000" dirty="0">
                <a:ea typeface="Calibri"/>
                <a:cs typeface="Times New Roman"/>
              </a:rPr>
              <a:t>…………………………………………….………….	p </a:t>
            </a:r>
            <a:r>
              <a:rPr lang="fr-FR" sz="2000" dirty="0" smtClean="0">
                <a:ea typeface="Calibri"/>
                <a:cs typeface="Times New Roman"/>
              </a:rPr>
              <a:t>56</a:t>
            </a:r>
            <a:endParaRPr lang="fr-FR" sz="2000" dirty="0">
              <a:latin typeface="+mj-lt"/>
              <a:ea typeface="Calibri"/>
              <a:cs typeface="Times New Roman"/>
            </a:endParaRPr>
          </a:p>
        </p:txBody>
      </p:sp>
      <p:sp>
        <p:nvSpPr>
          <p:cNvPr id="8" name="Titre 3"/>
          <p:cNvSpPr txBox="1">
            <a:spLocks/>
          </p:cNvSpPr>
          <p:nvPr/>
        </p:nvSpPr>
        <p:spPr>
          <a:xfrm>
            <a:off x="126059" y="691228"/>
            <a:ext cx="7368602" cy="556252"/>
          </a:xfrm>
          <a:prstGeom prst="rect">
            <a:avLst/>
          </a:prstGeom>
        </p:spPr>
        <p:txBody>
          <a:bodyPr vert="horz" lIns="113498" tIns="56750" rIns="113498" bIns="5675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2500" b="1" u="sng" dirty="0">
                <a:solidFill>
                  <a:schemeClr val="accent3">
                    <a:lumMod val="50000"/>
                  </a:schemeClr>
                </a:solidFill>
                <a:ea typeface="Calibri"/>
                <a:cs typeface="Times New Roman"/>
              </a:rPr>
              <a:t>SOMMAIRE</a:t>
            </a:r>
          </a:p>
        </p:txBody>
      </p:sp>
    </p:spTree>
    <p:extLst>
      <p:ext uri="{BB962C8B-B14F-4D97-AF65-F5344CB8AC3E}">
        <p14:creationId xmlns:p14="http://schemas.microsoft.com/office/powerpoint/2010/main" val="40962516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3"/>
          <p:cNvSpPr txBox="1">
            <a:spLocks/>
          </p:cNvSpPr>
          <p:nvPr/>
        </p:nvSpPr>
        <p:spPr>
          <a:xfrm>
            <a:off x="3854877" y="150882"/>
            <a:ext cx="4850549" cy="586408"/>
          </a:xfrm>
          <a:prstGeom prst="rect">
            <a:avLst/>
          </a:prstGeom>
          <a:noFill/>
          <a:effectLst/>
        </p:spPr>
        <p:txBody>
          <a:bodyPr vert="horz" lIns="113498" tIns="56750" rIns="113498" bIns="56750"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pPr defTabSz="914400"/>
            <a:r>
              <a:rPr lang="fr-FR" dirty="0" smtClean="0">
                <a:solidFill>
                  <a:srgbClr val="9BBB59">
                    <a:lumMod val="75000"/>
                  </a:srgbClr>
                </a:solidFill>
              </a:rPr>
              <a:t>LOISIRS / SPORTS</a:t>
            </a:r>
            <a:endParaRPr lang="fr-FR" dirty="0">
              <a:solidFill>
                <a:srgbClr val="9BBB59">
                  <a:lumMod val="75000"/>
                </a:srgbClr>
              </a:solidFill>
            </a:endParaRPr>
          </a:p>
        </p:txBody>
      </p:sp>
      <p:sp>
        <p:nvSpPr>
          <p:cNvPr id="12" name="Rectangle 11"/>
          <p:cNvSpPr/>
          <p:nvPr/>
        </p:nvSpPr>
        <p:spPr>
          <a:xfrm>
            <a:off x="48127" y="5175198"/>
            <a:ext cx="1715561" cy="1037938"/>
          </a:xfrm>
          <a:prstGeom prst="rect">
            <a:avLst/>
          </a:prstGeom>
          <a:solidFill>
            <a:srgbClr val="FFFFFF"/>
          </a:solidFill>
          <a:ln>
            <a:solidFill>
              <a:schemeClr val="accent3">
                <a:lumMod val="75000"/>
              </a:schemeClr>
            </a:solidFill>
          </a:ln>
        </p:spPr>
        <p:txBody>
          <a:bodyPr wrap="square" lIns="113498" tIns="56750" rIns="113498" bIns="56750">
            <a:spAutoFit/>
          </a:bodyPr>
          <a:lstStyle/>
          <a:p>
            <a:pPr defTabSz="914400"/>
            <a:r>
              <a:rPr lang="fr-FR" sz="1500" u="sng" dirty="0">
                <a:solidFill>
                  <a:prstClr val="black"/>
                </a:solidFill>
                <a:ea typeface="Calibri"/>
                <a:cs typeface="Times New Roman"/>
              </a:rPr>
              <a:t>Suivi</a:t>
            </a:r>
            <a:r>
              <a:rPr lang="fr-FR" sz="1500" dirty="0">
                <a:solidFill>
                  <a:prstClr val="black"/>
                </a:solidFill>
                <a:ea typeface="Calibri"/>
                <a:cs typeface="Times New Roman"/>
              </a:rPr>
              <a:t> : </a:t>
            </a:r>
          </a:p>
          <a:p>
            <a:pPr defTabSz="914400"/>
            <a:r>
              <a:rPr lang="fr-FR" sz="1500" dirty="0">
                <a:solidFill>
                  <a:prstClr val="black"/>
                </a:solidFill>
                <a:ea typeface="Calibri"/>
                <a:cs typeface="Times New Roman"/>
              </a:rPr>
              <a:t>Clubs et OMS :  </a:t>
            </a:r>
            <a:endParaRPr lang="fr-FR" sz="1500" dirty="0" smtClean="0">
              <a:solidFill>
                <a:prstClr val="black"/>
              </a:solidFill>
              <a:ea typeface="Calibri"/>
              <a:cs typeface="Times New Roman"/>
            </a:endParaRPr>
          </a:p>
          <a:p>
            <a:pPr defTabSz="914400"/>
            <a:r>
              <a:rPr lang="fr-FR" sz="1500" dirty="0" smtClean="0">
                <a:solidFill>
                  <a:prstClr val="black"/>
                </a:solidFill>
                <a:ea typeface="Calibri"/>
                <a:cs typeface="Times New Roman"/>
              </a:rPr>
              <a:t>accompagnement et sensibilisation</a:t>
            </a:r>
            <a:endParaRPr lang="fr-FR" sz="1500" dirty="0">
              <a:solidFill>
                <a:prstClr val="black"/>
              </a:solidFill>
              <a:ea typeface="Calibri"/>
              <a:cs typeface="Times New Roman"/>
            </a:endParaRPr>
          </a:p>
        </p:txBody>
      </p:sp>
      <p:sp>
        <p:nvSpPr>
          <p:cNvPr id="17" name="ZoneTexte 16"/>
          <p:cNvSpPr txBox="1"/>
          <p:nvPr/>
        </p:nvSpPr>
        <p:spPr>
          <a:xfrm>
            <a:off x="2008683" y="1124744"/>
            <a:ext cx="6696743" cy="4546591"/>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square" lIns="113498" tIns="56750" rIns="113498" bIns="56750">
            <a:spAutoFit/>
          </a:bodyPr>
          <a:lstStyle>
            <a:defPPr>
              <a:defRPr lang="fr-FR"/>
            </a:defPPr>
            <a:lvl1pPr algn="ctr">
              <a:defRPr sz="2000" b="1">
                <a:solidFill>
                  <a:schemeClr val="accent3">
                    <a:lumMod val="50000"/>
                  </a:schemeClr>
                </a:solidFill>
              </a:defRPr>
            </a:lvl1pPr>
          </a:lstStyle>
          <a:p>
            <a:pPr algn="l"/>
            <a:endParaRPr lang="fr-FR" sz="1600" b="0" dirty="0">
              <a:solidFill>
                <a:schemeClr val="tx1"/>
              </a:solidFill>
            </a:endParaRPr>
          </a:p>
          <a:p>
            <a:pPr algn="l"/>
            <a:r>
              <a:rPr lang="fr-FR" sz="1600" dirty="0">
                <a:solidFill>
                  <a:srgbClr val="00B050"/>
                </a:solidFill>
              </a:rPr>
              <a:t>Journée Sportive </a:t>
            </a:r>
            <a:r>
              <a:rPr lang="fr-FR" sz="1600" dirty="0" smtClean="0">
                <a:solidFill>
                  <a:srgbClr val="00B050"/>
                </a:solidFill>
              </a:rPr>
              <a:t>inclusive </a:t>
            </a:r>
            <a:r>
              <a:rPr lang="fr-FR" sz="1600" dirty="0">
                <a:solidFill>
                  <a:srgbClr val="00B050"/>
                </a:solidFill>
              </a:rPr>
              <a:t>: « CHALLENGE SPORT POUR TOUS </a:t>
            </a:r>
            <a:r>
              <a:rPr lang="fr-FR" sz="1600" dirty="0" smtClean="0">
                <a:solidFill>
                  <a:srgbClr val="00B050"/>
                </a:solidFill>
              </a:rPr>
              <a:t>»</a:t>
            </a:r>
          </a:p>
          <a:p>
            <a:pPr algn="l"/>
            <a:r>
              <a:rPr lang="fr-FR" sz="1600" b="0" dirty="0" smtClean="0">
                <a:solidFill>
                  <a:schemeClr val="tx1"/>
                </a:solidFill>
              </a:rPr>
              <a:t>- Nombre </a:t>
            </a:r>
            <a:r>
              <a:rPr lang="fr-FR" sz="1600" b="0" dirty="0">
                <a:solidFill>
                  <a:schemeClr val="tx1"/>
                </a:solidFill>
              </a:rPr>
              <a:t>de participant : 441 dont 64 </a:t>
            </a:r>
            <a:r>
              <a:rPr lang="fr-FR" sz="1600" b="0" dirty="0" smtClean="0">
                <a:solidFill>
                  <a:schemeClr val="tx1"/>
                </a:solidFill>
              </a:rPr>
              <a:t>Personnes en </a:t>
            </a:r>
            <a:r>
              <a:rPr lang="fr-FR" sz="1600" b="0" dirty="0">
                <a:solidFill>
                  <a:schemeClr val="tx1"/>
                </a:solidFill>
              </a:rPr>
              <a:t>s</a:t>
            </a:r>
            <a:r>
              <a:rPr lang="fr-FR" sz="1600" b="0" dirty="0" smtClean="0">
                <a:solidFill>
                  <a:schemeClr val="tx1"/>
                </a:solidFill>
              </a:rPr>
              <a:t>ituation de handicap</a:t>
            </a:r>
          </a:p>
          <a:p>
            <a:pPr algn="l"/>
            <a:r>
              <a:rPr lang="fr-FR" sz="1600" b="0" dirty="0" smtClean="0">
                <a:solidFill>
                  <a:schemeClr val="tx1"/>
                </a:solidFill>
              </a:rPr>
              <a:t>- Nombre </a:t>
            </a:r>
            <a:r>
              <a:rPr lang="fr-FR" sz="1600" b="0" dirty="0">
                <a:solidFill>
                  <a:schemeClr val="tx1"/>
                </a:solidFill>
              </a:rPr>
              <a:t>de Challenge : </a:t>
            </a:r>
            <a:r>
              <a:rPr lang="fr-FR" sz="1600" b="0" dirty="0" smtClean="0">
                <a:solidFill>
                  <a:schemeClr val="tx1"/>
                </a:solidFill>
              </a:rPr>
              <a:t>3  	- Clubs participants : 8</a:t>
            </a:r>
          </a:p>
          <a:p>
            <a:pPr algn="l"/>
            <a:r>
              <a:rPr lang="fr-FR" sz="1600" b="0" dirty="0" smtClean="0">
                <a:solidFill>
                  <a:schemeClr val="tx1"/>
                </a:solidFill>
              </a:rPr>
              <a:t>- Nombre d’écoles : 10 	- Nombre d’établissements : 6</a:t>
            </a:r>
            <a:endParaRPr lang="fr-FR" sz="1600" b="0" dirty="0">
              <a:solidFill>
                <a:schemeClr val="tx1"/>
              </a:solidFill>
            </a:endParaRPr>
          </a:p>
          <a:p>
            <a:pPr algn="l"/>
            <a:r>
              <a:rPr lang="fr-FR" sz="1600" dirty="0">
                <a:solidFill>
                  <a:srgbClr val="00B050"/>
                </a:solidFill>
              </a:rPr>
              <a:t>Journée Découverte : « JEUDI PARA SPORT </a:t>
            </a:r>
            <a:r>
              <a:rPr lang="fr-FR" sz="1600" dirty="0" smtClean="0">
                <a:solidFill>
                  <a:srgbClr val="00B050"/>
                </a:solidFill>
              </a:rPr>
              <a:t>»</a:t>
            </a:r>
          </a:p>
          <a:p>
            <a:pPr algn="l"/>
            <a:r>
              <a:rPr lang="fr-FR" sz="1600" b="0" dirty="0" smtClean="0">
                <a:solidFill>
                  <a:schemeClr val="tx1"/>
                </a:solidFill>
              </a:rPr>
              <a:t>- Nombre </a:t>
            </a:r>
            <a:r>
              <a:rPr lang="fr-FR" sz="1600" b="0" dirty="0">
                <a:solidFill>
                  <a:schemeClr val="tx1"/>
                </a:solidFill>
              </a:rPr>
              <a:t>de participant : </a:t>
            </a:r>
            <a:r>
              <a:rPr lang="fr-FR" sz="1600" b="0" dirty="0" smtClean="0">
                <a:solidFill>
                  <a:schemeClr val="tx1"/>
                </a:solidFill>
              </a:rPr>
              <a:t>173 </a:t>
            </a:r>
            <a:r>
              <a:rPr lang="fr-FR" sz="1600" b="0" dirty="0">
                <a:solidFill>
                  <a:schemeClr val="tx1"/>
                </a:solidFill>
              </a:rPr>
              <a:t>Personnes en </a:t>
            </a:r>
            <a:r>
              <a:rPr lang="fr-FR" sz="1600" b="0" dirty="0" smtClean="0">
                <a:solidFill>
                  <a:schemeClr val="tx1"/>
                </a:solidFill>
              </a:rPr>
              <a:t>situation </a:t>
            </a:r>
            <a:r>
              <a:rPr lang="fr-FR" sz="1600" b="0" dirty="0">
                <a:solidFill>
                  <a:schemeClr val="tx1"/>
                </a:solidFill>
              </a:rPr>
              <a:t>de </a:t>
            </a:r>
            <a:r>
              <a:rPr lang="fr-FR" sz="1600" b="0" dirty="0" smtClean="0">
                <a:solidFill>
                  <a:schemeClr val="tx1"/>
                </a:solidFill>
              </a:rPr>
              <a:t>handicap</a:t>
            </a:r>
            <a:endParaRPr lang="fr-FR" sz="1600" b="0" dirty="0">
              <a:solidFill>
                <a:schemeClr val="tx1"/>
              </a:solidFill>
            </a:endParaRPr>
          </a:p>
          <a:p>
            <a:pPr algn="l"/>
            <a:r>
              <a:rPr lang="fr-FR" sz="1600" b="0" dirty="0" smtClean="0">
                <a:solidFill>
                  <a:schemeClr val="tx1"/>
                </a:solidFill>
              </a:rPr>
              <a:t>- Nombre </a:t>
            </a:r>
            <a:r>
              <a:rPr lang="fr-FR" sz="1600" b="0" dirty="0">
                <a:solidFill>
                  <a:schemeClr val="tx1"/>
                </a:solidFill>
              </a:rPr>
              <a:t>de Challenge : </a:t>
            </a:r>
            <a:r>
              <a:rPr lang="fr-FR" sz="1600" b="0" dirty="0" smtClean="0">
                <a:solidFill>
                  <a:schemeClr val="tx1"/>
                </a:solidFill>
              </a:rPr>
              <a:t>4  </a:t>
            </a:r>
            <a:r>
              <a:rPr lang="fr-FR" sz="1600" b="0" dirty="0">
                <a:solidFill>
                  <a:schemeClr val="tx1"/>
                </a:solidFill>
              </a:rPr>
              <a:t>	</a:t>
            </a:r>
            <a:r>
              <a:rPr lang="fr-FR" sz="1600" b="0" dirty="0" smtClean="0">
                <a:solidFill>
                  <a:schemeClr val="tx1"/>
                </a:solidFill>
              </a:rPr>
              <a:t>- clubs </a:t>
            </a:r>
            <a:r>
              <a:rPr lang="fr-FR" sz="1600" b="0" dirty="0">
                <a:solidFill>
                  <a:schemeClr val="tx1"/>
                </a:solidFill>
              </a:rPr>
              <a:t>participants </a:t>
            </a:r>
            <a:r>
              <a:rPr lang="fr-FR" sz="1600" b="0" dirty="0" smtClean="0">
                <a:solidFill>
                  <a:schemeClr val="tx1"/>
                </a:solidFill>
              </a:rPr>
              <a:t>: 10</a:t>
            </a:r>
            <a:endParaRPr lang="fr-FR" sz="1600" b="0" dirty="0">
              <a:solidFill>
                <a:schemeClr val="tx1"/>
              </a:solidFill>
            </a:endParaRPr>
          </a:p>
          <a:p>
            <a:pPr algn="l"/>
            <a:r>
              <a:rPr lang="fr-FR" sz="1600" b="0" dirty="0" smtClean="0">
                <a:solidFill>
                  <a:schemeClr val="tx1"/>
                </a:solidFill>
              </a:rPr>
              <a:t>- Nombre </a:t>
            </a:r>
            <a:r>
              <a:rPr lang="fr-FR" sz="1600" b="0" dirty="0">
                <a:solidFill>
                  <a:schemeClr val="tx1"/>
                </a:solidFill>
              </a:rPr>
              <a:t>d’établissements </a:t>
            </a:r>
            <a:r>
              <a:rPr lang="fr-FR" sz="1600" b="0" dirty="0" smtClean="0">
                <a:solidFill>
                  <a:schemeClr val="tx1"/>
                </a:solidFill>
              </a:rPr>
              <a:t>: 15</a:t>
            </a:r>
            <a:endParaRPr lang="fr-FR" sz="1600" b="0" dirty="0">
              <a:solidFill>
                <a:schemeClr val="tx1"/>
              </a:solidFill>
            </a:endParaRPr>
          </a:p>
          <a:p>
            <a:pPr algn="l"/>
            <a:r>
              <a:rPr lang="fr-FR" sz="1600" dirty="0" smtClean="0">
                <a:solidFill>
                  <a:srgbClr val="00B050"/>
                </a:solidFill>
              </a:rPr>
              <a:t>SEMAINE </a:t>
            </a:r>
            <a:r>
              <a:rPr lang="fr-FR" sz="1600" dirty="0">
                <a:solidFill>
                  <a:srgbClr val="00B050"/>
                </a:solidFill>
              </a:rPr>
              <a:t>OLYMPIQUE ET PARALYMPIQUE </a:t>
            </a:r>
            <a:endParaRPr lang="fr-FR" sz="1600" dirty="0" smtClean="0">
              <a:solidFill>
                <a:srgbClr val="00B050"/>
              </a:solidFill>
            </a:endParaRPr>
          </a:p>
          <a:p>
            <a:pPr lvl="0" algn="l"/>
            <a:r>
              <a:rPr lang="fr-FR" sz="1600" b="0" dirty="0" smtClean="0">
                <a:solidFill>
                  <a:prstClr val="black"/>
                </a:solidFill>
              </a:rPr>
              <a:t>- Nombre </a:t>
            </a:r>
            <a:r>
              <a:rPr lang="fr-FR" sz="1600" b="0" dirty="0">
                <a:solidFill>
                  <a:prstClr val="black"/>
                </a:solidFill>
              </a:rPr>
              <a:t>de participant : </a:t>
            </a:r>
            <a:r>
              <a:rPr lang="fr-FR" sz="1600" b="0" dirty="0" smtClean="0">
                <a:solidFill>
                  <a:prstClr val="black"/>
                </a:solidFill>
              </a:rPr>
              <a:t>800 </a:t>
            </a:r>
            <a:r>
              <a:rPr lang="fr-FR" sz="1600" b="0" dirty="0">
                <a:solidFill>
                  <a:prstClr val="black"/>
                </a:solidFill>
              </a:rPr>
              <a:t>dont </a:t>
            </a:r>
            <a:r>
              <a:rPr lang="fr-FR" sz="1600" b="0" dirty="0" smtClean="0">
                <a:solidFill>
                  <a:prstClr val="black"/>
                </a:solidFill>
              </a:rPr>
              <a:t>200 </a:t>
            </a:r>
            <a:r>
              <a:rPr lang="fr-FR" sz="1600" b="0" dirty="0">
                <a:solidFill>
                  <a:prstClr val="black"/>
                </a:solidFill>
              </a:rPr>
              <a:t>Personnes en </a:t>
            </a:r>
            <a:r>
              <a:rPr lang="fr-FR" sz="1600" b="0" dirty="0" smtClean="0">
                <a:solidFill>
                  <a:prstClr val="black"/>
                </a:solidFill>
              </a:rPr>
              <a:t>situation </a:t>
            </a:r>
            <a:r>
              <a:rPr lang="fr-FR" sz="1600" b="0" dirty="0">
                <a:solidFill>
                  <a:prstClr val="black"/>
                </a:solidFill>
              </a:rPr>
              <a:t>de </a:t>
            </a:r>
            <a:r>
              <a:rPr lang="fr-FR" sz="1600" b="0" dirty="0" smtClean="0">
                <a:solidFill>
                  <a:prstClr val="black"/>
                </a:solidFill>
              </a:rPr>
              <a:t>handicap</a:t>
            </a:r>
            <a:endParaRPr lang="fr-FR" sz="1600" b="0" dirty="0">
              <a:solidFill>
                <a:prstClr val="black"/>
              </a:solidFill>
            </a:endParaRPr>
          </a:p>
          <a:p>
            <a:pPr lvl="0" algn="l"/>
            <a:r>
              <a:rPr lang="fr-FR" sz="1600" b="0" dirty="0">
                <a:solidFill>
                  <a:prstClr val="black"/>
                </a:solidFill>
              </a:rPr>
              <a:t>- Nombre </a:t>
            </a:r>
            <a:r>
              <a:rPr lang="fr-FR" sz="1600" b="0" dirty="0" smtClean="0">
                <a:solidFill>
                  <a:prstClr val="black"/>
                </a:solidFill>
              </a:rPr>
              <a:t>de disciplines : 18</a:t>
            </a:r>
            <a:r>
              <a:rPr lang="fr-FR" sz="1600" b="0" dirty="0">
                <a:solidFill>
                  <a:prstClr val="black"/>
                </a:solidFill>
              </a:rPr>
              <a:t>	- clubs participants : </a:t>
            </a:r>
            <a:r>
              <a:rPr lang="fr-FR" sz="1600" b="0" dirty="0" smtClean="0">
                <a:solidFill>
                  <a:prstClr val="black"/>
                </a:solidFill>
              </a:rPr>
              <a:t>17</a:t>
            </a:r>
            <a:endParaRPr lang="fr-FR" sz="1600" b="0" dirty="0">
              <a:solidFill>
                <a:prstClr val="black"/>
              </a:solidFill>
            </a:endParaRPr>
          </a:p>
          <a:p>
            <a:pPr algn="l"/>
            <a:r>
              <a:rPr lang="fr-FR" sz="1600" dirty="0" smtClean="0">
                <a:solidFill>
                  <a:srgbClr val="00B050"/>
                </a:solidFill>
              </a:rPr>
              <a:t>SAMEDI </a:t>
            </a:r>
            <a:r>
              <a:rPr lang="fr-FR" sz="1600" dirty="0">
                <a:solidFill>
                  <a:srgbClr val="00B050"/>
                </a:solidFill>
              </a:rPr>
              <a:t>PARA SPORT </a:t>
            </a:r>
            <a:endParaRPr lang="fr-FR" sz="1600" dirty="0" smtClean="0">
              <a:solidFill>
                <a:srgbClr val="00B050"/>
              </a:solidFill>
            </a:endParaRPr>
          </a:p>
          <a:p>
            <a:pPr algn="l"/>
            <a:r>
              <a:rPr lang="fr-FR" sz="1600" b="0" dirty="0">
                <a:solidFill>
                  <a:schemeClr val="tx1"/>
                </a:solidFill>
              </a:rPr>
              <a:t>Objectif : favoriser la pratique sportive des enfants en situation de </a:t>
            </a:r>
            <a:r>
              <a:rPr lang="fr-FR" sz="1600" b="0" dirty="0" smtClean="0">
                <a:solidFill>
                  <a:schemeClr val="tx1"/>
                </a:solidFill>
              </a:rPr>
              <a:t>handicap. Public </a:t>
            </a:r>
            <a:r>
              <a:rPr lang="fr-FR" sz="1600" b="0" dirty="0">
                <a:solidFill>
                  <a:schemeClr val="tx1"/>
                </a:solidFill>
              </a:rPr>
              <a:t>: enfants de 6 à 12 ans en situation de </a:t>
            </a:r>
            <a:r>
              <a:rPr lang="fr-FR" sz="1600" b="0" dirty="0" smtClean="0">
                <a:solidFill>
                  <a:schemeClr val="tx1"/>
                </a:solidFill>
              </a:rPr>
              <a:t>handicap.</a:t>
            </a:r>
          </a:p>
          <a:p>
            <a:pPr algn="l"/>
            <a:r>
              <a:rPr lang="fr-FR" sz="1600" b="0" dirty="0" smtClean="0">
                <a:solidFill>
                  <a:schemeClr val="tx1"/>
                </a:solidFill>
              </a:rPr>
              <a:t>Encadrement </a:t>
            </a:r>
            <a:r>
              <a:rPr lang="fr-FR" sz="1600" b="0" dirty="0">
                <a:solidFill>
                  <a:schemeClr val="tx1"/>
                </a:solidFill>
              </a:rPr>
              <a:t>: 2 enseignants en activité physique </a:t>
            </a:r>
            <a:r>
              <a:rPr lang="fr-FR" sz="1600" b="0" dirty="0" smtClean="0">
                <a:solidFill>
                  <a:schemeClr val="tx1"/>
                </a:solidFill>
              </a:rPr>
              <a:t>adaptée. </a:t>
            </a:r>
            <a:endParaRPr lang="fr-FR" sz="1600" dirty="0" smtClean="0">
              <a:solidFill>
                <a:srgbClr val="00B050"/>
              </a:solidFill>
            </a:endParaRPr>
          </a:p>
          <a:p>
            <a:pPr algn="l"/>
            <a:r>
              <a:rPr lang="fr-FR" sz="1600" dirty="0" smtClean="0">
                <a:solidFill>
                  <a:srgbClr val="00B050"/>
                </a:solidFill>
              </a:rPr>
              <a:t>DÉFI </a:t>
            </a:r>
            <a:r>
              <a:rPr lang="fr-FR" sz="1600" dirty="0">
                <a:solidFill>
                  <a:srgbClr val="00B050"/>
                </a:solidFill>
              </a:rPr>
              <a:t>SPORT SANTÉ</a:t>
            </a:r>
          </a:p>
          <a:p>
            <a:pPr algn="l"/>
            <a:r>
              <a:rPr lang="fr-FR" sz="1600" b="0" dirty="0" smtClean="0">
                <a:solidFill>
                  <a:schemeClr val="tx1"/>
                </a:solidFill>
              </a:rPr>
              <a:t>  3 clubs et 2 écoles  pour 9 demi-journées.</a:t>
            </a:r>
            <a:endParaRPr lang="fr-FR" sz="1600" b="0" dirty="0">
              <a:solidFill>
                <a:schemeClr val="tx1"/>
              </a:solidFill>
            </a:endParaRPr>
          </a:p>
        </p:txBody>
      </p:sp>
    </p:spTree>
    <p:extLst>
      <p:ext uri="{BB962C8B-B14F-4D97-AF65-F5344CB8AC3E}">
        <p14:creationId xmlns:p14="http://schemas.microsoft.com/office/powerpoint/2010/main" val="6751731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3"/>
          <p:cNvSpPr txBox="1">
            <a:spLocks/>
          </p:cNvSpPr>
          <p:nvPr/>
        </p:nvSpPr>
        <p:spPr>
          <a:xfrm>
            <a:off x="3923928" y="80091"/>
            <a:ext cx="4850549" cy="586408"/>
          </a:xfrm>
          <a:prstGeom prst="rect">
            <a:avLst/>
          </a:prstGeom>
          <a:noFill/>
          <a:effectLst/>
        </p:spPr>
        <p:txBody>
          <a:bodyPr vert="horz" lIns="113498" tIns="56750" rIns="113498" bIns="56750"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pPr defTabSz="914400"/>
            <a:r>
              <a:rPr lang="fr-FR" dirty="0" smtClean="0">
                <a:solidFill>
                  <a:srgbClr val="9BBB59">
                    <a:lumMod val="75000"/>
                  </a:srgbClr>
                </a:solidFill>
              </a:rPr>
              <a:t>LOISIRS / SPORTS</a:t>
            </a:r>
            <a:endParaRPr lang="fr-FR" dirty="0">
              <a:solidFill>
                <a:srgbClr val="9BBB59">
                  <a:lumMod val="75000"/>
                </a:srgbClr>
              </a:solidFill>
            </a:endParaRPr>
          </a:p>
        </p:txBody>
      </p:sp>
      <p:sp>
        <p:nvSpPr>
          <p:cNvPr id="12" name="Rectangle 11"/>
          <p:cNvSpPr/>
          <p:nvPr/>
        </p:nvSpPr>
        <p:spPr>
          <a:xfrm>
            <a:off x="56736" y="5157192"/>
            <a:ext cx="1639612" cy="1037938"/>
          </a:xfrm>
          <a:prstGeom prst="rect">
            <a:avLst/>
          </a:prstGeom>
          <a:solidFill>
            <a:srgbClr val="FFFFFF"/>
          </a:solidFill>
          <a:ln>
            <a:solidFill>
              <a:schemeClr val="accent3">
                <a:lumMod val="75000"/>
              </a:schemeClr>
            </a:solidFill>
          </a:ln>
        </p:spPr>
        <p:txBody>
          <a:bodyPr wrap="square" lIns="113498" tIns="56750" rIns="113498" bIns="56750">
            <a:spAutoFit/>
          </a:bodyPr>
          <a:lstStyle/>
          <a:p>
            <a:pPr defTabSz="914400"/>
            <a:r>
              <a:rPr lang="fr-FR" sz="1500" u="sng" dirty="0">
                <a:solidFill>
                  <a:prstClr val="black"/>
                </a:solidFill>
                <a:ea typeface="Calibri"/>
                <a:cs typeface="Times New Roman"/>
              </a:rPr>
              <a:t>Suivi</a:t>
            </a:r>
            <a:r>
              <a:rPr lang="fr-FR" sz="1500" dirty="0">
                <a:solidFill>
                  <a:prstClr val="black"/>
                </a:solidFill>
                <a:ea typeface="Calibri"/>
                <a:cs typeface="Times New Roman"/>
              </a:rPr>
              <a:t> : </a:t>
            </a:r>
          </a:p>
          <a:p>
            <a:pPr defTabSz="914400"/>
            <a:r>
              <a:rPr lang="fr-FR" sz="1500" dirty="0">
                <a:solidFill>
                  <a:prstClr val="black"/>
                </a:solidFill>
                <a:ea typeface="Calibri"/>
                <a:cs typeface="Times New Roman"/>
              </a:rPr>
              <a:t>Clubs et OMS :  </a:t>
            </a:r>
            <a:endParaRPr lang="fr-FR" sz="1500" dirty="0" smtClean="0">
              <a:solidFill>
                <a:prstClr val="black"/>
              </a:solidFill>
              <a:ea typeface="Calibri"/>
              <a:cs typeface="Times New Roman"/>
            </a:endParaRPr>
          </a:p>
          <a:p>
            <a:pPr defTabSz="914400"/>
            <a:r>
              <a:rPr lang="fr-FR" sz="1500" dirty="0" smtClean="0">
                <a:solidFill>
                  <a:prstClr val="black"/>
                </a:solidFill>
                <a:ea typeface="Calibri"/>
                <a:cs typeface="Times New Roman"/>
              </a:rPr>
              <a:t>accompagnement et sensibilisation</a:t>
            </a:r>
            <a:endParaRPr lang="fr-FR" sz="1500" dirty="0">
              <a:solidFill>
                <a:prstClr val="black"/>
              </a:solidFill>
              <a:ea typeface="Calibri"/>
              <a:cs typeface="Times New Roman"/>
            </a:endParaRPr>
          </a:p>
        </p:txBody>
      </p:sp>
      <p:pic>
        <p:nvPicPr>
          <p:cNvPr id="21" name="Picture 4" descr="M:\Amenagement Urbain\BIGéo\00_BIBLIOTHEQUE\Objets\POST-IT 0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472" y="80091"/>
            <a:ext cx="2992167" cy="190593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759971" y="576528"/>
            <a:ext cx="7397883" cy="6109365"/>
          </a:xfrm>
          <a:prstGeom prst="rect">
            <a:avLst/>
          </a:prstGeom>
        </p:spPr>
        <p:txBody>
          <a:bodyPr wrap="square">
            <a:spAutoFit/>
          </a:bodyPr>
          <a:lstStyle/>
          <a:p>
            <a:r>
              <a:rPr lang="fr-FR" b="1" dirty="0"/>
              <a:t>ACVA </a:t>
            </a:r>
            <a:r>
              <a:rPr lang="fr-FR" b="1" dirty="0" smtClean="0"/>
              <a:t>– </a:t>
            </a:r>
            <a:r>
              <a:rPr lang="fr-FR" b="1" dirty="0" err="1" smtClean="0"/>
              <a:t>Athétic</a:t>
            </a:r>
            <a:r>
              <a:rPr lang="fr-FR" b="1" dirty="0" smtClean="0"/>
              <a:t> Club de Villeneuve d’Ascq</a:t>
            </a:r>
            <a:endParaRPr lang="fr-FR" dirty="0"/>
          </a:p>
          <a:p>
            <a:r>
              <a:rPr lang="fr-FR" dirty="0" smtClean="0">
                <a:solidFill>
                  <a:srgbClr val="00B050"/>
                </a:solidFill>
              </a:rPr>
              <a:t>Thomas </a:t>
            </a:r>
            <a:r>
              <a:rPr lang="fr-FR" dirty="0" err="1" smtClean="0">
                <a:solidFill>
                  <a:srgbClr val="00B050"/>
                </a:solidFill>
              </a:rPr>
              <a:t>Honnart</a:t>
            </a:r>
            <a:r>
              <a:rPr lang="fr-FR" dirty="0" smtClean="0"/>
              <a:t>, </a:t>
            </a:r>
            <a:r>
              <a:rPr lang="fr-FR" dirty="0"/>
              <a:t>athlète de l’athlétisme club de Villeneuve d’Ascq, finit 2</a:t>
            </a:r>
            <a:r>
              <a:rPr lang="fr-FR" baseline="30000" dirty="0"/>
              <a:t>ème</a:t>
            </a:r>
            <a:r>
              <a:rPr lang="fr-FR" dirty="0"/>
              <a:t> au 400 mètres au Championnat de France Handisport et 1</a:t>
            </a:r>
            <a:r>
              <a:rPr lang="fr-FR" baseline="30000" dirty="0"/>
              <a:t>er</a:t>
            </a:r>
            <a:r>
              <a:rPr lang="fr-FR" dirty="0"/>
              <a:t> au Championnat Grand Est au 400 mètres. </a:t>
            </a:r>
          </a:p>
          <a:p>
            <a:r>
              <a:rPr lang="fr-FR" b="1" dirty="0"/>
              <a:t>ASVAM - Association Sport Villeneuve d’Ascq Métropole </a:t>
            </a:r>
            <a:endParaRPr lang="fr-FR" dirty="0"/>
          </a:p>
          <a:p>
            <a:r>
              <a:rPr lang="fr-FR" dirty="0">
                <a:solidFill>
                  <a:srgbClr val="00B050"/>
                </a:solidFill>
              </a:rPr>
              <a:t>Bah Alpha Mamadou, </a:t>
            </a:r>
            <a:r>
              <a:rPr lang="fr-FR" dirty="0" err="1">
                <a:solidFill>
                  <a:srgbClr val="00B050"/>
                </a:solidFill>
              </a:rPr>
              <a:t>Jagu</a:t>
            </a:r>
            <a:r>
              <a:rPr lang="fr-FR" dirty="0">
                <a:solidFill>
                  <a:srgbClr val="00B050"/>
                </a:solidFill>
              </a:rPr>
              <a:t> Mathieu, </a:t>
            </a:r>
            <a:r>
              <a:rPr lang="fr-FR" dirty="0" err="1">
                <a:solidFill>
                  <a:srgbClr val="00B050"/>
                </a:solidFill>
              </a:rPr>
              <a:t>Wolniewicz</a:t>
            </a:r>
            <a:r>
              <a:rPr lang="fr-FR" dirty="0">
                <a:solidFill>
                  <a:srgbClr val="00B050"/>
                </a:solidFill>
              </a:rPr>
              <a:t> Romain </a:t>
            </a:r>
            <a:r>
              <a:rPr lang="fr-FR" dirty="0"/>
              <a:t>ont participé aux Jeux Paralympiques de Paris 2024. Ils ont remporté le titre de Champion de France et la coupe de France de Volley assis avec l’ASVAM.</a:t>
            </a:r>
          </a:p>
          <a:p>
            <a:r>
              <a:rPr lang="fr-FR" b="1" dirty="0"/>
              <a:t>FFVA - Foot Fauteuil Villeneuve </a:t>
            </a:r>
            <a:r>
              <a:rPr lang="fr-FR" b="1" dirty="0" smtClean="0"/>
              <a:t>d’Ascq</a:t>
            </a:r>
            <a:endParaRPr lang="fr-FR" dirty="0"/>
          </a:p>
          <a:p>
            <a:r>
              <a:rPr lang="fr-FR" dirty="0"/>
              <a:t>L’équipe de 1</a:t>
            </a:r>
            <a:r>
              <a:rPr lang="fr-FR" baseline="30000" dirty="0"/>
              <a:t>ère</a:t>
            </a:r>
            <a:r>
              <a:rPr lang="fr-FR" dirty="0"/>
              <a:t> division du </a:t>
            </a:r>
            <a:r>
              <a:rPr lang="fr-FR" dirty="0">
                <a:solidFill>
                  <a:srgbClr val="00B050"/>
                </a:solidFill>
              </a:rPr>
              <a:t>Foot Fauteuil Villeneuve d’Ascq </a:t>
            </a:r>
            <a:r>
              <a:rPr lang="fr-FR" dirty="0"/>
              <a:t>termine 3</a:t>
            </a:r>
            <a:r>
              <a:rPr lang="fr-FR" baseline="30000" dirty="0"/>
              <a:t>ème</a:t>
            </a:r>
            <a:r>
              <a:rPr lang="fr-FR" dirty="0"/>
              <a:t> du championnat de France, 3</a:t>
            </a:r>
            <a:r>
              <a:rPr lang="fr-FR" baseline="30000" dirty="0"/>
              <a:t>ème</a:t>
            </a:r>
            <a:r>
              <a:rPr lang="fr-FR" dirty="0"/>
              <a:t> de la Coupe de France et 4</a:t>
            </a:r>
            <a:r>
              <a:rPr lang="fr-FR" baseline="30000" dirty="0"/>
              <a:t>ème</a:t>
            </a:r>
            <a:r>
              <a:rPr lang="fr-FR" dirty="0"/>
              <a:t> de la Coupe d’Europe. L’équipe de 2</a:t>
            </a:r>
            <a:r>
              <a:rPr lang="fr-FR" baseline="30000" dirty="0"/>
              <a:t>ème</a:t>
            </a:r>
            <a:r>
              <a:rPr lang="fr-FR" dirty="0"/>
              <a:t> division remporte le titre de vice-champion de France. </a:t>
            </a:r>
          </a:p>
          <a:p>
            <a:r>
              <a:rPr lang="fr-FR" b="1" dirty="0"/>
              <a:t>UTVA </a:t>
            </a:r>
            <a:r>
              <a:rPr lang="fr-FR" b="1" dirty="0"/>
              <a:t>- Union des Tireurs de Villeneuve </a:t>
            </a:r>
            <a:r>
              <a:rPr lang="fr-FR" b="1" dirty="0" smtClean="0"/>
              <a:t>d’Ascq</a:t>
            </a:r>
            <a:endParaRPr lang="fr-FR" dirty="0"/>
          </a:p>
          <a:p>
            <a:r>
              <a:rPr lang="fr-FR" dirty="0">
                <a:solidFill>
                  <a:srgbClr val="00B050"/>
                </a:solidFill>
              </a:rPr>
              <a:t>Pierre Vincent Gamin </a:t>
            </a:r>
            <a:r>
              <a:rPr lang="fr-FR" dirty="0"/>
              <a:t>termine 4</a:t>
            </a:r>
            <a:r>
              <a:rPr lang="fr-FR" baseline="30000" dirty="0"/>
              <a:t>ème</a:t>
            </a:r>
            <a:r>
              <a:rPr lang="fr-FR" dirty="0"/>
              <a:t> (R9) en tir 50 mètres au championnat de France. </a:t>
            </a:r>
            <a:r>
              <a:rPr lang="fr-FR" dirty="0">
                <a:solidFill>
                  <a:srgbClr val="00B050"/>
                </a:solidFill>
              </a:rPr>
              <a:t>Sébastien Duchesne </a:t>
            </a:r>
            <a:r>
              <a:rPr lang="fr-FR" dirty="0"/>
              <a:t>termine 8</a:t>
            </a:r>
            <a:r>
              <a:rPr lang="fr-FR" baseline="30000" dirty="0"/>
              <a:t>ème</a:t>
            </a:r>
            <a:r>
              <a:rPr lang="fr-FR" dirty="0"/>
              <a:t>. Ensemble, ils terminent champion de France par équipe pour l’Union des tireurs de Villeneuve d’Ascq en tir à 50 mètres. </a:t>
            </a:r>
          </a:p>
          <a:p>
            <a:r>
              <a:rPr lang="fr-FR" dirty="0">
                <a:solidFill>
                  <a:srgbClr val="00B050"/>
                </a:solidFill>
              </a:rPr>
              <a:t>Louis </a:t>
            </a:r>
            <a:r>
              <a:rPr lang="fr-FR" dirty="0" err="1">
                <a:solidFill>
                  <a:srgbClr val="00B050"/>
                </a:solidFill>
              </a:rPr>
              <a:t>Bertinchon</a:t>
            </a:r>
            <a:r>
              <a:rPr lang="fr-FR" dirty="0">
                <a:solidFill>
                  <a:srgbClr val="00B050"/>
                </a:solidFill>
              </a:rPr>
              <a:t> </a:t>
            </a:r>
            <a:r>
              <a:rPr lang="fr-FR" dirty="0"/>
              <a:t>remporte le titre de champion de France Juniors en tir à 10 mètres. Il a également participé au Grand Prix à </a:t>
            </a:r>
            <a:r>
              <a:rPr lang="fr-FR" dirty="0" err="1"/>
              <a:t>Novi</a:t>
            </a:r>
            <a:r>
              <a:rPr lang="fr-FR" dirty="0"/>
              <a:t> en Serbie au sein du collectif France où il termine à la 13</a:t>
            </a:r>
            <a:r>
              <a:rPr lang="fr-FR" baseline="30000" dirty="0"/>
              <a:t>ème</a:t>
            </a:r>
            <a:r>
              <a:rPr lang="fr-FR" dirty="0"/>
              <a:t> place au tir à 10 et à 50 mètres. </a:t>
            </a:r>
          </a:p>
          <a:p>
            <a:r>
              <a:rPr lang="fr-FR" b="1" dirty="0" smtClean="0"/>
              <a:t>VATRI  </a:t>
            </a:r>
            <a:r>
              <a:rPr lang="fr-FR" b="1" dirty="0"/>
              <a:t>- Villeneuve d’Ascq Triathlon </a:t>
            </a:r>
            <a:endParaRPr lang="fr-FR" dirty="0"/>
          </a:p>
          <a:p>
            <a:r>
              <a:rPr lang="fr-FR" dirty="0">
                <a:solidFill>
                  <a:srgbClr val="00B050"/>
                </a:solidFill>
              </a:rPr>
              <a:t>Pierre-Antoine </a:t>
            </a:r>
            <a:r>
              <a:rPr lang="fr-FR" dirty="0" err="1">
                <a:solidFill>
                  <a:srgbClr val="00B050"/>
                </a:solidFill>
              </a:rPr>
              <a:t>Baele</a:t>
            </a:r>
            <a:r>
              <a:rPr lang="fr-FR" dirty="0">
                <a:solidFill>
                  <a:srgbClr val="00B050"/>
                </a:solidFill>
              </a:rPr>
              <a:t> </a:t>
            </a:r>
            <a:r>
              <a:rPr lang="fr-FR" dirty="0"/>
              <a:t>remporte en triathlon la 3</a:t>
            </a:r>
            <a:r>
              <a:rPr lang="fr-FR" baseline="30000" dirty="0"/>
              <a:t>ème</a:t>
            </a:r>
            <a:r>
              <a:rPr lang="fr-FR" dirty="0"/>
              <a:t> place au championnat d’Europe et au championnat du monde. Il termine à la 4</a:t>
            </a:r>
            <a:r>
              <a:rPr lang="fr-FR" baseline="30000" dirty="0"/>
              <a:t>ème</a:t>
            </a:r>
            <a:r>
              <a:rPr lang="fr-FR" dirty="0"/>
              <a:t> place aux Jeux Paralympique de Paris 2024. </a:t>
            </a:r>
          </a:p>
        </p:txBody>
      </p:sp>
      <p:sp>
        <p:nvSpPr>
          <p:cNvPr id="13" name="Rectangle 12"/>
          <p:cNvSpPr/>
          <p:nvPr/>
        </p:nvSpPr>
        <p:spPr>
          <a:xfrm rot="20922083">
            <a:off x="-82311" y="578712"/>
            <a:ext cx="1662667" cy="1015663"/>
          </a:xfrm>
          <a:prstGeom prst="rect">
            <a:avLst/>
          </a:prstGeom>
        </p:spPr>
        <p:txBody>
          <a:bodyPr wrap="square">
            <a:spAutoFit/>
          </a:bodyPr>
          <a:lstStyle/>
          <a:p>
            <a:pPr algn="ctr" defTabSz="685435"/>
            <a:r>
              <a:rPr lang="fr-FR" sz="2000" b="1" i="1" dirty="0" smtClean="0">
                <a:solidFill>
                  <a:prstClr val="black"/>
                </a:solidFill>
                <a:latin typeface="MV Boli" panose="02000500030200090000" pitchFamily="2" charset="0"/>
                <a:cs typeface="MV Boli" panose="02000500030200090000" pitchFamily="2" charset="0"/>
              </a:rPr>
              <a:t>Le haut niveau handisport </a:t>
            </a:r>
            <a:endParaRPr lang="fr-FR" sz="2000" b="1" i="1" dirty="0">
              <a:solidFill>
                <a:prstClr val="black"/>
              </a:solidFill>
              <a:latin typeface="MV Boli" panose="02000500030200090000" pitchFamily="2" charset="0"/>
              <a:cs typeface="MV Boli" panose="02000500030200090000" pitchFamily="2" charset="0"/>
            </a:endParaRPr>
          </a:p>
        </p:txBody>
      </p:sp>
      <p:grpSp>
        <p:nvGrpSpPr>
          <p:cNvPr id="14" name="Groupe 13"/>
          <p:cNvGrpSpPr/>
          <p:nvPr/>
        </p:nvGrpSpPr>
        <p:grpSpPr>
          <a:xfrm rot="20931326">
            <a:off x="84501" y="3337204"/>
            <a:ext cx="1414513" cy="846759"/>
            <a:chOff x="1295239" y="2921152"/>
            <a:chExt cx="998395" cy="998395"/>
          </a:xfrm>
        </p:grpSpPr>
        <p:sp>
          <p:nvSpPr>
            <p:cNvPr id="15" name="Ellipse 14"/>
            <p:cNvSpPr/>
            <p:nvPr/>
          </p:nvSpPr>
          <p:spPr>
            <a:xfrm>
              <a:off x="1295239" y="2921152"/>
              <a:ext cx="998395" cy="998395"/>
            </a:xfrm>
            <a:prstGeom prst="ellipse">
              <a:avLst/>
            </a:prstGeom>
            <a:solidFill>
              <a:schemeClr val="bg2"/>
            </a:solidFill>
            <a:ln w="28575">
              <a:solidFill>
                <a:schemeClr val="accent6">
                  <a:lumMod val="75000"/>
                </a:schemeClr>
              </a:solidFill>
              <a:prstDash val="sysDot"/>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none" numCol="1" rtlCol="0">
              <a:prstTxWarp prst="textDeflate">
                <a:avLst/>
              </a:prstTxWarp>
              <a:spAutoFit/>
            </a:bodyPr>
            <a:lstStyle/>
            <a:p>
              <a:endParaRPr lang="fr-FR" sz="3000">
                <a:solidFill>
                  <a:schemeClr val="accent6">
                    <a:lumMod val="75000"/>
                  </a:schemeClr>
                </a:solidFill>
                <a:latin typeface="Hobo Std" pitchFamily="34" charset="0"/>
              </a:endParaRPr>
            </a:p>
          </p:txBody>
        </p:sp>
        <p:sp>
          <p:nvSpPr>
            <p:cNvPr id="16" name="ZoneTexte 15"/>
            <p:cNvSpPr txBox="1"/>
            <p:nvPr/>
          </p:nvSpPr>
          <p:spPr>
            <a:xfrm>
              <a:off x="1344314" y="2961701"/>
              <a:ext cx="900243" cy="879336"/>
            </a:xfrm>
            <a:prstGeom prst="rect">
              <a:avLst/>
            </a:prstGeom>
            <a:noFill/>
          </p:spPr>
          <p:txBody>
            <a:bodyPr wrap="none" rtlCol="0">
              <a:prstTxWarp prst="textButtonPour">
                <a:avLst/>
              </a:prstTxWarp>
              <a:spAutoFit/>
            </a:bodyPr>
            <a:lstStyle/>
            <a:p>
              <a:pPr algn="ctr"/>
              <a:r>
                <a:rPr lang="fr-FR" sz="1275" b="1" dirty="0" smtClean="0">
                  <a:solidFill>
                    <a:schemeClr val="accent6">
                      <a:lumMod val="75000"/>
                    </a:schemeClr>
                  </a:solidFill>
                  <a:latin typeface="Arial" panose="020B0604020202020204" pitchFamily="34" charset="0"/>
                  <a:cs typeface="Arial" panose="020B0604020202020204" pitchFamily="34" charset="0"/>
                </a:rPr>
                <a:t>Félicitations</a:t>
              </a:r>
            </a:p>
          </p:txBody>
        </p:sp>
      </p:grpSp>
    </p:spTree>
    <p:extLst>
      <p:ext uri="{BB962C8B-B14F-4D97-AF65-F5344CB8AC3E}">
        <p14:creationId xmlns:p14="http://schemas.microsoft.com/office/powerpoint/2010/main" val="698729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a:xfrm>
            <a:off x="7010400" y="6308725"/>
            <a:ext cx="2133600" cy="365125"/>
          </a:xfrm>
          <a:prstGeom prst="rect">
            <a:avLst/>
          </a:prstGeom>
        </p:spPr>
        <p:txBody>
          <a:bodyPr/>
          <a:lstStyle/>
          <a:p>
            <a:pPr algn="ctr"/>
            <a:fld id="{1655FCE1-1E49-41BB-B4B6-AC2CF39F2C3A}" type="slidenum">
              <a:rPr lang="fr-FR" smtClean="0"/>
              <a:pPr algn="ctr"/>
              <a:t>22</a:t>
            </a:fld>
            <a:endParaRPr lang="fr-FR" dirty="0"/>
          </a:p>
        </p:txBody>
      </p:sp>
      <p:sp>
        <p:nvSpPr>
          <p:cNvPr id="7" name="Rectangle 6"/>
          <p:cNvSpPr/>
          <p:nvPr/>
        </p:nvSpPr>
        <p:spPr>
          <a:xfrm>
            <a:off x="3854878" y="609886"/>
            <a:ext cx="4850550" cy="499329"/>
          </a:xfrm>
          <a:prstGeom prst="rect">
            <a:avLst/>
          </a:prstGeom>
          <a:noFill/>
          <a:ln>
            <a:noFill/>
          </a:ln>
          <a:effectLst/>
        </p:spPr>
        <p:txBody>
          <a:bodyPr wrap="square" lIns="113498" tIns="56750" rIns="113498" bIns="56750">
            <a:spAutoFit/>
          </a:bodyPr>
          <a:lstStyle/>
          <a:p>
            <a:pPr algn="r"/>
            <a:r>
              <a:rPr lang="fr-FR" sz="2500" b="1" dirty="0">
                <a:solidFill>
                  <a:schemeClr val="accent3">
                    <a:lumMod val="50000"/>
                  </a:schemeClr>
                </a:solidFill>
              </a:rPr>
              <a:t>Mise à disposition de </a:t>
            </a:r>
            <a:r>
              <a:rPr lang="fr-FR" sz="2500" b="1" dirty="0" smtClean="0">
                <a:solidFill>
                  <a:schemeClr val="accent3">
                    <a:lumMod val="50000"/>
                  </a:schemeClr>
                </a:solidFill>
              </a:rPr>
              <a:t>locaux</a:t>
            </a:r>
            <a:endParaRPr lang="fr-FR" sz="2500" b="1" dirty="0">
              <a:solidFill>
                <a:schemeClr val="accent3">
                  <a:lumMod val="50000"/>
                </a:schemeClr>
              </a:solidFill>
            </a:endParaRPr>
          </a:p>
        </p:txBody>
      </p:sp>
      <p:sp>
        <p:nvSpPr>
          <p:cNvPr id="8" name="Rectangle 7"/>
          <p:cNvSpPr/>
          <p:nvPr/>
        </p:nvSpPr>
        <p:spPr>
          <a:xfrm>
            <a:off x="2035130" y="2498694"/>
            <a:ext cx="5384576" cy="3746372"/>
          </a:xfrm>
          <a:prstGeom prst="rect">
            <a:avLst/>
          </a:prstGeom>
          <a:ln>
            <a:solidFill>
              <a:schemeClr val="accent3"/>
            </a:solidFill>
          </a:ln>
        </p:spPr>
        <p:txBody>
          <a:bodyPr wrap="square" lIns="113498" tIns="56750" rIns="113498" bIns="56750">
            <a:spAutoFit/>
          </a:bodyPr>
          <a:lstStyle/>
          <a:p>
            <a:pPr marL="114286" indent="-114286"/>
            <a:r>
              <a:rPr lang="fr-FR" sz="1500" dirty="0" smtClean="0"/>
              <a:t>-</a:t>
            </a:r>
            <a:r>
              <a:rPr lang="fr-FR" sz="1600" dirty="0"/>
              <a:t> </a:t>
            </a:r>
            <a:r>
              <a:rPr lang="fr-FR" sz="1600" b="1" dirty="0" smtClean="0"/>
              <a:t>FAHVA </a:t>
            </a:r>
            <a:r>
              <a:rPr lang="fr-FR" sz="1600" dirty="0"/>
              <a:t>(Force Athlétique et Handisport de Villeneuve d'Ascq)</a:t>
            </a:r>
            <a:r>
              <a:rPr lang="fr-FR" sz="1500" dirty="0" smtClean="0"/>
              <a:t> </a:t>
            </a:r>
          </a:p>
          <a:p>
            <a:pPr marL="114286" indent="-114286"/>
            <a:r>
              <a:rPr lang="fr-FR" sz="1500" dirty="0" smtClean="0"/>
              <a:t>- 	</a:t>
            </a:r>
            <a:r>
              <a:rPr lang="fr-FR" b="1" dirty="0" smtClean="0"/>
              <a:t>Villeneuve </a:t>
            </a:r>
            <a:r>
              <a:rPr lang="fr-FR" b="1" dirty="0"/>
              <a:t>d'Ascq foot </a:t>
            </a:r>
            <a:r>
              <a:rPr lang="fr-FR" b="1" dirty="0" smtClean="0"/>
              <a:t>fauteuil</a:t>
            </a:r>
            <a:endParaRPr lang="fr-FR" dirty="0"/>
          </a:p>
          <a:p>
            <a:pPr marL="226603"/>
            <a:r>
              <a:rPr lang="fr-FR" sz="1500" dirty="0" smtClean="0"/>
              <a:t>* </a:t>
            </a:r>
            <a:r>
              <a:rPr lang="fr-FR" sz="1500" dirty="0"/>
              <a:t>foot fauteuil, salle de la Contrescarpe</a:t>
            </a:r>
          </a:p>
          <a:p>
            <a:pPr marL="226603"/>
            <a:r>
              <a:rPr lang="fr-FR" sz="1500" dirty="0"/>
              <a:t>* tir, site sportif Fernand-Debruyne </a:t>
            </a:r>
          </a:p>
          <a:p>
            <a:pPr marL="226603"/>
            <a:r>
              <a:rPr lang="fr-FR" sz="1500" dirty="0"/>
              <a:t>* foot marchant, </a:t>
            </a:r>
            <a:r>
              <a:rPr lang="fr-FR" sz="1500" dirty="0" smtClean="0"/>
              <a:t>salle </a:t>
            </a:r>
            <a:r>
              <a:rPr lang="fr-FR" sz="1500" dirty="0" err="1"/>
              <a:t>J</a:t>
            </a:r>
            <a:r>
              <a:rPr lang="fr-FR" sz="1500" dirty="0" err="1" smtClean="0"/>
              <a:t>.Caillau</a:t>
            </a:r>
            <a:endParaRPr lang="fr-FR" sz="1500" dirty="0"/>
          </a:p>
          <a:p>
            <a:pPr marL="226603"/>
            <a:r>
              <a:rPr lang="fr-FR" sz="1500" dirty="0"/>
              <a:t>* basket </a:t>
            </a:r>
            <a:r>
              <a:rPr lang="fr-FR" sz="1500" dirty="0" smtClean="0"/>
              <a:t>adapté, salle Molière</a:t>
            </a:r>
            <a:endParaRPr lang="fr-FR" sz="1500" dirty="0"/>
          </a:p>
          <a:p>
            <a:r>
              <a:rPr lang="fr-FR" sz="1500" dirty="0" smtClean="0"/>
              <a:t>- </a:t>
            </a:r>
            <a:r>
              <a:rPr lang="fr-FR" sz="1500" b="1" dirty="0" smtClean="0"/>
              <a:t>HBVA</a:t>
            </a:r>
            <a:r>
              <a:rPr lang="fr-FR" sz="1500" dirty="0"/>
              <a:t>, handi basket, salle </a:t>
            </a:r>
            <a:r>
              <a:rPr lang="fr-FR" sz="1500" dirty="0" smtClean="0"/>
              <a:t>Molière</a:t>
            </a:r>
          </a:p>
          <a:p>
            <a:r>
              <a:rPr lang="fr-FR" sz="1600" dirty="0" smtClean="0"/>
              <a:t>- </a:t>
            </a:r>
            <a:r>
              <a:rPr lang="fr-FR" sz="1600" b="1" dirty="0" smtClean="0"/>
              <a:t>Musculation </a:t>
            </a:r>
            <a:r>
              <a:rPr lang="fr-FR" sz="1600" b="1" dirty="0"/>
              <a:t>et Haltérophilie</a:t>
            </a:r>
            <a:r>
              <a:rPr lang="fr-FR" sz="1600" dirty="0"/>
              <a:t>: Salle de musculation ESUM</a:t>
            </a:r>
          </a:p>
          <a:p>
            <a:pPr marL="285750" indent="-285750">
              <a:buFontTx/>
              <a:buChar char="-"/>
            </a:pPr>
            <a:r>
              <a:rPr lang="fr-FR" sz="1600" b="1" dirty="0" smtClean="0"/>
              <a:t>BVA</a:t>
            </a:r>
            <a:r>
              <a:rPr lang="fr-FR" sz="1600" dirty="0"/>
              <a:t>: </a:t>
            </a:r>
            <a:r>
              <a:rPr lang="fr-FR" sz="1600" dirty="0" err="1" smtClean="0"/>
              <a:t>Parabadminton</a:t>
            </a:r>
            <a:r>
              <a:rPr lang="fr-FR" sz="1600" dirty="0" smtClean="0"/>
              <a:t> </a:t>
            </a:r>
            <a:r>
              <a:rPr lang="fr-FR" sz="1600" dirty="0"/>
              <a:t>à la salle Blason </a:t>
            </a:r>
            <a:endParaRPr lang="fr-FR" sz="1600" dirty="0" smtClean="0"/>
          </a:p>
          <a:p>
            <a:pPr marL="285750" indent="-285750">
              <a:buFontTx/>
              <a:buChar char="-"/>
            </a:pPr>
            <a:r>
              <a:rPr lang="fr-FR" sz="1600" b="1" dirty="0" smtClean="0"/>
              <a:t>ASVAM</a:t>
            </a:r>
            <a:r>
              <a:rPr lang="fr-FR" sz="1600" dirty="0" smtClean="0"/>
              <a:t>, volley assis, salle de la Tamise</a:t>
            </a:r>
          </a:p>
          <a:p>
            <a:pPr marL="285750" indent="-285750">
              <a:buFontTx/>
              <a:buChar char="-"/>
            </a:pPr>
            <a:r>
              <a:rPr lang="fr-FR" sz="1600" b="1" dirty="0" smtClean="0"/>
              <a:t>ACVA, Athlétisme </a:t>
            </a:r>
            <a:r>
              <a:rPr lang="fr-FR" sz="1600" dirty="0" smtClean="0"/>
              <a:t>: Stade G. Lemaire et salle G. Martin</a:t>
            </a:r>
          </a:p>
          <a:p>
            <a:pPr marL="285750" indent="-285750">
              <a:buFontTx/>
              <a:buChar char="-"/>
            </a:pPr>
            <a:r>
              <a:rPr lang="fr-FR" sz="1600" b="1" dirty="0" smtClean="0"/>
              <a:t>Sport de raquette </a:t>
            </a:r>
            <a:r>
              <a:rPr lang="fr-FR" sz="1600" dirty="0" smtClean="0"/>
              <a:t>: Clubs La Raquette et FOS Tennis </a:t>
            </a:r>
          </a:p>
          <a:p>
            <a:pPr marL="285750" indent="-285750">
              <a:buFontTx/>
              <a:buChar char="-"/>
            </a:pPr>
            <a:r>
              <a:rPr lang="fr-FR" sz="1600" b="1" dirty="0" smtClean="0"/>
              <a:t>St Jean Baptiste </a:t>
            </a:r>
            <a:r>
              <a:rPr lang="fr-FR" sz="1600" dirty="0" smtClean="0"/>
              <a:t>: Gym salle P. Bourgain</a:t>
            </a:r>
          </a:p>
          <a:p>
            <a:pPr marL="285750" indent="-285750">
              <a:buFontTx/>
              <a:buChar char="-"/>
            </a:pPr>
            <a:r>
              <a:rPr lang="fr-FR" sz="1600" b="1" dirty="0" smtClean="0"/>
              <a:t>Vars LM </a:t>
            </a:r>
            <a:r>
              <a:rPr lang="fr-FR" sz="1600" dirty="0" smtClean="0"/>
              <a:t>: GR aux ESUM</a:t>
            </a:r>
          </a:p>
          <a:p>
            <a:pPr marL="285750" indent="-285750">
              <a:buFontTx/>
              <a:buChar char="-"/>
            </a:pPr>
            <a:r>
              <a:rPr lang="fr-FR" sz="1600" b="1" dirty="0" smtClean="0"/>
              <a:t>St Sébastien </a:t>
            </a:r>
            <a:r>
              <a:rPr lang="fr-FR" sz="1600" dirty="0" smtClean="0"/>
              <a:t>: Tir à l’arc salle et plaine Canteleu</a:t>
            </a:r>
            <a:endParaRPr lang="fr-FR" sz="1600" dirty="0"/>
          </a:p>
        </p:txBody>
      </p:sp>
      <p:sp>
        <p:nvSpPr>
          <p:cNvPr id="11" name="Rectangle 10"/>
          <p:cNvSpPr/>
          <p:nvPr/>
        </p:nvSpPr>
        <p:spPr>
          <a:xfrm>
            <a:off x="2035130" y="1280172"/>
            <a:ext cx="6750497" cy="807106"/>
          </a:xfrm>
          <a:prstGeom prst="rect">
            <a:avLst/>
          </a:prstGeom>
          <a:ln>
            <a:solidFill>
              <a:schemeClr val="accent3"/>
            </a:solidFill>
          </a:ln>
        </p:spPr>
        <p:txBody>
          <a:bodyPr wrap="square" lIns="113498" tIns="56750" rIns="113498" bIns="56750">
            <a:spAutoFit/>
          </a:bodyPr>
          <a:lstStyle/>
          <a:p>
            <a:pPr marL="445324" indent="-445324"/>
            <a:r>
              <a:rPr lang="fr-FR" sz="1500" dirty="0" smtClean="0"/>
              <a:t>- </a:t>
            </a:r>
            <a:r>
              <a:rPr lang="fr-FR" sz="1500" b="1" dirty="0" smtClean="0"/>
              <a:t>Les Vikings </a:t>
            </a:r>
            <a:r>
              <a:rPr lang="fr-FR" sz="1500" dirty="0" smtClean="0"/>
              <a:t>en partenariat avec le Foyer les Lauriers </a:t>
            </a:r>
            <a:r>
              <a:rPr lang="fr-FR" sz="1500" dirty="0" err="1" smtClean="0"/>
              <a:t>handi</a:t>
            </a:r>
            <a:r>
              <a:rPr lang="fr-FR" sz="1500" dirty="0" smtClean="0"/>
              <a:t> flag : salle de la Taillerie.</a:t>
            </a:r>
          </a:p>
          <a:p>
            <a:pPr marL="445324" indent="-445324"/>
            <a:r>
              <a:rPr lang="fr-FR" sz="1500" dirty="0" smtClean="0"/>
              <a:t>- </a:t>
            </a:r>
            <a:r>
              <a:rPr lang="fr-FR" sz="1500" b="1" dirty="0"/>
              <a:t>IME du Recueil </a:t>
            </a:r>
            <a:r>
              <a:rPr lang="fr-FR" sz="1500" dirty="0" smtClean="0"/>
              <a:t>:  </a:t>
            </a:r>
            <a:r>
              <a:rPr lang="fr-FR" sz="1500" dirty="0"/>
              <a:t>sport </a:t>
            </a:r>
            <a:r>
              <a:rPr lang="fr-FR" sz="1500" dirty="0" err="1"/>
              <a:t>co</a:t>
            </a:r>
            <a:r>
              <a:rPr lang="fr-FR" sz="1500" dirty="0"/>
              <a:t> </a:t>
            </a:r>
            <a:r>
              <a:rPr lang="fr-FR" sz="1500" dirty="0" smtClean="0"/>
              <a:t>adapté et judo adapté, les salles Molière et Rameau</a:t>
            </a:r>
            <a:endParaRPr lang="fr-FR" sz="1500" dirty="0"/>
          </a:p>
          <a:p>
            <a:pPr marL="445324" indent="-445324"/>
            <a:r>
              <a:rPr lang="fr-FR" sz="1500" dirty="0"/>
              <a:t>         </a:t>
            </a:r>
          </a:p>
        </p:txBody>
      </p:sp>
      <p:pic>
        <p:nvPicPr>
          <p:cNvPr id="12" name="Picture 3" descr="M:\Amenagement Urbain\BIGéo\00_BIBLIOTHEQUE\- LOGO\HANDICAP\Handicap_mental_et_cognitif-1.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851039" y="1806139"/>
            <a:ext cx="854387" cy="86906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2" descr="M:\Amenagement Urbain\BIGéo\00_BIBLIOTHEQUE\- LOGO\HANDICAP\Moteu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0485" y="4285103"/>
            <a:ext cx="1101108" cy="11231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Titre 3"/>
          <p:cNvSpPr txBox="1">
            <a:spLocks/>
          </p:cNvSpPr>
          <p:nvPr/>
        </p:nvSpPr>
        <p:spPr>
          <a:xfrm>
            <a:off x="3854877" y="282390"/>
            <a:ext cx="4850549" cy="454900"/>
          </a:xfrm>
          <a:prstGeom prst="rect">
            <a:avLst/>
          </a:prstGeom>
          <a:noFill/>
          <a:effectLst/>
        </p:spPr>
        <p:txBody>
          <a:bodyPr vert="horz" lIns="113498" tIns="56750" rIns="113498" bIns="56750"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r>
              <a:rPr lang="fr-FR" dirty="0" smtClean="0">
                <a:solidFill>
                  <a:schemeClr val="accent3">
                    <a:lumMod val="75000"/>
                  </a:schemeClr>
                </a:solidFill>
              </a:rPr>
              <a:t>LOISIRS / SPORTS</a:t>
            </a:r>
            <a:endParaRPr lang="fr-FR" dirty="0">
              <a:solidFill>
                <a:schemeClr val="accent3">
                  <a:lumMod val="75000"/>
                </a:schemeClr>
              </a:solidFill>
            </a:endParaRPr>
          </a:p>
        </p:txBody>
      </p:sp>
      <p:sp>
        <p:nvSpPr>
          <p:cNvPr id="18" name="Espace réservé du texte 5"/>
          <p:cNvSpPr txBox="1">
            <a:spLocks/>
          </p:cNvSpPr>
          <p:nvPr/>
        </p:nvSpPr>
        <p:spPr>
          <a:xfrm>
            <a:off x="180861" y="180374"/>
            <a:ext cx="1613527" cy="3479655"/>
          </a:xfrm>
          <a:prstGeom prst="rect">
            <a:avLst/>
          </a:prstGeom>
          <a:solidFill>
            <a:schemeClr val="accent3">
              <a:lumMod val="40000"/>
              <a:lumOff val="60000"/>
            </a:schemeClr>
          </a:solidFill>
          <a:effectLst>
            <a:outerShdw blurRad="50800" dist="38100" dir="2700000" algn="tl" rotWithShape="0">
              <a:prstClr val="black">
                <a:alpha val="40000"/>
              </a:prstClr>
            </a:outerShdw>
          </a:effectLst>
        </p:spPr>
        <p:txBody>
          <a:bodyPr vert="horz" lIns="113498" tIns="56750" rIns="113498" bIns="5675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fr-FR" sz="1500" b="1" dirty="0"/>
              <a:t>La Ville soutient </a:t>
            </a:r>
            <a:br>
              <a:rPr lang="fr-FR" sz="1500" b="1" dirty="0"/>
            </a:br>
            <a:r>
              <a:rPr lang="fr-FR" sz="1500" b="1" dirty="0"/>
              <a:t>la pratique sportive</a:t>
            </a:r>
            <a:r>
              <a:rPr lang="fr-FR" sz="1500" dirty="0"/>
              <a:t>. </a:t>
            </a:r>
            <a:br>
              <a:rPr lang="fr-FR" sz="1500" dirty="0"/>
            </a:br>
            <a:r>
              <a:rPr lang="fr-FR" sz="1500" dirty="0"/>
              <a:t>Elle met à disposition de chaque association ou organisme</a:t>
            </a:r>
            <a:br>
              <a:rPr lang="fr-FR" sz="1500" dirty="0"/>
            </a:br>
            <a:r>
              <a:rPr lang="fr-FR" sz="1500" dirty="0"/>
              <a:t>ses équipements. Une convention signée entre les deux parties fixe les conditions d’utilisation.                                                                                                                                                                                                                                                                                                                   </a:t>
            </a:r>
          </a:p>
        </p:txBody>
      </p:sp>
    </p:spTree>
    <p:extLst>
      <p:ext uri="{BB962C8B-B14F-4D97-AF65-F5344CB8AC3E}">
        <p14:creationId xmlns:p14="http://schemas.microsoft.com/office/powerpoint/2010/main" val="1095581746"/>
      </p:ext>
    </p:extLst>
  </p:cSld>
  <p:clrMapOvr>
    <a:masterClrMapping/>
  </p:clrMapOvr>
  <mc:AlternateContent xmlns:mc="http://schemas.openxmlformats.org/markup-compatibility/2006" xmlns:p14="http://schemas.microsoft.com/office/powerpoint/2010/main">
    <mc:Choice Requires="p14">
      <p:transition spd="slow" p14:dur="2000" advTm="5993"/>
    </mc:Choice>
    <mc:Fallback xmlns="">
      <p:transition spd="slow" advTm="5993"/>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3"/>
          <p:cNvSpPr txBox="1">
            <a:spLocks/>
          </p:cNvSpPr>
          <p:nvPr/>
        </p:nvSpPr>
        <p:spPr>
          <a:xfrm>
            <a:off x="3854877" y="282390"/>
            <a:ext cx="4850549" cy="454900"/>
          </a:xfrm>
          <a:prstGeom prst="rect">
            <a:avLst/>
          </a:prstGeom>
          <a:noFill/>
          <a:effectLst/>
        </p:spPr>
        <p:txBody>
          <a:bodyPr vert="horz" lIns="113498" tIns="56750" rIns="113498" bIns="56750"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r>
              <a:rPr lang="fr-FR" smtClean="0">
                <a:solidFill>
                  <a:schemeClr val="accent3">
                    <a:lumMod val="75000"/>
                  </a:schemeClr>
                </a:solidFill>
              </a:rPr>
              <a:t>LOISIRS / SPORTS</a:t>
            </a:r>
            <a:endParaRPr lang="fr-FR">
              <a:solidFill>
                <a:schemeClr val="accent3">
                  <a:lumMod val="75000"/>
                </a:schemeClr>
              </a:solidFill>
            </a:endParaRPr>
          </a:p>
        </p:txBody>
      </p:sp>
      <p:sp>
        <p:nvSpPr>
          <p:cNvPr id="7" name="Rectangle 6"/>
          <p:cNvSpPr/>
          <p:nvPr/>
        </p:nvSpPr>
        <p:spPr>
          <a:xfrm>
            <a:off x="5199484" y="609886"/>
            <a:ext cx="3505944" cy="499329"/>
          </a:xfrm>
          <a:prstGeom prst="rect">
            <a:avLst/>
          </a:prstGeom>
          <a:noFill/>
          <a:ln>
            <a:noFill/>
          </a:ln>
          <a:effectLst/>
        </p:spPr>
        <p:txBody>
          <a:bodyPr wrap="square" lIns="113498" tIns="56750" rIns="113498" bIns="56750">
            <a:spAutoFit/>
          </a:bodyPr>
          <a:lstStyle/>
          <a:p>
            <a:pPr algn="r"/>
            <a:r>
              <a:rPr lang="fr-FR" sz="2500" b="1">
                <a:solidFill>
                  <a:schemeClr val="accent3">
                    <a:lumMod val="50000"/>
                  </a:schemeClr>
                </a:solidFill>
              </a:rPr>
              <a:t>Les accueils de loisirs</a:t>
            </a:r>
          </a:p>
        </p:txBody>
      </p:sp>
      <p:sp>
        <p:nvSpPr>
          <p:cNvPr id="11" name="ZoneTexte 10"/>
          <p:cNvSpPr txBox="1"/>
          <p:nvPr/>
        </p:nvSpPr>
        <p:spPr>
          <a:xfrm>
            <a:off x="3418211" y="1090456"/>
            <a:ext cx="5395822" cy="1352668"/>
          </a:xfrm>
          <a:prstGeom prst="round2DiagRect">
            <a:avLst/>
          </a:prstGeom>
          <a:ln w="28575">
            <a:solidFill>
              <a:schemeClr val="accent3">
                <a:lumMod val="75000"/>
              </a:schemeClr>
            </a:solidFill>
            <a:prstDash val="sysDot"/>
          </a:ln>
        </p:spPr>
        <p:style>
          <a:lnRef idx="2">
            <a:schemeClr val="accent3"/>
          </a:lnRef>
          <a:fillRef idx="1">
            <a:schemeClr val="lt1"/>
          </a:fillRef>
          <a:effectRef idx="0">
            <a:schemeClr val="accent3"/>
          </a:effectRef>
          <a:fontRef idx="minor">
            <a:schemeClr val="dk1"/>
          </a:fontRef>
        </p:style>
        <p:txBody>
          <a:bodyPr wrap="square" lIns="113498" tIns="56750" rIns="113498" bIns="56750">
            <a:spAutoFit/>
          </a:bodyPr>
          <a:lstStyle>
            <a:defPPr>
              <a:defRPr lang="fr-FR"/>
            </a:defPPr>
            <a:lvl1pPr>
              <a:defRPr sz="12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fr-FR" sz="2000" b="1" dirty="0" smtClean="0">
                <a:solidFill>
                  <a:schemeClr val="accent3">
                    <a:lumMod val="75000"/>
                  </a:schemeClr>
                </a:solidFill>
              </a:rPr>
              <a:t>68 enfants </a:t>
            </a:r>
            <a:r>
              <a:rPr lang="fr-FR" sz="2000" b="1" dirty="0">
                <a:solidFill>
                  <a:schemeClr val="accent3">
                    <a:lumMod val="75000"/>
                  </a:schemeClr>
                </a:solidFill>
              </a:rPr>
              <a:t>en situation de handicap</a:t>
            </a:r>
          </a:p>
          <a:p>
            <a:pPr algn="ctr"/>
            <a:r>
              <a:rPr lang="fr-FR" sz="1700" b="1" dirty="0" smtClean="0"/>
              <a:t>42 accueillis </a:t>
            </a:r>
            <a:r>
              <a:rPr lang="fr-FR" sz="1700" b="1" dirty="0"/>
              <a:t>en </a:t>
            </a:r>
            <a:r>
              <a:rPr lang="fr-FR" sz="1700" b="1" dirty="0" smtClean="0"/>
              <a:t>2023</a:t>
            </a:r>
          </a:p>
          <a:p>
            <a:r>
              <a:rPr lang="fr-FR" sz="1700" dirty="0" smtClean="0"/>
              <a:t> 12 filles </a:t>
            </a:r>
            <a:r>
              <a:rPr lang="fr-FR" dirty="0" smtClean="0"/>
              <a:t>(</a:t>
            </a:r>
            <a:r>
              <a:rPr lang="fr-FR" dirty="0"/>
              <a:t>5</a:t>
            </a:r>
            <a:r>
              <a:rPr lang="fr-FR" dirty="0" smtClean="0"/>
              <a:t> en 2023) </a:t>
            </a:r>
            <a:r>
              <a:rPr lang="fr-FR" sz="1700" dirty="0" smtClean="0"/>
              <a:t>et 56 garçons </a:t>
            </a:r>
            <a:r>
              <a:rPr lang="fr-FR" dirty="0" smtClean="0"/>
              <a:t>(37 en 2023) </a:t>
            </a:r>
          </a:p>
          <a:p>
            <a:r>
              <a:rPr lang="fr-FR" sz="1700" dirty="0" smtClean="0"/>
              <a:t>35 </a:t>
            </a:r>
            <a:r>
              <a:rPr lang="fr-FR" sz="1700" dirty="0"/>
              <a:t>en maternelle et </a:t>
            </a:r>
            <a:r>
              <a:rPr lang="fr-FR" sz="1700" dirty="0" smtClean="0"/>
              <a:t>33 </a:t>
            </a:r>
            <a:r>
              <a:rPr lang="fr-FR" sz="1700" dirty="0"/>
              <a:t>en primaire</a:t>
            </a:r>
          </a:p>
        </p:txBody>
      </p:sp>
      <p:sp>
        <p:nvSpPr>
          <p:cNvPr id="30" name="ZoneTexte 29"/>
          <p:cNvSpPr txBox="1"/>
          <p:nvPr/>
        </p:nvSpPr>
        <p:spPr>
          <a:xfrm>
            <a:off x="7482591" y="5231805"/>
            <a:ext cx="671642" cy="376218"/>
          </a:xfrm>
          <a:prstGeom prst="rect">
            <a:avLst/>
          </a:prstGeom>
        </p:spPr>
        <p:style>
          <a:lnRef idx="1">
            <a:schemeClr val="accent3"/>
          </a:lnRef>
          <a:fillRef idx="2">
            <a:schemeClr val="accent3"/>
          </a:fillRef>
          <a:effectRef idx="1">
            <a:schemeClr val="accent3"/>
          </a:effectRef>
          <a:fontRef idx="minor">
            <a:schemeClr val="dk1"/>
          </a:fontRef>
        </p:style>
        <p:txBody>
          <a:bodyPr wrap="none" lIns="113498" tIns="56750" rIns="113498" bIns="56750" rtlCol="0">
            <a:spAutoFit/>
          </a:bodyPr>
          <a:lstStyle/>
          <a:p>
            <a:r>
              <a:rPr lang="fr-FR" dirty="0" smtClean="0"/>
              <a:t>2023</a:t>
            </a:r>
            <a:endParaRPr lang="fr-FR" dirty="0"/>
          </a:p>
        </p:txBody>
      </p:sp>
      <p:sp>
        <p:nvSpPr>
          <p:cNvPr id="32" name="ZoneTexte 31"/>
          <p:cNvSpPr txBox="1"/>
          <p:nvPr/>
        </p:nvSpPr>
        <p:spPr>
          <a:xfrm>
            <a:off x="2872922" y="5231805"/>
            <a:ext cx="671642" cy="376218"/>
          </a:xfrm>
          <a:prstGeom prst="rect">
            <a:avLst/>
          </a:prstGeom>
        </p:spPr>
        <p:style>
          <a:lnRef idx="1">
            <a:schemeClr val="accent3"/>
          </a:lnRef>
          <a:fillRef idx="2">
            <a:schemeClr val="accent3"/>
          </a:fillRef>
          <a:effectRef idx="1">
            <a:schemeClr val="accent3"/>
          </a:effectRef>
          <a:fontRef idx="minor">
            <a:schemeClr val="dk1"/>
          </a:fontRef>
        </p:style>
        <p:txBody>
          <a:bodyPr wrap="none" lIns="113498" tIns="56750" rIns="113498" bIns="56750" rtlCol="0">
            <a:spAutoFit/>
          </a:bodyPr>
          <a:lstStyle/>
          <a:p>
            <a:r>
              <a:rPr lang="fr-FR" dirty="0" smtClean="0"/>
              <a:t>2018</a:t>
            </a:r>
            <a:endParaRPr lang="fr-FR" dirty="0"/>
          </a:p>
        </p:txBody>
      </p:sp>
      <p:sp>
        <p:nvSpPr>
          <p:cNvPr id="35" name="ZoneTexte 34"/>
          <p:cNvSpPr txBox="1"/>
          <p:nvPr/>
        </p:nvSpPr>
        <p:spPr>
          <a:xfrm>
            <a:off x="2903664" y="4555885"/>
            <a:ext cx="514547" cy="453163"/>
          </a:xfrm>
          <a:prstGeom prst="rect">
            <a:avLst/>
          </a:prstGeom>
          <a:noFill/>
        </p:spPr>
        <p:txBody>
          <a:bodyPr wrap="none" lIns="113498" tIns="56750" rIns="113498" bIns="56750" rtlCol="0">
            <a:spAutoFit/>
          </a:bodyPr>
          <a:lstStyle/>
          <a:p>
            <a:r>
              <a:rPr lang="fr-FR" sz="2200" b="1" dirty="0" smtClean="0"/>
              <a:t>46</a:t>
            </a:r>
            <a:endParaRPr lang="fr-FR" sz="2200" b="1" dirty="0"/>
          </a:p>
        </p:txBody>
      </p:sp>
      <p:sp>
        <p:nvSpPr>
          <p:cNvPr id="36" name="ZoneTexte 35"/>
          <p:cNvSpPr txBox="1"/>
          <p:nvPr/>
        </p:nvSpPr>
        <p:spPr>
          <a:xfrm>
            <a:off x="1456801" y="4133355"/>
            <a:ext cx="2663918" cy="376218"/>
          </a:xfrm>
          <a:prstGeom prst="rect">
            <a:avLst/>
          </a:prstGeom>
          <a:solidFill>
            <a:schemeClr val="accent3">
              <a:lumMod val="20000"/>
              <a:lumOff val="80000"/>
            </a:schemeClr>
          </a:solidFill>
          <a:ln>
            <a:solidFill>
              <a:schemeClr val="accent3">
                <a:lumMod val="50000"/>
              </a:schemeClr>
            </a:solidFill>
          </a:ln>
        </p:spPr>
        <p:style>
          <a:lnRef idx="1">
            <a:schemeClr val="dk1"/>
          </a:lnRef>
          <a:fillRef idx="2">
            <a:schemeClr val="dk1"/>
          </a:fillRef>
          <a:effectRef idx="1">
            <a:schemeClr val="dk1"/>
          </a:effectRef>
          <a:fontRef idx="minor">
            <a:schemeClr val="dk1"/>
          </a:fontRef>
        </p:style>
        <p:txBody>
          <a:bodyPr wrap="none" lIns="113498" tIns="56750" rIns="113498" bIns="56750" rtlCol="0">
            <a:spAutoFit/>
          </a:bodyPr>
          <a:lstStyle>
            <a:defPPr>
              <a:defRPr lang="fr-FR"/>
            </a:defPPr>
          </a:lstStyle>
          <a:p>
            <a:r>
              <a:rPr lang="fr-FR" dirty="0" smtClean="0"/>
              <a:t>Nombre </a:t>
            </a:r>
            <a:r>
              <a:rPr lang="fr-FR" dirty="0"/>
              <a:t>d’enfants </a:t>
            </a:r>
            <a:r>
              <a:rPr lang="fr-FR" dirty="0" smtClean="0"/>
              <a:t>accueillis</a:t>
            </a:r>
            <a:endParaRPr lang="fr-FR" dirty="0"/>
          </a:p>
        </p:txBody>
      </p:sp>
      <p:sp>
        <p:nvSpPr>
          <p:cNvPr id="23" name="ZoneTexte 22"/>
          <p:cNvSpPr txBox="1"/>
          <p:nvPr/>
        </p:nvSpPr>
        <p:spPr>
          <a:xfrm rot="20948552">
            <a:off x="2370561" y="494032"/>
            <a:ext cx="3282687" cy="422385"/>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square" lIns="113498" tIns="56750" rIns="113498" bIns="56750">
            <a:spAutoFit/>
          </a:bodyPr>
          <a:lstStyle>
            <a:defPPr>
              <a:defRPr lang="fr-FR"/>
            </a:defPPr>
            <a:lvl1pPr algn="ctr">
              <a:defRPr sz="2000" b="1">
                <a:solidFill>
                  <a:schemeClr val="accent3">
                    <a:lumMod val="50000"/>
                  </a:schemeClr>
                </a:solidFill>
              </a:defRPr>
            </a:lvl1pPr>
          </a:lstStyle>
          <a:p>
            <a:r>
              <a:rPr lang="fr-FR"/>
              <a:t>Service </a:t>
            </a:r>
            <a:r>
              <a:rPr lang="fr-FR" smtClean="0"/>
              <a:t>Enfance</a:t>
            </a:r>
            <a:endParaRPr lang="fr-FR"/>
          </a:p>
        </p:txBody>
      </p:sp>
      <p:sp>
        <p:nvSpPr>
          <p:cNvPr id="8" name="Espace réservé du contenu 4"/>
          <p:cNvSpPr txBox="1">
            <a:spLocks/>
          </p:cNvSpPr>
          <p:nvPr/>
        </p:nvSpPr>
        <p:spPr>
          <a:xfrm>
            <a:off x="4520379" y="2577462"/>
            <a:ext cx="4499007" cy="1591031"/>
          </a:xfrm>
          <a:prstGeom prst="round2DiagRect">
            <a:avLst/>
          </a:prstGeom>
          <a:ln w="28575">
            <a:solidFill>
              <a:schemeClr val="accent3">
                <a:lumMod val="75000"/>
              </a:schemeClr>
            </a:solidFill>
            <a:prstDash val="sysDot"/>
          </a:ln>
        </p:spPr>
        <p:style>
          <a:lnRef idx="2">
            <a:schemeClr val="accent3"/>
          </a:lnRef>
          <a:fillRef idx="1">
            <a:schemeClr val="lt1"/>
          </a:fillRef>
          <a:effectRef idx="0">
            <a:schemeClr val="accent3"/>
          </a:effectRef>
          <a:fontRef idx="minor">
            <a:schemeClr val="dk1"/>
          </a:fontRef>
        </p:style>
        <p:txBody>
          <a:bodyPr wrap="square" lIns="113498" tIns="56750" rIns="113498" bIns="56750">
            <a:spAutoFit/>
          </a:bodyPr>
          <a:lstStyle>
            <a:defPPr>
              <a:defRPr lang="fr-FR"/>
            </a:defPPr>
            <a:lvl1pPr>
              <a:defRPr sz="12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fr-FR" sz="2000" b="1" dirty="0" smtClean="0">
                <a:solidFill>
                  <a:schemeClr val="accent3">
                    <a:lumMod val="75000"/>
                  </a:schemeClr>
                </a:solidFill>
              </a:rPr>
              <a:t>106 </a:t>
            </a:r>
            <a:r>
              <a:rPr lang="fr-FR" sz="2000" b="1" dirty="0">
                <a:solidFill>
                  <a:schemeClr val="accent3">
                    <a:lumMod val="75000"/>
                  </a:schemeClr>
                </a:solidFill>
              </a:rPr>
              <a:t>309 € </a:t>
            </a:r>
            <a:r>
              <a:rPr lang="fr-FR" sz="1600" dirty="0" smtClean="0">
                <a:solidFill>
                  <a:schemeClr val="accent3">
                    <a:lumMod val="75000"/>
                  </a:schemeClr>
                </a:solidFill>
              </a:rPr>
              <a:t>( 9 664 heures)</a:t>
            </a:r>
            <a:r>
              <a:rPr lang="fr-FR" sz="1600" dirty="0">
                <a:solidFill>
                  <a:schemeClr val="tx1"/>
                </a:solidFill>
              </a:rPr>
              <a:t> </a:t>
            </a:r>
          </a:p>
          <a:p>
            <a:pPr algn="ctr"/>
            <a:r>
              <a:rPr lang="fr-FR" sz="1600" dirty="0" smtClean="0">
                <a:solidFill>
                  <a:schemeClr val="tx1"/>
                </a:solidFill>
              </a:rPr>
              <a:t>En 2023 (91 630 €) (En 2022 </a:t>
            </a:r>
            <a:r>
              <a:rPr lang="fr-FR" sz="1600" dirty="0">
                <a:solidFill>
                  <a:schemeClr val="tx1"/>
                </a:solidFill>
              </a:rPr>
              <a:t>– 54 740 €) </a:t>
            </a:r>
            <a:endParaRPr lang="fr-FR" sz="1600" dirty="0" smtClean="0">
              <a:solidFill>
                <a:schemeClr val="tx1"/>
              </a:solidFill>
            </a:endParaRPr>
          </a:p>
          <a:p>
            <a:pPr algn="ctr"/>
            <a:r>
              <a:rPr lang="fr-FR" sz="1600" dirty="0" smtClean="0">
                <a:solidFill>
                  <a:schemeClr val="tx1"/>
                </a:solidFill>
              </a:rPr>
              <a:t> (</a:t>
            </a:r>
            <a:r>
              <a:rPr lang="fr-FR" sz="1600" dirty="0">
                <a:solidFill>
                  <a:schemeClr val="tx1"/>
                </a:solidFill>
              </a:rPr>
              <a:t>En 2020 – 53 760 €</a:t>
            </a:r>
            <a:r>
              <a:rPr lang="fr-FR" sz="1600" dirty="0" smtClean="0">
                <a:solidFill>
                  <a:schemeClr val="tx1"/>
                </a:solidFill>
              </a:rPr>
              <a:t>) (En 2019 - 84 075 €) </a:t>
            </a:r>
          </a:p>
          <a:p>
            <a:pPr algn="ctr"/>
            <a:r>
              <a:rPr lang="fr-FR" sz="1700" b="1" dirty="0" smtClean="0"/>
              <a:t>d’heures de vacation </a:t>
            </a:r>
          </a:p>
          <a:p>
            <a:pPr algn="ctr"/>
            <a:r>
              <a:rPr lang="fr-FR" sz="1700" dirty="0" smtClean="0"/>
              <a:t>pour l’accompagnement de ces enfants</a:t>
            </a:r>
            <a:endParaRPr lang="fr-FR" sz="1700" dirty="0"/>
          </a:p>
        </p:txBody>
      </p:sp>
      <p:sp>
        <p:nvSpPr>
          <p:cNvPr id="20" name="Rectangle 19"/>
          <p:cNvSpPr/>
          <p:nvPr/>
        </p:nvSpPr>
        <p:spPr>
          <a:xfrm>
            <a:off x="107504" y="5712406"/>
            <a:ext cx="1972087" cy="576273"/>
          </a:xfrm>
          <a:prstGeom prst="rect">
            <a:avLst/>
          </a:prstGeom>
          <a:solidFill>
            <a:schemeClr val="bg1"/>
          </a:solidFill>
          <a:ln>
            <a:solidFill>
              <a:schemeClr val="accent3">
                <a:lumMod val="75000"/>
              </a:schemeClr>
            </a:solidFill>
          </a:ln>
        </p:spPr>
        <p:txBody>
          <a:bodyPr wrap="square" lIns="113498" tIns="56750" rIns="113498" bIns="56750">
            <a:spAutoFit/>
          </a:bodyPr>
          <a:lstStyle/>
          <a:p>
            <a:r>
              <a:rPr lang="fr-FR" sz="1500" u="sng">
                <a:ea typeface="Calibri"/>
                <a:cs typeface="Times New Roman"/>
              </a:rPr>
              <a:t>Suivi</a:t>
            </a:r>
            <a:r>
              <a:rPr lang="fr-FR" sz="1500">
                <a:ea typeface="Calibri"/>
                <a:cs typeface="Times New Roman"/>
              </a:rPr>
              <a:t> : </a:t>
            </a:r>
          </a:p>
          <a:p>
            <a:r>
              <a:rPr lang="fr-FR" sz="1500">
                <a:ea typeface="Calibri"/>
                <a:cs typeface="Times New Roman"/>
              </a:rPr>
              <a:t>Service Enfance </a:t>
            </a:r>
          </a:p>
        </p:txBody>
      </p:sp>
      <p:sp>
        <p:nvSpPr>
          <p:cNvPr id="21" name="ZoneTexte 20"/>
          <p:cNvSpPr txBox="1"/>
          <p:nvPr/>
        </p:nvSpPr>
        <p:spPr>
          <a:xfrm>
            <a:off x="3821060" y="5231805"/>
            <a:ext cx="671642" cy="376218"/>
          </a:xfrm>
          <a:prstGeom prst="rect">
            <a:avLst/>
          </a:prstGeom>
        </p:spPr>
        <p:style>
          <a:lnRef idx="1">
            <a:schemeClr val="accent3"/>
          </a:lnRef>
          <a:fillRef idx="2">
            <a:schemeClr val="accent3"/>
          </a:fillRef>
          <a:effectRef idx="1">
            <a:schemeClr val="accent3"/>
          </a:effectRef>
          <a:fontRef idx="minor">
            <a:schemeClr val="dk1"/>
          </a:fontRef>
        </p:style>
        <p:txBody>
          <a:bodyPr wrap="none" lIns="113498" tIns="56750" rIns="113498" bIns="56750" rtlCol="0">
            <a:spAutoFit/>
          </a:bodyPr>
          <a:lstStyle/>
          <a:p>
            <a:r>
              <a:rPr lang="fr-FR" dirty="0" smtClean="0"/>
              <a:t>2019</a:t>
            </a:r>
            <a:endParaRPr lang="fr-FR" dirty="0"/>
          </a:p>
        </p:txBody>
      </p:sp>
      <p:sp>
        <p:nvSpPr>
          <p:cNvPr id="22" name="ZoneTexte 21"/>
          <p:cNvSpPr txBox="1"/>
          <p:nvPr/>
        </p:nvSpPr>
        <p:spPr>
          <a:xfrm>
            <a:off x="3821060" y="4716190"/>
            <a:ext cx="514547" cy="453163"/>
          </a:xfrm>
          <a:prstGeom prst="rect">
            <a:avLst/>
          </a:prstGeom>
          <a:noFill/>
        </p:spPr>
        <p:txBody>
          <a:bodyPr wrap="none" lIns="113498" tIns="56750" rIns="113498" bIns="56750" rtlCol="0">
            <a:spAutoFit/>
          </a:bodyPr>
          <a:lstStyle/>
          <a:p>
            <a:r>
              <a:rPr lang="fr-FR" sz="2200" b="1" dirty="0" smtClean="0"/>
              <a:t>36</a:t>
            </a:r>
            <a:endParaRPr lang="fr-FR" sz="2200" b="1" dirty="0"/>
          </a:p>
        </p:txBody>
      </p:sp>
      <p:sp>
        <p:nvSpPr>
          <p:cNvPr id="24" name="Espace réservé du texte 5"/>
          <p:cNvSpPr txBox="1">
            <a:spLocks/>
          </p:cNvSpPr>
          <p:nvPr/>
        </p:nvSpPr>
        <p:spPr>
          <a:xfrm>
            <a:off x="141593" y="272549"/>
            <a:ext cx="2079590" cy="2573275"/>
          </a:xfrm>
          <a:prstGeom prst="rect">
            <a:avLst/>
          </a:prstGeom>
          <a:solidFill>
            <a:schemeClr val="accent3">
              <a:lumMod val="40000"/>
              <a:lumOff val="60000"/>
            </a:schemeClr>
          </a:solidFill>
          <a:effectLst>
            <a:outerShdw blurRad="50800" dist="38100" dir="2700000" algn="tl" rotWithShape="0">
              <a:prstClr val="black">
                <a:alpha val="40000"/>
              </a:prstClr>
            </a:outerShdw>
          </a:effectLst>
        </p:spPr>
        <p:txBody>
          <a:bodyPr vert="horz" lIns="113498" tIns="56750" rIns="113498" bIns="5675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fr-FR" sz="1500" b="1" dirty="0">
                <a:ea typeface="Calibri"/>
                <a:cs typeface="Times New Roman"/>
              </a:rPr>
              <a:t>LES ACCUEILS </a:t>
            </a:r>
            <a:br>
              <a:rPr lang="fr-FR" sz="1500" b="1" dirty="0">
                <a:ea typeface="Calibri"/>
                <a:cs typeface="Times New Roman"/>
              </a:rPr>
            </a:br>
            <a:r>
              <a:rPr lang="fr-FR" sz="1500" b="1" dirty="0">
                <a:ea typeface="Calibri"/>
                <a:cs typeface="Times New Roman"/>
              </a:rPr>
              <a:t>DE LOISIRS</a:t>
            </a:r>
          </a:p>
          <a:p>
            <a:r>
              <a:rPr lang="fr-FR" sz="1500" dirty="0">
                <a:ea typeface="Calibri"/>
                <a:cs typeface="Times New Roman"/>
              </a:rPr>
              <a:t>La Ville accueille </a:t>
            </a:r>
            <a:br>
              <a:rPr lang="fr-FR" sz="1500" dirty="0">
                <a:ea typeface="Calibri"/>
                <a:cs typeface="Times New Roman"/>
              </a:rPr>
            </a:br>
            <a:r>
              <a:rPr lang="fr-FR" sz="1500" dirty="0">
                <a:ea typeface="Calibri"/>
                <a:cs typeface="Times New Roman"/>
              </a:rPr>
              <a:t>les enfants en situation de handicap depuis de nombreuses années. </a:t>
            </a:r>
            <a:br>
              <a:rPr lang="fr-FR" sz="1500" dirty="0">
                <a:ea typeface="Calibri"/>
                <a:cs typeface="Times New Roman"/>
              </a:rPr>
            </a:br>
            <a:r>
              <a:rPr lang="fr-FR" sz="1500" dirty="0">
                <a:ea typeface="Calibri"/>
                <a:cs typeface="Times New Roman"/>
              </a:rPr>
              <a:t>Un agent du service Enfance prépare cet accueil.</a:t>
            </a:r>
          </a:p>
        </p:txBody>
      </p:sp>
      <p:sp>
        <p:nvSpPr>
          <p:cNvPr id="25" name="ZoneTexte 24"/>
          <p:cNvSpPr txBox="1"/>
          <p:nvPr/>
        </p:nvSpPr>
        <p:spPr>
          <a:xfrm>
            <a:off x="4705315" y="5231805"/>
            <a:ext cx="671642" cy="376218"/>
          </a:xfrm>
          <a:prstGeom prst="rect">
            <a:avLst/>
          </a:prstGeom>
        </p:spPr>
        <p:style>
          <a:lnRef idx="1">
            <a:schemeClr val="accent3"/>
          </a:lnRef>
          <a:fillRef idx="2">
            <a:schemeClr val="accent3"/>
          </a:fillRef>
          <a:effectRef idx="1">
            <a:schemeClr val="accent3"/>
          </a:effectRef>
          <a:fontRef idx="minor">
            <a:schemeClr val="dk1"/>
          </a:fontRef>
        </p:style>
        <p:txBody>
          <a:bodyPr wrap="none" lIns="113498" tIns="56750" rIns="113498" bIns="56750" rtlCol="0">
            <a:spAutoFit/>
          </a:bodyPr>
          <a:lstStyle/>
          <a:p>
            <a:r>
              <a:rPr lang="fr-FR" dirty="0" smtClean="0"/>
              <a:t>2020</a:t>
            </a:r>
            <a:endParaRPr lang="fr-FR" dirty="0"/>
          </a:p>
        </p:txBody>
      </p:sp>
      <p:sp>
        <p:nvSpPr>
          <p:cNvPr id="26" name="ZoneTexte 25"/>
          <p:cNvSpPr txBox="1"/>
          <p:nvPr/>
        </p:nvSpPr>
        <p:spPr>
          <a:xfrm>
            <a:off x="4738456" y="4610968"/>
            <a:ext cx="514547" cy="453163"/>
          </a:xfrm>
          <a:prstGeom prst="rect">
            <a:avLst/>
          </a:prstGeom>
          <a:noFill/>
        </p:spPr>
        <p:txBody>
          <a:bodyPr wrap="none" lIns="113498" tIns="56750" rIns="113498" bIns="56750" rtlCol="0">
            <a:spAutoFit/>
          </a:bodyPr>
          <a:lstStyle/>
          <a:p>
            <a:r>
              <a:rPr lang="fr-FR" sz="2200" b="1" dirty="0" smtClean="0"/>
              <a:t>41</a:t>
            </a:r>
            <a:endParaRPr lang="fr-FR" sz="2200" b="1" dirty="0"/>
          </a:p>
        </p:txBody>
      </p:sp>
      <p:sp>
        <p:nvSpPr>
          <p:cNvPr id="27" name="ZoneTexte 26"/>
          <p:cNvSpPr txBox="1"/>
          <p:nvPr/>
        </p:nvSpPr>
        <p:spPr>
          <a:xfrm>
            <a:off x="5700915" y="5254301"/>
            <a:ext cx="671642" cy="376218"/>
          </a:xfrm>
          <a:prstGeom prst="rect">
            <a:avLst/>
          </a:prstGeom>
        </p:spPr>
        <p:style>
          <a:lnRef idx="1">
            <a:schemeClr val="accent3"/>
          </a:lnRef>
          <a:fillRef idx="2">
            <a:schemeClr val="accent3"/>
          </a:fillRef>
          <a:effectRef idx="1">
            <a:schemeClr val="accent3"/>
          </a:effectRef>
          <a:fontRef idx="minor">
            <a:schemeClr val="dk1"/>
          </a:fontRef>
        </p:style>
        <p:txBody>
          <a:bodyPr wrap="none" lIns="113498" tIns="56750" rIns="113498" bIns="56750" rtlCol="0">
            <a:spAutoFit/>
          </a:bodyPr>
          <a:lstStyle/>
          <a:p>
            <a:r>
              <a:rPr lang="fr-FR" dirty="0" smtClean="0"/>
              <a:t>2021</a:t>
            </a:r>
            <a:endParaRPr lang="fr-FR" dirty="0"/>
          </a:p>
        </p:txBody>
      </p:sp>
      <p:sp>
        <p:nvSpPr>
          <p:cNvPr id="37" name="ZoneTexte 36"/>
          <p:cNvSpPr txBox="1"/>
          <p:nvPr/>
        </p:nvSpPr>
        <p:spPr>
          <a:xfrm>
            <a:off x="5629394" y="4555885"/>
            <a:ext cx="552406" cy="453163"/>
          </a:xfrm>
          <a:prstGeom prst="rect">
            <a:avLst/>
          </a:prstGeom>
          <a:noFill/>
        </p:spPr>
        <p:txBody>
          <a:bodyPr wrap="square" lIns="113498" tIns="56750" rIns="113498" bIns="56750" rtlCol="0">
            <a:spAutoFit/>
          </a:bodyPr>
          <a:lstStyle/>
          <a:p>
            <a:r>
              <a:rPr lang="fr-FR" sz="2200" b="1" dirty="0" smtClean="0"/>
              <a:t>44</a:t>
            </a:r>
            <a:endParaRPr lang="fr-FR" sz="2200" b="1" dirty="0"/>
          </a:p>
        </p:txBody>
      </p:sp>
      <p:sp>
        <p:nvSpPr>
          <p:cNvPr id="40" name="ZoneTexte 39"/>
          <p:cNvSpPr txBox="1"/>
          <p:nvPr/>
        </p:nvSpPr>
        <p:spPr>
          <a:xfrm>
            <a:off x="7476265" y="4607418"/>
            <a:ext cx="552406" cy="453163"/>
          </a:xfrm>
          <a:prstGeom prst="rect">
            <a:avLst/>
          </a:prstGeom>
          <a:noFill/>
        </p:spPr>
        <p:txBody>
          <a:bodyPr wrap="square" lIns="113498" tIns="56750" rIns="113498" bIns="56750" rtlCol="0">
            <a:spAutoFit/>
          </a:bodyPr>
          <a:lstStyle/>
          <a:p>
            <a:r>
              <a:rPr lang="fr-FR" sz="2200" b="1" dirty="0" smtClean="0"/>
              <a:t>42</a:t>
            </a:r>
            <a:endParaRPr lang="fr-FR" sz="2200" b="1" dirty="0"/>
          </a:p>
        </p:txBody>
      </p:sp>
      <p:sp>
        <p:nvSpPr>
          <p:cNvPr id="41" name="ZoneTexte 40"/>
          <p:cNvSpPr txBox="1"/>
          <p:nvPr/>
        </p:nvSpPr>
        <p:spPr>
          <a:xfrm>
            <a:off x="6649053" y="5254301"/>
            <a:ext cx="671642" cy="376218"/>
          </a:xfrm>
          <a:prstGeom prst="rect">
            <a:avLst/>
          </a:prstGeom>
        </p:spPr>
        <p:style>
          <a:lnRef idx="1">
            <a:schemeClr val="accent3"/>
          </a:lnRef>
          <a:fillRef idx="2">
            <a:schemeClr val="accent3"/>
          </a:fillRef>
          <a:effectRef idx="1">
            <a:schemeClr val="accent3"/>
          </a:effectRef>
          <a:fontRef idx="minor">
            <a:schemeClr val="dk1"/>
          </a:fontRef>
        </p:style>
        <p:txBody>
          <a:bodyPr wrap="none" lIns="113498" tIns="56750" rIns="113498" bIns="56750" rtlCol="0">
            <a:spAutoFit/>
          </a:bodyPr>
          <a:lstStyle/>
          <a:p>
            <a:r>
              <a:rPr lang="fr-FR" dirty="0" smtClean="0"/>
              <a:t>2022</a:t>
            </a:r>
            <a:endParaRPr lang="fr-FR" dirty="0"/>
          </a:p>
        </p:txBody>
      </p:sp>
      <p:cxnSp>
        <p:nvCxnSpPr>
          <p:cNvPr id="16" name="Connecteur droit avec flèche 15"/>
          <p:cNvCxnSpPr/>
          <p:nvPr/>
        </p:nvCxnSpPr>
        <p:spPr>
          <a:xfrm>
            <a:off x="2788760" y="5064013"/>
            <a:ext cx="6230626" cy="237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6676253" y="4361111"/>
            <a:ext cx="552406" cy="453163"/>
          </a:xfrm>
          <a:prstGeom prst="rect">
            <a:avLst/>
          </a:prstGeom>
          <a:noFill/>
        </p:spPr>
        <p:txBody>
          <a:bodyPr wrap="square" lIns="113498" tIns="56750" rIns="113498" bIns="56750" rtlCol="0">
            <a:spAutoFit/>
          </a:bodyPr>
          <a:lstStyle/>
          <a:p>
            <a:r>
              <a:rPr lang="fr-FR" sz="2200" b="1" dirty="0" smtClean="0"/>
              <a:t>53</a:t>
            </a:r>
            <a:endParaRPr lang="fr-FR" sz="2200" b="1" dirty="0"/>
          </a:p>
        </p:txBody>
      </p:sp>
      <p:sp>
        <p:nvSpPr>
          <p:cNvPr id="29" name="ZoneTexte 28"/>
          <p:cNvSpPr txBox="1"/>
          <p:nvPr/>
        </p:nvSpPr>
        <p:spPr>
          <a:xfrm>
            <a:off x="8352515" y="5231805"/>
            <a:ext cx="671642" cy="376218"/>
          </a:xfrm>
          <a:prstGeom prst="rect">
            <a:avLst/>
          </a:prstGeom>
        </p:spPr>
        <p:style>
          <a:lnRef idx="1">
            <a:schemeClr val="accent3"/>
          </a:lnRef>
          <a:fillRef idx="2">
            <a:schemeClr val="accent3"/>
          </a:fillRef>
          <a:effectRef idx="1">
            <a:schemeClr val="accent3"/>
          </a:effectRef>
          <a:fontRef idx="minor">
            <a:schemeClr val="dk1"/>
          </a:fontRef>
        </p:style>
        <p:txBody>
          <a:bodyPr wrap="none" lIns="113498" tIns="56750" rIns="113498" bIns="56750" rtlCol="0">
            <a:spAutoFit/>
          </a:bodyPr>
          <a:lstStyle/>
          <a:p>
            <a:r>
              <a:rPr lang="fr-FR" b="1" dirty="0" smtClean="0"/>
              <a:t>2024</a:t>
            </a:r>
            <a:endParaRPr lang="fr-FR" b="1" dirty="0"/>
          </a:p>
        </p:txBody>
      </p:sp>
      <p:sp>
        <p:nvSpPr>
          <p:cNvPr id="33" name="ZoneTexte 32"/>
          <p:cNvSpPr txBox="1"/>
          <p:nvPr/>
        </p:nvSpPr>
        <p:spPr>
          <a:xfrm>
            <a:off x="8392983" y="4223458"/>
            <a:ext cx="552406" cy="453163"/>
          </a:xfrm>
          <a:prstGeom prst="rect">
            <a:avLst/>
          </a:prstGeom>
          <a:noFill/>
        </p:spPr>
        <p:txBody>
          <a:bodyPr wrap="square" lIns="113498" tIns="56750" rIns="113498" bIns="56750" rtlCol="0">
            <a:spAutoFit/>
          </a:bodyPr>
          <a:lstStyle/>
          <a:p>
            <a:r>
              <a:rPr lang="fr-FR" sz="2200" b="1" dirty="0" smtClean="0">
                <a:solidFill>
                  <a:schemeClr val="accent3">
                    <a:lumMod val="75000"/>
                  </a:schemeClr>
                </a:solidFill>
              </a:rPr>
              <a:t>68</a:t>
            </a:r>
            <a:endParaRPr lang="fr-FR" sz="2200" b="1" dirty="0">
              <a:solidFill>
                <a:schemeClr val="accent3">
                  <a:lumMod val="75000"/>
                </a:schemeClr>
              </a:solidFill>
            </a:endParaRPr>
          </a:p>
        </p:txBody>
      </p:sp>
    </p:spTree>
    <p:extLst>
      <p:ext uri="{BB962C8B-B14F-4D97-AF65-F5344CB8AC3E}">
        <p14:creationId xmlns:p14="http://schemas.microsoft.com/office/powerpoint/2010/main" val="3604344786"/>
      </p:ext>
    </p:extLst>
  </p:cSld>
  <p:clrMapOvr>
    <a:masterClrMapping/>
  </p:clrMapOvr>
  <mc:AlternateContent xmlns:mc="http://schemas.openxmlformats.org/markup-compatibility/2006" xmlns:p14="http://schemas.microsoft.com/office/powerpoint/2010/main">
    <mc:Choice Requires="p14">
      <p:transition spd="slow" p14:dur="2000" advTm="6751"/>
    </mc:Choice>
    <mc:Fallback xmlns="">
      <p:transition spd="slow" advTm="6751"/>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3"/>
          <p:cNvSpPr txBox="1">
            <a:spLocks/>
          </p:cNvSpPr>
          <p:nvPr/>
        </p:nvSpPr>
        <p:spPr>
          <a:xfrm>
            <a:off x="3854877" y="282390"/>
            <a:ext cx="4850549" cy="454900"/>
          </a:xfrm>
          <a:prstGeom prst="rect">
            <a:avLst/>
          </a:prstGeom>
          <a:noFill/>
          <a:effectLst/>
        </p:spPr>
        <p:txBody>
          <a:bodyPr vert="horz" lIns="113498" tIns="56750" rIns="113498" bIns="56750"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r>
              <a:rPr lang="fr-FR" smtClean="0">
                <a:solidFill>
                  <a:schemeClr val="accent3">
                    <a:lumMod val="75000"/>
                  </a:schemeClr>
                </a:solidFill>
              </a:rPr>
              <a:t>LOISIRS / SPORTS</a:t>
            </a:r>
            <a:endParaRPr lang="fr-FR">
              <a:solidFill>
                <a:schemeClr val="accent3">
                  <a:lumMod val="75000"/>
                </a:schemeClr>
              </a:solidFill>
            </a:endParaRPr>
          </a:p>
        </p:txBody>
      </p:sp>
      <p:sp>
        <p:nvSpPr>
          <p:cNvPr id="7" name="Rectangle 6"/>
          <p:cNvSpPr/>
          <p:nvPr/>
        </p:nvSpPr>
        <p:spPr>
          <a:xfrm>
            <a:off x="5199484" y="609886"/>
            <a:ext cx="3505944" cy="499329"/>
          </a:xfrm>
          <a:prstGeom prst="rect">
            <a:avLst/>
          </a:prstGeom>
          <a:noFill/>
          <a:ln>
            <a:noFill/>
          </a:ln>
          <a:effectLst/>
        </p:spPr>
        <p:txBody>
          <a:bodyPr wrap="square" lIns="113498" tIns="56750" rIns="113498" bIns="56750">
            <a:spAutoFit/>
          </a:bodyPr>
          <a:lstStyle/>
          <a:p>
            <a:pPr algn="r"/>
            <a:r>
              <a:rPr lang="fr-FR" sz="2500" b="1">
                <a:solidFill>
                  <a:schemeClr val="accent3">
                    <a:lumMod val="50000"/>
                  </a:schemeClr>
                </a:solidFill>
              </a:rPr>
              <a:t>Les accueils de loisirs</a:t>
            </a:r>
          </a:p>
        </p:txBody>
      </p:sp>
      <p:sp>
        <p:nvSpPr>
          <p:cNvPr id="20" name="Rectangle 19"/>
          <p:cNvSpPr/>
          <p:nvPr/>
        </p:nvSpPr>
        <p:spPr>
          <a:xfrm>
            <a:off x="107504" y="5712406"/>
            <a:ext cx="1972087" cy="576273"/>
          </a:xfrm>
          <a:prstGeom prst="rect">
            <a:avLst/>
          </a:prstGeom>
          <a:solidFill>
            <a:schemeClr val="bg1"/>
          </a:solidFill>
          <a:ln>
            <a:solidFill>
              <a:schemeClr val="accent3">
                <a:lumMod val="75000"/>
              </a:schemeClr>
            </a:solidFill>
          </a:ln>
        </p:spPr>
        <p:txBody>
          <a:bodyPr wrap="square" lIns="113498" tIns="56750" rIns="113498" bIns="56750">
            <a:spAutoFit/>
          </a:bodyPr>
          <a:lstStyle/>
          <a:p>
            <a:r>
              <a:rPr lang="fr-FR" sz="1500" u="sng">
                <a:ea typeface="Calibri"/>
                <a:cs typeface="Times New Roman"/>
              </a:rPr>
              <a:t>Suivi</a:t>
            </a:r>
            <a:r>
              <a:rPr lang="fr-FR" sz="1500">
                <a:ea typeface="Calibri"/>
                <a:cs typeface="Times New Roman"/>
              </a:rPr>
              <a:t> : </a:t>
            </a:r>
          </a:p>
          <a:p>
            <a:r>
              <a:rPr lang="fr-FR" sz="1500">
                <a:ea typeface="Calibri"/>
                <a:cs typeface="Times New Roman"/>
              </a:rPr>
              <a:t>Service Enfance </a:t>
            </a:r>
          </a:p>
        </p:txBody>
      </p:sp>
      <p:sp>
        <p:nvSpPr>
          <p:cNvPr id="2" name="Rectangle 1"/>
          <p:cNvSpPr/>
          <p:nvPr/>
        </p:nvSpPr>
        <p:spPr>
          <a:xfrm>
            <a:off x="1555456" y="3311182"/>
            <a:ext cx="3312368" cy="1661993"/>
          </a:xfrm>
          <a:prstGeom prst="rect">
            <a:avLst/>
          </a:prstGeom>
          <a:ln>
            <a:solidFill>
              <a:schemeClr val="accent3">
                <a:lumMod val="50000"/>
              </a:schemeClr>
            </a:solidFill>
          </a:ln>
        </p:spPr>
        <p:txBody>
          <a:bodyPr wrap="square">
            <a:spAutoFit/>
          </a:bodyPr>
          <a:lstStyle/>
          <a:p>
            <a:r>
              <a:rPr lang="fr-FR" b="1" dirty="0" smtClean="0"/>
              <a:t>Les déficiences :</a:t>
            </a:r>
          </a:p>
          <a:p>
            <a:r>
              <a:rPr lang="fr-FR" dirty="0"/>
              <a:t>T</a:t>
            </a:r>
            <a:r>
              <a:rPr lang="fr-FR" dirty="0" smtClean="0"/>
              <a:t>roubles </a:t>
            </a:r>
            <a:r>
              <a:rPr lang="fr-FR" dirty="0"/>
              <a:t>du </a:t>
            </a:r>
            <a:r>
              <a:rPr lang="fr-FR" dirty="0" smtClean="0"/>
              <a:t>comportement, troubles </a:t>
            </a:r>
            <a:r>
              <a:rPr lang="fr-FR" dirty="0"/>
              <a:t>du </a:t>
            </a:r>
            <a:r>
              <a:rPr lang="fr-FR" dirty="0" smtClean="0"/>
              <a:t>spectre </a:t>
            </a:r>
            <a:r>
              <a:rPr lang="fr-FR" dirty="0"/>
              <a:t>a</a:t>
            </a:r>
            <a:r>
              <a:rPr lang="fr-FR" dirty="0" smtClean="0"/>
              <a:t>utistique, épilepsie </a:t>
            </a:r>
            <a:r>
              <a:rPr lang="fr-FR" dirty="0"/>
              <a:t>déficiences </a:t>
            </a:r>
            <a:r>
              <a:rPr lang="fr-FR" dirty="0" smtClean="0"/>
              <a:t>mentale, troubles </a:t>
            </a:r>
            <a:r>
              <a:rPr lang="fr-FR" dirty="0"/>
              <a:t>de </a:t>
            </a:r>
            <a:r>
              <a:rPr lang="fr-FR" dirty="0" smtClean="0"/>
              <a:t>l’attention avec ou sans </a:t>
            </a:r>
            <a:r>
              <a:rPr lang="fr-FR" dirty="0"/>
              <a:t>h</a:t>
            </a:r>
            <a:r>
              <a:rPr lang="fr-FR" dirty="0" smtClean="0"/>
              <a:t>yperactivité.</a:t>
            </a:r>
            <a:endParaRPr lang="fr-FR" dirty="0"/>
          </a:p>
        </p:txBody>
      </p:sp>
      <p:sp>
        <p:nvSpPr>
          <p:cNvPr id="9" name="Rectangle 8"/>
          <p:cNvSpPr/>
          <p:nvPr/>
        </p:nvSpPr>
        <p:spPr>
          <a:xfrm>
            <a:off x="5076056" y="3367093"/>
            <a:ext cx="3960440" cy="784830"/>
          </a:xfrm>
          <a:prstGeom prst="rect">
            <a:avLst/>
          </a:prstGeom>
          <a:ln w="19050">
            <a:solidFill>
              <a:schemeClr val="tx1"/>
            </a:solidFill>
            <a:prstDash val="sysDash"/>
          </a:ln>
        </p:spPr>
        <p:txBody>
          <a:bodyPr wrap="square">
            <a:spAutoFit/>
          </a:bodyPr>
          <a:lstStyle/>
          <a:p>
            <a:pPr defTabSz="913913"/>
            <a:r>
              <a:rPr lang="fr-FR" dirty="0" smtClean="0">
                <a:solidFill>
                  <a:srgbClr val="000000"/>
                </a:solidFill>
                <a:latin typeface="Calibri" panose="020F0502020204030204" pitchFamily="34" charset="0"/>
                <a:ea typeface="Calibri" panose="020F0502020204030204" pitchFamily="34" charset="0"/>
              </a:rPr>
              <a:t>Les 17 CAL sont concernés </a:t>
            </a:r>
            <a:r>
              <a:rPr lang="fr-FR" dirty="0">
                <a:solidFill>
                  <a:srgbClr val="000000"/>
                </a:solidFill>
                <a:latin typeface="Calibri" panose="020F0502020204030204" pitchFamily="34" charset="0"/>
                <a:ea typeface="Calibri" panose="020F0502020204030204" pitchFamily="34" charset="0"/>
              </a:rPr>
              <a:t>par un accueil </a:t>
            </a:r>
            <a:r>
              <a:rPr lang="fr-FR" dirty="0" smtClean="0">
                <a:solidFill>
                  <a:srgbClr val="000000"/>
                </a:solidFill>
                <a:latin typeface="Calibri" panose="020F0502020204030204" pitchFamily="34" charset="0"/>
                <a:ea typeface="Calibri" panose="020F0502020204030204" pitchFamily="34" charset="0"/>
              </a:rPr>
              <a:t> </a:t>
            </a:r>
            <a:endParaRPr lang="fr-FR" dirty="0">
              <a:solidFill>
                <a:srgbClr val="000000"/>
              </a:solidFill>
              <a:latin typeface="Calibri" panose="020F0502020204030204" pitchFamily="34" charset="0"/>
              <a:ea typeface="Calibri" panose="020F0502020204030204" pitchFamily="34" charset="0"/>
            </a:endParaRPr>
          </a:p>
          <a:p>
            <a:pPr defTabSz="913913"/>
            <a:r>
              <a:rPr lang="fr-FR" sz="1400" dirty="0" smtClean="0">
                <a:solidFill>
                  <a:srgbClr val="000000"/>
                </a:solidFill>
                <a:latin typeface="Calibri" panose="020F0502020204030204" pitchFamily="34" charset="0"/>
                <a:ea typeface="Calibri" panose="020F0502020204030204" pitchFamily="34" charset="0"/>
              </a:rPr>
              <a:t>(10 cal en 2023)</a:t>
            </a:r>
          </a:p>
          <a:p>
            <a:pPr defTabSz="913913"/>
            <a:r>
              <a:rPr lang="fr-FR" sz="1400" dirty="0" smtClean="0">
                <a:solidFill>
                  <a:srgbClr val="000000"/>
                </a:solidFill>
                <a:latin typeface="Calibri" panose="020F0502020204030204" pitchFamily="34" charset="0"/>
                <a:ea typeface="Calibri" panose="020F0502020204030204" pitchFamily="34" charset="0"/>
              </a:rPr>
              <a:t>(14 cal </a:t>
            </a:r>
            <a:r>
              <a:rPr lang="fr-FR" sz="1400" dirty="0">
                <a:solidFill>
                  <a:srgbClr val="000000"/>
                </a:solidFill>
                <a:latin typeface="Calibri" panose="020F0502020204030204" pitchFamily="34" charset="0"/>
                <a:ea typeface="Calibri" panose="020F0502020204030204" pitchFamily="34" charset="0"/>
              </a:rPr>
              <a:t>en </a:t>
            </a:r>
            <a:r>
              <a:rPr lang="fr-FR" sz="1400" dirty="0" smtClean="0">
                <a:solidFill>
                  <a:srgbClr val="000000"/>
                </a:solidFill>
                <a:latin typeface="Calibri" panose="020F0502020204030204" pitchFamily="34" charset="0"/>
                <a:ea typeface="Calibri" panose="020F0502020204030204" pitchFamily="34" charset="0"/>
              </a:rPr>
              <a:t>2022)</a:t>
            </a:r>
            <a:endParaRPr lang="fr-FR" sz="1400" dirty="0">
              <a:solidFill>
                <a:srgbClr val="000000"/>
              </a:solidFill>
              <a:latin typeface="Calibri" panose="020F0502020204030204" pitchFamily="34" charset="0"/>
              <a:ea typeface="Calibri" panose="020F0502020204030204" pitchFamily="34" charset="0"/>
            </a:endParaRPr>
          </a:p>
        </p:txBody>
      </p:sp>
      <p:sp>
        <p:nvSpPr>
          <p:cNvPr id="10" name="ZoneTexte 9"/>
          <p:cNvSpPr txBox="1"/>
          <p:nvPr/>
        </p:nvSpPr>
        <p:spPr>
          <a:xfrm rot="20908988">
            <a:off x="2975180" y="1564000"/>
            <a:ext cx="3785288" cy="976383"/>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square" lIns="113498" tIns="56750" rIns="113498" bIns="56750">
            <a:spAutoFit/>
          </a:bodyPr>
          <a:lstStyle>
            <a:defPPr>
              <a:defRPr lang="fr-FR"/>
            </a:defPPr>
            <a:lvl1pPr algn="ctr">
              <a:defRPr sz="2000" b="1">
                <a:solidFill>
                  <a:schemeClr val="accent3">
                    <a:lumMod val="50000"/>
                  </a:schemeClr>
                </a:solidFill>
              </a:defRPr>
            </a:lvl1pPr>
          </a:lstStyle>
          <a:p>
            <a:r>
              <a:rPr lang="fr-FR" dirty="0"/>
              <a:t>Service </a:t>
            </a:r>
            <a:r>
              <a:rPr lang="fr-FR" dirty="0" smtClean="0"/>
              <a:t>Enfance</a:t>
            </a:r>
          </a:p>
          <a:p>
            <a:r>
              <a:rPr lang="fr-FR" dirty="0" smtClean="0"/>
              <a:t>17 Centres d’Accueil et de Loisirs </a:t>
            </a:r>
          </a:p>
          <a:p>
            <a:r>
              <a:rPr lang="fr-FR" sz="1600" b="0" dirty="0" smtClean="0">
                <a:solidFill>
                  <a:schemeClr val="tx1"/>
                </a:solidFill>
              </a:rPr>
              <a:t>35 </a:t>
            </a:r>
            <a:r>
              <a:rPr lang="fr-FR" sz="1600" b="0" dirty="0">
                <a:solidFill>
                  <a:schemeClr val="tx1"/>
                </a:solidFill>
              </a:rPr>
              <a:t>maternels et </a:t>
            </a:r>
            <a:r>
              <a:rPr lang="fr-FR" sz="1600" b="0" dirty="0" smtClean="0">
                <a:solidFill>
                  <a:schemeClr val="tx1"/>
                </a:solidFill>
              </a:rPr>
              <a:t>33 </a:t>
            </a:r>
            <a:r>
              <a:rPr lang="fr-FR" sz="1600" b="0" dirty="0">
                <a:solidFill>
                  <a:schemeClr val="tx1"/>
                </a:solidFill>
              </a:rPr>
              <a:t>élémentaires</a:t>
            </a:r>
          </a:p>
        </p:txBody>
      </p:sp>
      <p:sp>
        <p:nvSpPr>
          <p:cNvPr id="12" name="ZoneTexte 11"/>
          <p:cNvSpPr txBox="1"/>
          <p:nvPr/>
        </p:nvSpPr>
        <p:spPr>
          <a:xfrm>
            <a:off x="2243406" y="5280383"/>
            <a:ext cx="6696743" cy="914827"/>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square" lIns="113498" tIns="56750" rIns="113498" bIns="56750">
            <a:spAutoFit/>
          </a:bodyPr>
          <a:lstStyle>
            <a:defPPr>
              <a:defRPr lang="fr-FR"/>
            </a:defPPr>
            <a:lvl1pPr algn="ctr">
              <a:defRPr sz="2000" b="1">
                <a:solidFill>
                  <a:schemeClr val="accent3">
                    <a:lumMod val="50000"/>
                  </a:schemeClr>
                </a:solidFill>
              </a:defRPr>
            </a:lvl1pPr>
          </a:lstStyle>
          <a:p>
            <a:pPr algn="l"/>
            <a:r>
              <a:rPr lang="fr-FR" dirty="0" smtClean="0"/>
              <a:t> Partenariat avec les IME </a:t>
            </a:r>
            <a:r>
              <a:rPr lang="fr-FR" b="0" dirty="0" smtClean="0"/>
              <a:t>:  </a:t>
            </a:r>
            <a:r>
              <a:rPr lang="fr-FR" sz="1600" b="0" dirty="0" smtClean="0">
                <a:solidFill>
                  <a:schemeClr val="tx1"/>
                </a:solidFill>
              </a:rPr>
              <a:t>Personnel éducatif présent avec les enfants </a:t>
            </a:r>
          </a:p>
          <a:p>
            <a:pPr algn="l"/>
            <a:r>
              <a:rPr lang="fr-FR" sz="1600" b="0" dirty="0" smtClean="0">
                <a:solidFill>
                  <a:schemeClr val="tx1"/>
                </a:solidFill>
              </a:rPr>
              <a:t>- </a:t>
            </a:r>
            <a:r>
              <a:rPr lang="fr-FR" sz="1600" b="0" dirty="0">
                <a:solidFill>
                  <a:schemeClr val="tx1"/>
                </a:solidFill>
              </a:rPr>
              <a:t>L</a:t>
            </a:r>
            <a:r>
              <a:rPr lang="fr-FR" sz="1600" b="0" dirty="0" smtClean="0">
                <a:solidFill>
                  <a:schemeClr val="tx1"/>
                </a:solidFill>
              </a:rPr>
              <a:t>e mercredi (IME </a:t>
            </a:r>
            <a:r>
              <a:rPr lang="fr-FR" sz="1600" b="0" dirty="0" err="1" smtClean="0">
                <a:solidFill>
                  <a:schemeClr val="tx1"/>
                </a:solidFill>
              </a:rPr>
              <a:t>Lelandais</a:t>
            </a:r>
            <a:r>
              <a:rPr lang="fr-FR" sz="1600" b="0" dirty="0" smtClean="0">
                <a:solidFill>
                  <a:schemeClr val="tx1"/>
                </a:solidFill>
              </a:rPr>
              <a:t>)</a:t>
            </a:r>
          </a:p>
          <a:p>
            <a:pPr algn="l"/>
            <a:r>
              <a:rPr lang="fr-FR" sz="1600" b="0" dirty="0" smtClean="0">
                <a:solidFill>
                  <a:schemeClr val="tx1"/>
                </a:solidFill>
              </a:rPr>
              <a:t>- En juillet avec les 2 IME (</a:t>
            </a:r>
            <a:r>
              <a:rPr lang="fr-FR" sz="1600" b="0" dirty="0" err="1" smtClean="0">
                <a:solidFill>
                  <a:schemeClr val="tx1"/>
                </a:solidFill>
              </a:rPr>
              <a:t>Lelandais</a:t>
            </a:r>
            <a:r>
              <a:rPr lang="fr-FR" sz="1600" b="0" dirty="0" smtClean="0">
                <a:solidFill>
                  <a:schemeClr val="tx1"/>
                </a:solidFill>
              </a:rPr>
              <a:t> et le Recueil)</a:t>
            </a:r>
          </a:p>
        </p:txBody>
      </p:sp>
      <p:sp>
        <p:nvSpPr>
          <p:cNvPr id="3" name="Rectangle 2"/>
          <p:cNvSpPr/>
          <p:nvPr/>
        </p:nvSpPr>
        <p:spPr>
          <a:xfrm>
            <a:off x="6819833" y="2291579"/>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100 %</a:t>
            </a:r>
            <a:endParaRPr lang="fr-FR" dirty="0"/>
          </a:p>
        </p:txBody>
      </p:sp>
      <p:grpSp>
        <p:nvGrpSpPr>
          <p:cNvPr id="11" name="Groupe 10"/>
          <p:cNvGrpSpPr/>
          <p:nvPr/>
        </p:nvGrpSpPr>
        <p:grpSpPr>
          <a:xfrm rot="20931326">
            <a:off x="7809322" y="2077705"/>
            <a:ext cx="871538" cy="726026"/>
            <a:chOff x="1295239" y="2921152"/>
            <a:chExt cx="998395" cy="998395"/>
          </a:xfrm>
        </p:grpSpPr>
        <p:sp>
          <p:nvSpPr>
            <p:cNvPr id="13" name="Ellipse 12"/>
            <p:cNvSpPr/>
            <p:nvPr/>
          </p:nvSpPr>
          <p:spPr>
            <a:xfrm>
              <a:off x="1295239" y="2921152"/>
              <a:ext cx="998395" cy="998395"/>
            </a:xfrm>
            <a:prstGeom prst="ellipse">
              <a:avLst/>
            </a:prstGeom>
            <a:solidFill>
              <a:schemeClr val="bg2"/>
            </a:solidFill>
            <a:ln w="28575">
              <a:solidFill>
                <a:schemeClr val="accent6">
                  <a:lumMod val="75000"/>
                </a:schemeClr>
              </a:solidFill>
              <a:prstDash val="sysDot"/>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none" numCol="1" rtlCol="0">
              <a:prstTxWarp prst="textDeflate">
                <a:avLst/>
              </a:prstTxWarp>
              <a:spAutoFit/>
            </a:bodyPr>
            <a:lstStyle/>
            <a:p>
              <a:endParaRPr lang="fr-FR" sz="3000">
                <a:solidFill>
                  <a:schemeClr val="accent6">
                    <a:lumMod val="75000"/>
                  </a:schemeClr>
                </a:solidFill>
                <a:latin typeface="Hobo Std" pitchFamily="34" charset="0"/>
              </a:endParaRPr>
            </a:p>
          </p:txBody>
        </p:sp>
        <p:sp>
          <p:nvSpPr>
            <p:cNvPr id="14" name="ZoneTexte 13"/>
            <p:cNvSpPr txBox="1"/>
            <p:nvPr/>
          </p:nvSpPr>
          <p:spPr>
            <a:xfrm>
              <a:off x="1344314" y="2961699"/>
              <a:ext cx="900243" cy="879336"/>
            </a:xfrm>
            <a:prstGeom prst="rect">
              <a:avLst/>
            </a:prstGeom>
            <a:noFill/>
          </p:spPr>
          <p:txBody>
            <a:bodyPr wrap="none" rtlCol="0">
              <a:prstTxWarp prst="textButtonPour">
                <a:avLst/>
              </a:prstTxWarp>
              <a:spAutoFit/>
            </a:bodyPr>
            <a:lstStyle/>
            <a:p>
              <a:pPr algn="ctr"/>
              <a:r>
                <a:rPr lang="fr-FR" sz="1275" b="1" dirty="0" smtClean="0">
                  <a:solidFill>
                    <a:schemeClr val="accent6">
                      <a:lumMod val="75000"/>
                    </a:schemeClr>
                  </a:solidFill>
                  <a:latin typeface="Arial" panose="020B0604020202020204" pitchFamily="34" charset="0"/>
                  <a:cs typeface="Arial" panose="020B0604020202020204" pitchFamily="34" charset="0"/>
                </a:rPr>
                <a:t>NOUVEAU</a:t>
              </a:r>
            </a:p>
            <a:p>
              <a:pPr algn="ctr"/>
              <a:r>
                <a:rPr lang="fr-FR" sz="1275" b="1" dirty="0" smtClean="0">
                  <a:solidFill>
                    <a:schemeClr val="accent6">
                      <a:lumMod val="75000"/>
                    </a:schemeClr>
                  </a:solidFill>
                  <a:latin typeface="Arial" panose="020B0604020202020204" pitchFamily="34" charset="0"/>
                  <a:cs typeface="Arial" panose="020B0604020202020204" pitchFamily="34" charset="0"/>
                </a:rPr>
                <a:t>EN</a:t>
              </a:r>
            </a:p>
            <a:p>
              <a:pPr algn="ctr"/>
              <a:r>
                <a:rPr lang="fr-FR" sz="1875" b="1" dirty="0" smtClean="0">
                  <a:solidFill>
                    <a:schemeClr val="accent6">
                      <a:lumMod val="75000"/>
                    </a:schemeClr>
                  </a:solidFill>
                  <a:latin typeface="Arial" panose="020B0604020202020204" pitchFamily="34" charset="0"/>
                  <a:cs typeface="Arial" panose="020B0604020202020204" pitchFamily="34" charset="0"/>
                </a:rPr>
                <a:t>2024</a:t>
              </a:r>
              <a:endParaRPr lang="fr-FR" sz="1875" b="1" dirty="0">
                <a:solidFill>
                  <a:schemeClr val="accent6">
                    <a:lumMod val="75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08865301"/>
      </p:ext>
    </p:extLst>
  </p:cSld>
  <p:clrMapOvr>
    <a:masterClrMapping/>
  </p:clrMapOvr>
  <mc:AlternateContent xmlns:mc="http://schemas.openxmlformats.org/markup-compatibility/2006" xmlns:p14="http://schemas.microsoft.com/office/powerpoint/2010/main">
    <mc:Choice Requires="p14">
      <p:transition spd="slow" p14:dur="2000" advTm="5860"/>
    </mc:Choice>
    <mc:Fallback xmlns="">
      <p:transition spd="slow" advTm="586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3"/>
          <p:cNvSpPr txBox="1">
            <a:spLocks/>
          </p:cNvSpPr>
          <p:nvPr/>
        </p:nvSpPr>
        <p:spPr>
          <a:xfrm>
            <a:off x="3854877" y="282390"/>
            <a:ext cx="4850549" cy="454900"/>
          </a:xfrm>
          <a:prstGeom prst="rect">
            <a:avLst/>
          </a:prstGeom>
          <a:noFill/>
          <a:effectLst/>
        </p:spPr>
        <p:txBody>
          <a:bodyPr vert="horz" lIns="113498" tIns="56750" rIns="113498" bIns="56750"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r>
              <a:rPr lang="fr-FR" smtClean="0">
                <a:solidFill>
                  <a:schemeClr val="accent3">
                    <a:lumMod val="75000"/>
                  </a:schemeClr>
                </a:solidFill>
              </a:rPr>
              <a:t>LOISIRS / SPORTS</a:t>
            </a:r>
            <a:endParaRPr lang="fr-FR">
              <a:solidFill>
                <a:schemeClr val="accent3">
                  <a:lumMod val="75000"/>
                </a:schemeClr>
              </a:solidFill>
            </a:endParaRPr>
          </a:p>
        </p:txBody>
      </p:sp>
      <p:sp>
        <p:nvSpPr>
          <p:cNvPr id="16" name="Rectangle 15"/>
          <p:cNvSpPr/>
          <p:nvPr/>
        </p:nvSpPr>
        <p:spPr>
          <a:xfrm>
            <a:off x="5199484" y="609886"/>
            <a:ext cx="3505944" cy="884050"/>
          </a:xfrm>
          <a:prstGeom prst="rect">
            <a:avLst/>
          </a:prstGeom>
          <a:noFill/>
          <a:ln>
            <a:noFill/>
          </a:ln>
          <a:effectLst/>
        </p:spPr>
        <p:txBody>
          <a:bodyPr wrap="square" lIns="113498" tIns="56750" rIns="113498" bIns="56750">
            <a:spAutoFit/>
          </a:bodyPr>
          <a:lstStyle/>
          <a:p>
            <a:pPr algn="r"/>
            <a:r>
              <a:rPr lang="fr-FR" sz="2500" b="1" dirty="0" smtClean="0">
                <a:solidFill>
                  <a:schemeClr val="accent3">
                    <a:lumMod val="50000"/>
                  </a:schemeClr>
                </a:solidFill>
              </a:rPr>
              <a:t>Centres de vacances Inclusion</a:t>
            </a:r>
            <a:endParaRPr lang="fr-FR" sz="2500" b="1" dirty="0">
              <a:solidFill>
                <a:schemeClr val="accent3">
                  <a:lumMod val="50000"/>
                </a:schemeClr>
              </a:solidFill>
            </a:endParaRPr>
          </a:p>
        </p:txBody>
      </p:sp>
      <p:sp>
        <p:nvSpPr>
          <p:cNvPr id="27" name="Rectangle 26"/>
          <p:cNvSpPr/>
          <p:nvPr/>
        </p:nvSpPr>
        <p:spPr>
          <a:xfrm>
            <a:off x="170602" y="5479985"/>
            <a:ext cx="1523886" cy="576273"/>
          </a:xfrm>
          <a:prstGeom prst="rect">
            <a:avLst/>
          </a:prstGeom>
          <a:solidFill>
            <a:schemeClr val="bg1"/>
          </a:solidFill>
          <a:ln>
            <a:solidFill>
              <a:schemeClr val="accent3">
                <a:lumMod val="75000"/>
              </a:schemeClr>
            </a:solidFill>
          </a:ln>
        </p:spPr>
        <p:txBody>
          <a:bodyPr wrap="square" lIns="113498" tIns="56750" rIns="113498" bIns="56750">
            <a:spAutoFit/>
          </a:bodyPr>
          <a:lstStyle/>
          <a:p>
            <a:r>
              <a:rPr lang="fr-FR" sz="1500" u="sng" dirty="0">
                <a:ea typeface="Calibri"/>
                <a:cs typeface="Times New Roman"/>
              </a:rPr>
              <a:t>Suivi</a:t>
            </a:r>
            <a:r>
              <a:rPr lang="fr-FR" sz="1500" dirty="0">
                <a:ea typeface="Calibri"/>
                <a:cs typeface="Times New Roman"/>
              </a:rPr>
              <a:t> : </a:t>
            </a:r>
          </a:p>
          <a:p>
            <a:r>
              <a:rPr lang="fr-FR" sz="1500" dirty="0">
                <a:ea typeface="Calibri"/>
                <a:cs typeface="Times New Roman"/>
              </a:rPr>
              <a:t>Service Enfance </a:t>
            </a:r>
          </a:p>
        </p:txBody>
      </p:sp>
      <p:sp>
        <p:nvSpPr>
          <p:cNvPr id="28" name="Espace réservé du texte 5"/>
          <p:cNvSpPr txBox="1">
            <a:spLocks/>
          </p:cNvSpPr>
          <p:nvPr/>
        </p:nvSpPr>
        <p:spPr>
          <a:xfrm>
            <a:off x="258599" y="188640"/>
            <a:ext cx="1792807" cy="2172893"/>
          </a:xfrm>
          <a:prstGeom prst="rect">
            <a:avLst/>
          </a:prstGeom>
          <a:solidFill>
            <a:schemeClr val="accent3">
              <a:lumMod val="40000"/>
              <a:lumOff val="60000"/>
            </a:schemeClr>
          </a:solidFill>
          <a:effectLst>
            <a:outerShdw blurRad="50800" dist="38100" dir="2700000" algn="tl" rotWithShape="0">
              <a:prstClr val="black">
                <a:alpha val="40000"/>
              </a:prstClr>
            </a:outerShdw>
          </a:effectLst>
        </p:spPr>
        <p:txBody>
          <a:bodyPr vert="horz" lIns="113498" tIns="56750" rIns="113498" bIns="5675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fr-FR" b="1" dirty="0">
                <a:ea typeface="Calibri"/>
                <a:cs typeface="Times New Roman"/>
              </a:rPr>
              <a:t>ACCUEILS DE LOISIRS</a:t>
            </a:r>
          </a:p>
          <a:p>
            <a:r>
              <a:rPr lang="fr-FR" sz="1500" dirty="0">
                <a:ea typeface="Calibri"/>
                <a:cs typeface="Times New Roman"/>
              </a:rPr>
              <a:t>Tous les jeunes </a:t>
            </a:r>
            <a:br>
              <a:rPr lang="fr-FR" sz="1500" dirty="0">
                <a:ea typeface="Calibri"/>
                <a:cs typeface="Times New Roman"/>
              </a:rPr>
            </a:br>
            <a:r>
              <a:rPr lang="fr-FR" sz="1500" dirty="0">
                <a:ea typeface="Calibri"/>
                <a:cs typeface="Times New Roman"/>
              </a:rPr>
              <a:t>en situation de handicap doivent être accueillis dans les crèches, écoles et centres de loisirs, au même titre que les autres enfants.</a:t>
            </a:r>
          </a:p>
        </p:txBody>
      </p:sp>
      <p:sp>
        <p:nvSpPr>
          <p:cNvPr id="24" name="Espace réservé du contenu 4"/>
          <p:cNvSpPr txBox="1">
            <a:spLocks/>
          </p:cNvSpPr>
          <p:nvPr/>
        </p:nvSpPr>
        <p:spPr>
          <a:xfrm>
            <a:off x="560829" y="2560344"/>
            <a:ext cx="2613832" cy="2404306"/>
          </a:xfrm>
          <a:prstGeom prst="rect">
            <a:avLst/>
          </a:prstGeom>
        </p:spPr>
        <p:txBody>
          <a:bodyPr lIns="113498" tIns="56750" rIns="113498" bIns="5675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fr-FR" sz="2200">
              <a:ea typeface="Calibri"/>
              <a:cs typeface="Times New Roman"/>
            </a:endParaRPr>
          </a:p>
        </p:txBody>
      </p:sp>
      <p:sp>
        <p:nvSpPr>
          <p:cNvPr id="11" name="Rectangle 10"/>
          <p:cNvSpPr/>
          <p:nvPr/>
        </p:nvSpPr>
        <p:spPr>
          <a:xfrm>
            <a:off x="6126744" y="3675525"/>
            <a:ext cx="2765737" cy="877163"/>
          </a:xfrm>
          <a:prstGeom prst="rect">
            <a:avLst/>
          </a:prstGeom>
          <a:ln>
            <a:solidFill>
              <a:schemeClr val="accent3">
                <a:lumMod val="50000"/>
              </a:schemeClr>
            </a:solidFill>
          </a:ln>
        </p:spPr>
        <p:txBody>
          <a:bodyPr wrap="square">
            <a:spAutoFit/>
          </a:bodyPr>
          <a:lstStyle/>
          <a:p>
            <a:r>
              <a:rPr lang="fr-FR" b="1" dirty="0" smtClean="0"/>
              <a:t>Les déficiences :</a:t>
            </a:r>
            <a:endParaRPr lang="fr-FR" dirty="0" smtClean="0"/>
          </a:p>
          <a:p>
            <a:r>
              <a:rPr lang="fr-FR" dirty="0" smtClean="0"/>
              <a:t>troubles </a:t>
            </a:r>
            <a:r>
              <a:rPr lang="fr-FR" dirty="0"/>
              <a:t>de l’attention avec ou sans </a:t>
            </a:r>
            <a:r>
              <a:rPr lang="fr-FR" dirty="0" smtClean="0"/>
              <a:t>hyperactivité TDAH</a:t>
            </a:r>
            <a:endParaRPr lang="fr-FR" dirty="0"/>
          </a:p>
        </p:txBody>
      </p:sp>
      <p:pic>
        <p:nvPicPr>
          <p:cNvPr id="12" name="Image 11"/>
          <p:cNvPicPr>
            <a:picLocks noChangeAspect="1"/>
          </p:cNvPicPr>
          <p:nvPr/>
        </p:nvPicPr>
        <p:blipFill rotWithShape="1">
          <a:blip r:embed="rId2"/>
          <a:srcRect l="50000" t="22000" r="20469" b="25500"/>
          <a:stretch/>
        </p:blipFill>
        <p:spPr>
          <a:xfrm>
            <a:off x="2359325" y="3491899"/>
            <a:ext cx="3024336" cy="3024336"/>
          </a:xfrm>
          <a:prstGeom prst="rect">
            <a:avLst/>
          </a:prstGeom>
        </p:spPr>
      </p:pic>
      <p:sp>
        <p:nvSpPr>
          <p:cNvPr id="13" name="Rectangle 12"/>
          <p:cNvSpPr/>
          <p:nvPr/>
        </p:nvSpPr>
        <p:spPr>
          <a:xfrm>
            <a:off x="2320877" y="1444857"/>
            <a:ext cx="6125567" cy="1961268"/>
          </a:xfrm>
          <a:prstGeom prst="rect">
            <a:avLst/>
          </a:prstGeom>
          <a:solidFill>
            <a:schemeClr val="bg1"/>
          </a:solidFill>
          <a:ln>
            <a:solidFill>
              <a:schemeClr val="accent3">
                <a:lumMod val="75000"/>
              </a:schemeClr>
            </a:solidFill>
          </a:ln>
          <a:effectLst>
            <a:outerShdw blurRad="50800" dist="38100" dir="2700000" algn="tl" rotWithShape="0">
              <a:prstClr val="black">
                <a:alpha val="40000"/>
              </a:prstClr>
            </a:outerShdw>
          </a:effectLst>
        </p:spPr>
        <p:txBody>
          <a:bodyPr wrap="square" lIns="113498" tIns="56750" rIns="113498" bIns="56750">
            <a:spAutoFit/>
          </a:bodyPr>
          <a:lstStyle/>
          <a:p>
            <a:pPr algn="ctr"/>
            <a:r>
              <a:rPr lang="fr-FR" sz="2000" b="1" dirty="0">
                <a:solidFill>
                  <a:schemeClr val="accent3">
                    <a:lumMod val="75000"/>
                  </a:schemeClr>
                </a:solidFill>
              </a:rPr>
              <a:t>D</a:t>
            </a:r>
            <a:r>
              <a:rPr lang="fr-FR" sz="2000" b="1" dirty="0" smtClean="0">
                <a:solidFill>
                  <a:schemeClr val="accent3">
                    <a:lumMod val="75000"/>
                  </a:schemeClr>
                </a:solidFill>
              </a:rPr>
              <a:t>es enfants en situation de handicap inscrits </a:t>
            </a:r>
            <a:r>
              <a:rPr lang="fr-FR" sz="2000" b="1" dirty="0">
                <a:solidFill>
                  <a:schemeClr val="accent3">
                    <a:lumMod val="75000"/>
                  </a:schemeClr>
                </a:solidFill>
              </a:rPr>
              <a:t>aux séjours vacances </a:t>
            </a:r>
            <a:endParaRPr lang="fr-FR" sz="2000" b="1" dirty="0" smtClean="0">
              <a:solidFill>
                <a:schemeClr val="accent3">
                  <a:lumMod val="75000"/>
                </a:schemeClr>
              </a:solidFill>
            </a:endParaRPr>
          </a:p>
          <a:p>
            <a:pPr algn="ctr"/>
            <a:endParaRPr lang="fr-FR" sz="1600" b="1" dirty="0"/>
          </a:p>
          <a:p>
            <a:r>
              <a:rPr lang="fr-FR" sz="1600" b="1" dirty="0" smtClean="0"/>
              <a:t>2024 </a:t>
            </a:r>
            <a:r>
              <a:rPr lang="fr-FR" sz="1600" b="1" dirty="0"/>
              <a:t>- 7 </a:t>
            </a:r>
            <a:r>
              <a:rPr lang="fr-FR" sz="1600" b="1" dirty="0" smtClean="0"/>
              <a:t>enfants</a:t>
            </a:r>
          </a:p>
          <a:p>
            <a:r>
              <a:rPr lang="fr-FR" sz="1600" dirty="0" smtClean="0"/>
              <a:t>2023 – 4  enfants </a:t>
            </a:r>
          </a:p>
          <a:p>
            <a:r>
              <a:rPr lang="fr-FR" sz="1600" dirty="0" smtClean="0"/>
              <a:t>2022 -  4 enfants – 1 animateur supplémentaire pour l’un des séjours </a:t>
            </a:r>
          </a:p>
          <a:p>
            <a:r>
              <a:rPr lang="fr-FR" sz="1600" dirty="0" smtClean="0"/>
              <a:t>2021 </a:t>
            </a:r>
            <a:r>
              <a:rPr lang="fr-FR" sz="1600" dirty="0"/>
              <a:t>-</a:t>
            </a:r>
            <a:r>
              <a:rPr lang="fr-FR" sz="1600" dirty="0" smtClean="0"/>
              <a:t> 1 enfant  </a:t>
            </a:r>
          </a:p>
        </p:txBody>
      </p:sp>
    </p:spTree>
    <p:extLst>
      <p:ext uri="{BB962C8B-B14F-4D97-AF65-F5344CB8AC3E}">
        <p14:creationId xmlns:p14="http://schemas.microsoft.com/office/powerpoint/2010/main" val="808891792"/>
      </p:ext>
    </p:extLst>
  </p:cSld>
  <p:clrMapOvr>
    <a:masterClrMapping/>
  </p:clrMapOvr>
  <mc:AlternateContent xmlns:mc="http://schemas.openxmlformats.org/markup-compatibility/2006" xmlns:p14="http://schemas.microsoft.com/office/powerpoint/2010/main">
    <mc:Choice Requires="p14">
      <p:transition spd="slow" p14:dur="2000" advTm="6134"/>
    </mc:Choice>
    <mc:Fallback xmlns="">
      <p:transition spd="slow" advTm="6134"/>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3"/>
          <p:cNvSpPr txBox="1">
            <a:spLocks/>
          </p:cNvSpPr>
          <p:nvPr/>
        </p:nvSpPr>
        <p:spPr>
          <a:xfrm>
            <a:off x="3854877" y="282390"/>
            <a:ext cx="4850549" cy="454900"/>
          </a:xfrm>
          <a:prstGeom prst="rect">
            <a:avLst/>
          </a:prstGeom>
          <a:noFill/>
          <a:effectLst/>
        </p:spPr>
        <p:txBody>
          <a:bodyPr vert="horz" lIns="113498" tIns="56750" rIns="113498" bIns="56750"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r>
              <a:rPr lang="fr-FR" smtClean="0">
                <a:solidFill>
                  <a:schemeClr val="accent3">
                    <a:lumMod val="75000"/>
                  </a:schemeClr>
                </a:solidFill>
              </a:rPr>
              <a:t>LOISIRS / SPORTS</a:t>
            </a:r>
            <a:endParaRPr lang="fr-FR">
              <a:solidFill>
                <a:schemeClr val="accent3">
                  <a:lumMod val="75000"/>
                </a:schemeClr>
              </a:solidFill>
            </a:endParaRPr>
          </a:p>
        </p:txBody>
      </p:sp>
      <p:sp>
        <p:nvSpPr>
          <p:cNvPr id="16" name="Rectangle 15"/>
          <p:cNvSpPr/>
          <p:nvPr/>
        </p:nvSpPr>
        <p:spPr>
          <a:xfrm>
            <a:off x="5199484" y="609886"/>
            <a:ext cx="3505944" cy="499329"/>
          </a:xfrm>
          <a:prstGeom prst="rect">
            <a:avLst/>
          </a:prstGeom>
          <a:noFill/>
          <a:ln>
            <a:noFill/>
          </a:ln>
          <a:effectLst/>
        </p:spPr>
        <p:txBody>
          <a:bodyPr wrap="square" lIns="113498" tIns="56750" rIns="113498" bIns="56750">
            <a:spAutoFit/>
          </a:bodyPr>
          <a:lstStyle/>
          <a:p>
            <a:pPr algn="r"/>
            <a:r>
              <a:rPr lang="fr-FR" sz="2500" b="1" dirty="0">
                <a:solidFill>
                  <a:schemeClr val="accent3">
                    <a:lumMod val="50000"/>
                  </a:schemeClr>
                </a:solidFill>
              </a:rPr>
              <a:t>Les accueils de loisirs</a:t>
            </a:r>
          </a:p>
        </p:txBody>
      </p:sp>
      <p:sp>
        <p:nvSpPr>
          <p:cNvPr id="27" name="Rectangle 26"/>
          <p:cNvSpPr/>
          <p:nvPr/>
        </p:nvSpPr>
        <p:spPr>
          <a:xfrm>
            <a:off x="89184" y="5669291"/>
            <a:ext cx="1523886" cy="576273"/>
          </a:xfrm>
          <a:prstGeom prst="rect">
            <a:avLst/>
          </a:prstGeom>
          <a:solidFill>
            <a:schemeClr val="bg1"/>
          </a:solidFill>
          <a:ln>
            <a:solidFill>
              <a:schemeClr val="accent3">
                <a:lumMod val="75000"/>
              </a:schemeClr>
            </a:solidFill>
          </a:ln>
        </p:spPr>
        <p:txBody>
          <a:bodyPr wrap="square" lIns="113498" tIns="56750" rIns="113498" bIns="56750">
            <a:spAutoFit/>
          </a:bodyPr>
          <a:lstStyle/>
          <a:p>
            <a:r>
              <a:rPr lang="fr-FR" sz="1500" u="sng" dirty="0">
                <a:ea typeface="Calibri"/>
                <a:cs typeface="Times New Roman"/>
              </a:rPr>
              <a:t>Suivi</a:t>
            </a:r>
            <a:r>
              <a:rPr lang="fr-FR" sz="1500" dirty="0">
                <a:ea typeface="Calibri"/>
                <a:cs typeface="Times New Roman"/>
              </a:rPr>
              <a:t> : </a:t>
            </a:r>
          </a:p>
          <a:p>
            <a:r>
              <a:rPr lang="fr-FR" sz="1500" dirty="0">
                <a:ea typeface="Calibri"/>
                <a:cs typeface="Times New Roman"/>
              </a:rPr>
              <a:t>Service Enfance </a:t>
            </a:r>
          </a:p>
        </p:txBody>
      </p:sp>
      <p:sp>
        <p:nvSpPr>
          <p:cNvPr id="24" name="Espace réservé du contenu 4"/>
          <p:cNvSpPr txBox="1">
            <a:spLocks/>
          </p:cNvSpPr>
          <p:nvPr/>
        </p:nvSpPr>
        <p:spPr>
          <a:xfrm>
            <a:off x="560829" y="2560344"/>
            <a:ext cx="2613832" cy="2404306"/>
          </a:xfrm>
          <a:prstGeom prst="rect">
            <a:avLst/>
          </a:prstGeom>
        </p:spPr>
        <p:txBody>
          <a:bodyPr lIns="113498" tIns="56750" rIns="113498" bIns="5675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fr-FR" sz="2200">
              <a:ea typeface="Calibri"/>
              <a:cs typeface="Times New Roman"/>
            </a:endParaRPr>
          </a:p>
        </p:txBody>
      </p:sp>
      <p:pic>
        <p:nvPicPr>
          <p:cNvPr id="2" name="Image 1"/>
          <p:cNvPicPr>
            <a:picLocks noChangeAspect="1"/>
          </p:cNvPicPr>
          <p:nvPr/>
        </p:nvPicPr>
        <p:blipFill rotWithShape="1">
          <a:blip r:embed="rId2"/>
          <a:srcRect l="31494" t="9400" r="31494" b="10101"/>
          <a:stretch/>
        </p:blipFill>
        <p:spPr>
          <a:xfrm>
            <a:off x="324293" y="188640"/>
            <a:ext cx="2709040" cy="2371704"/>
          </a:xfrm>
          <a:prstGeom prst="rect">
            <a:avLst/>
          </a:prstGeom>
        </p:spPr>
      </p:pic>
      <p:sp>
        <p:nvSpPr>
          <p:cNvPr id="10" name="Rectangle 9"/>
          <p:cNvSpPr/>
          <p:nvPr/>
        </p:nvSpPr>
        <p:spPr>
          <a:xfrm>
            <a:off x="1744554" y="2560344"/>
            <a:ext cx="7291941" cy="3728713"/>
          </a:xfrm>
          <a:prstGeom prst="rect">
            <a:avLst/>
          </a:prstGeom>
          <a:ln w="9525">
            <a:solidFill>
              <a:schemeClr val="tx1"/>
            </a:solidFill>
          </a:ln>
        </p:spPr>
        <p:txBody>
          <a:bodyPr wrap="square">
            <a:spAutoFit/>
          </a:bodyPr>
          <a:lstStyle/>
          <a:p>
            <a:pPr>
              <a:lnSpc>
                <a:spcPct val="115000"/>
              </a:lnSpc>
              <a:spcAft>
                <a:spcPts val="1000"/>
              </a:spcAft>
            </a:pPr>
            <a:r>
              <a:rPr lang="fr-FR" sz="1800" b="1" dirty="0"/>
              <a:t>Un </a:t>
            </a:r>
            <a:r>
              <a:rPr lang="fr-FR" sz="1800" b="1" dirty="0" smtClean="0"/>
              <a:t>accueil adapté au </a:t>
            </a:r>
            <a:r>
              <a:rPr lang="fr-FR" sz="1800" b="1" dirty="0"/>
              <a:t>service enfance </a:t>
            </a:r>
            <a:r>
              <a:rPr lang="fr-FR" sz="1800" b="1" dirty="0" smtClean="0"/>
              <a:t>:</a:t>
            </a:r>
            <a:endParaRPr lang="fr-FR" sz="1800" b="1" dirty="0" smtClean="0">
              <a:cs typeface="Times New Roman" panose="02020603050405020304" pitchFamily="18" charset="0"/>
            </a:endParaRPr>
          </a:p>
          <a:p>
            <a:pPr>
              <a:lnSpc>
                <a:spcPct val="115000"/>
              </a:lnSpc>
              <a:spcAft>
                <a:spcPts val="1000"/>
              </a:spcAft>
            </a:pPr>
            <a:r>
              <a:rPr lang="fr-FR" sz="1600" dirty="0" smtClean="0">
                <a:ea typeface="Calibri" panose="020F0502020204030204" pitchFamily="34" charset="0"/>
                <a:cs typeface="Arial" panose="020B0604020202020204" pitchFamily="34" charset="0"/>
              </a:rPr>
              <a:t>Une coordinatrice de l’accueil des enfants en situation de handicap propose :</a:t>
            </a:r>
          </a:p>
          <a:p>
            <a:pPr>
              <a:lnSpc>
                <a:spcPct val="115000"/>
              </a:lnSpc>
              <a:spcAft>
                <a:spcPts val="1000"/>
              </a:spcAft>
            </a:pPr>
            <a:r>
              <a:rPr lang="fr-FR" sz="1600" dirty="0" smtClean="0">
                <a:ea typeface="Calibri" panose="020F0502020204030204" pitchFamily="34" charset="0"/>
                <a:cs typeface="Arial" panose="020B0604020202020204" pitchFamily="34" charset="0"/>
              </a:rPr>
              <a:t>	- Une </a:t>
            </a:r>
            <a:r>
              <a:rPr lang="fr-FR" sz="1600" dirty="0">
                <a:ea typeface="Calibri" panose="020F0502020204030204" pitchFamily="34" charset="0"/>
                <a:cs typeface="Arial" panose="020B0604020202020204" pitchFamily="34" charset="0"/>
              </a:rPr>
              <a:t>rencontre équipe, famille, </a:t>
            </a:r>
            <a:r>
              <a:rPr lang="fr-FR" sz="1600" dirty="0" smtClean="0">
                <a:ea typeface="Calibri" panose="020F0502020204030204" pitchFamily="34" charset="0"/>
                <a:cs typeface="Arial" panose="020B0604020202020204" pitchFamily="34" charset="0"/>
              </a:rPr>
              <a:t>partenaires pour </a:t>
            </a:r>
            <a:r>
              <a:rPr lang="fr-FR" sz="1600" dirty="0">
                <a:ea typeface="Calibri" panose="020F0502020204030204" pitchFamily="34" charset="0"/>
                <a:cs typeface="Arial" panose="020B0604020202020204" pitchFamily="34" charset="0"/>
              </a:rPr>
              <a:t>définir le projet </a:t>
            </a:r>
            <a:r>
              <a:rPr lang="fr-FR" sz="1600" dirty="0" smtClean="0">
                <a:ea typeface="Calibri" panose="020F0502020204030204" pitchFamily="34" charset="0"/>
                <a:cs typeface="Arial" panose="020B0604020202020204" pitchFamily="34" charset="0"/>
              </a:rPr>
              <a:t>		d’accueil </a:t>
            </a:r>
            <a:r>
              <a:rPr lang="fr-FR" sz="1600" dirty="0">
                <a:ea typeface="Calibri" panose="020F0502020204030204" pitchFamily="34" charset="0"/>
                <a:cs typeface="Arial" panose="020B0604020202020204" pitchFamily="34" charset="0"/>
              </a:rPr>
              <a:t>de </a:t>
            </a:r>
            <a:r>
              <a:rPr lang="fr-FR" sz="1600" dirty="0" smtClean="0">
                <a:ea typeface="Calibri" panose="020F0502020204030204" pitchFamily="34" charset="0"/>
                <a:cs typeface="Arial" panose="020B0604020202020204" pitchFamily="34" charset="0"/>
              </a:rPr>
              <a:t>l’enfant.</a:t>
            </a:r>
          </a:p>
          <a:p>
            <a:pPr>
              <a:lnSpc>
                <a:spcPct val="115000"/>
              </a:lnSpc>
              <a:spcAft>
                <a:spcPts val="1000"/>
              </a:spcAft>
            </a:pPr>
            <a:r>
              <a:rPr lang="fr-FR" sz="1600" dirty="0" smtClean="0">
                <a:ea typeface="Calibri" panose="020F0502020204030204" pitchFamily="34" charset="0"/>
                <a:cs typeface="Arial" panose="020B0604020202020204" pitchFamily="34" charset="0"/>
              </a:rPr>
              <a:t>	- Un lien permanent avec les </a:t>
            </a:r>
            <a:r>
              <a:rPr lang="fr-FR" sz="1600" dirty="0">
                <a:ea typeface="Calibri" panose="020F0502020204030204" pitchFamily="34" charset="0"/>
                <a:cs typeface="Arial" panose="020B0604020202020204" pitchFamily="34" charset="0"/>
              </a:rPr>
              <a:t>équipes </a:t>
            </a:r>
            <a:r>
              <a:rPr lang="fr-FR" sz="1600" dirty="0" smtClean="0">
                <a:ea typeface="Calibri" panose="020F0502020204030204" pitchFamily="34" charset="0"/>
                <a:cs typeface="Arial" panose="020B0604020202020204" pitchFamily="34" charset="0"/>
              </a:rPr>
              <a:t>d’animation.</a:t>
            </a:r>
          </a:p>
          <a:p>
            <a:pPr>
              <a:lnSpc>
                <a:spcPct val="115000"/>
              </a:lnSpc>
              <a:spcAft>
                <a:spcPts val="1000"/>
              </a:spcAft>
            </a:pPr>
            <a:r>
              <a:rPr lang="fr-FR" sz="1600" dirty="0">
                <a:ea typeface="Calibri" panose="020F0502020204030204" pitchFamily="34" charset="0"/>
                <a:cs typeface="Arial" panose="020B0604020202020204" pitchFamily="34" charset="0"/>
              </a:rPr>
              <a:t>	</a:t>
            </a:r>
            <a:r>
              <a:rPr lang="fr-FR" sz="1600" dirty="0" smtClean="0">
                <a:ea typeface="Calibri" panose="020F0502020204030204" pitchFamily="34" charset="0"/>
                <a:cs typeface="Arial" panose="020B0604020202020204" pitchFamily="34" charset="0"/>
              </a:rPr>
              <a:t>- L’acquisition d’outils éducatifs adaptés , jeux, livres…</a:t>
            </a:r>
          </a:p>
          <a:p>
            <a:pPr>
              <a:lnSpc>
                <a:spcPct val="115000"/>
              </a:lnSpc>
              <a:spcAft>
                <a:spcPts val="1000"/>
              </a:spcAft>
            </a:pPr>
            <a:r>
              <a:rPr lang="fr-FR" sz="1600" dirty="0">
                <a:ea typeface="Calibri" panose="020F0502020204030204" pitchFamily="34" charset="0"/>
                <a:cs typeface="Arial" panose="020B0604020202020204" pitchFamily="34" charset="0"/>
              </a:rPr>
              <a:t>	</a:t>
            </a:r>
            <a:r>
              <a:rPr lang="fr-FR" sz="1600" dirty="0" smtClean="0">
                <a:ea typeface="Calibri" panose="020F0502020204030204" pitchFamily="34" charset="0"/>
                <a:cs typeface="Arial" panose="020B0604020202020204" pitchFamily="34" charset="0"/>
              </a:rPr>
              <a:t>- Le recrutement et le suivi d’animateurs vacataires pour 	l’accompagnement des enfants en situation de handicap. </a:t>
            </a:r>
            <a:endParaRPr lang="fr-FR" sz="1600" dirty="0">
              <a:ea typeface="Calibri" panose="020F0502020204030204" pitchFamily="34" charset="0"/>
              <a:cs typeface="Arial" panose="020B0604020202020204" pitchFamily="34" charset="0"/>
            </a:endParaRPr>
          </a:p>
          <a:p>
            <a:pPr>
              <a:lnSpc>
                <a:spcPct val="115000"/>
              </a:lnSpc>
              <a:spcAft>
                <a:spcPts val="1000"/>
              </a:spcAft>
            </a:pPr>
            <a:r>
              <a:rPr lang="fr-FR" sz="1600" dirty="0">
                <a:ea typeface="Calibri" panose="020F0502020204030204" pitchFamily="34" charset="0"/>
                <a:cs typeface="Arial" panose="020B0604020202020204" pitchFamily="34" charset="0"/>
              </a:rPr>
              <a:t>	</a:t>
            </a:r>
            <a:r>
              <a:rPr lang="fr-FR" sz="1600" dirty="0" smtClean="0">
                <a:ea typeface="Calibri" panose="020F0502020204030204" pitchFamily="34" charset="0"/>
                <a:cs typeface="Arial" panose="020B0604020202020204" pitchFamily="34" charset="0"/>
              </a:rPr>
              <a:t>- </a:t>
            </a:r>
            <a:r>
              <a:rPr lang="fr-FR" sz="1600" dirty="0">
                <a:ea typeface="Calibri" panose="020F0502020204030204" pitchFamily="34" charset="0"/>
                <a:cs typeface="Arial" panose="020B0604020202020204" pitchFamily="34" charset="0"/>
              </a:rPr>
              <a:t>Gestion des Projets d‘Accueil Individualisé –PAI, non alimentaires  	(commune aux services enfance et affaires scolaires) soit environ 170 PAI.</a:t>
            </a:r>
            <a:endParaRPr lang="fr-FR" sz="1600"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16593477"/>
      </p:ext>
    </p:extLst>
  </p:cSld>
  <p:clrMapOvr>
    <a:masterClrMapping/>
  </p:clrMapOvr>
  <mc:AlternateContent xmlns:mc="http://schemas.openxmlformats.org/markup-compatibility/2006" xmlns:p14="http://schemas.microsoft.com/office/powerpoint/2010/main">
    <mc:Choice Requires="p14">
      <p:transition spd="slow" p14:dur="2000" advTm="6134"/>
    </mc:Choice>
    <mc:Fallback xmlns="">
      <p:transition spd="slow" advTm="6134"/>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3"/>
          <p:cNvSpPr txBox="1">
            <a:spLocks/>
          </p:cNvSpPr>
          <p:nvPr/>
        </p:nvSpPr>
        <p:spPr>
          <a:xfrm>
            <a:off x="3854877" y="282390"/>
            <a:ext cx="4850549" cy="454900"/>
          </a:xfrm>
          <a:prstGeom prst="rect">
            <a:avLst/>
          </a:prstGeom>
          <a:noFill/>
          <a:effectLst/>
        </p:spPr>
        <p:txBody>
          <a:bodyPr vert="horz" lIns="113498" tIns="56750" rIns="113498" bIns="56750"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r>
              <a:rPr lang="fr-FR" smtClean="0">
                <a:solidFill>
                  <a:schemeClr val="accent3">
                    <a:lumMod val="75000"/>
                  </a:schemeClr>
                </a:solidFill>
              </a:rPr>
              <a:t>LOISIRS / SPORTS</a:t>
            </a:r>
            <a:endParaRPr lang="fr-FR">
              <a:solidFill>
                <a:schemeClr val="accent3">
                  <a:lumMod val="75000"/>
                </a:schemeClr>
              </a:solidFill>
            </a:endParaRPr>
          </a:p>
        </p:txBody>
      </p:sp>
      <p:sp>
        <p:nvSpPr>
          <p:cNvPr id="12" name="Rectangle 11"/>
          <p:cNvSpPr/>
          <p:nvPr/>
        </p:nvSpPr>
        <p:spPr>
          <a:xfrm>
            <a:off x="4104086" y="609886"/>
            <a:ext cx="4601341" cy="483940"/>
          </a:xfrm>
          <a:prstGeom prst="rect">
            <a:avLst/>
          </a:prstGeom>
          <a:noFill/>
          <a:ln>
            <a:noFill/>
          </a:ln>
          <a:effectLst/>
        </p:spPr>
        <p:txBody>
          <a:bodyPr wrap="square" lIns="113498" tIns="56750" rIns="113498" bIns="56750">
            <a:spAutoFit/>
          </a:bodyPr>
          <a:lstStyle/>
          <a:p>
            <a:pPr algn="r"/>
            <a:r>
              <a:rPr lang="fr-FR" sz="2400" b="1">
                <a:solidFill>
                  <a:schemeClr val="accent3">
                    <a:lumMod val="50000"/>
                  </a:schemeClr>
                </a:solidFill>
              </a:rPr>
              <a:t>Animations en direction des aînés</a:t>
            </a:r>
          </a:p>
        </p:txBody>
      </p:sp>
      <p:sp>
        <p:nvSpPr>
          <p:cNvPr id="16" name="Rectangle 15"/>
          <p:cNvSpPr/>
          <p:nvPr/>
        </p:nvSpPr>
        <p:spPr>
          <a:xfrm>
            <a:off x="131524" y="5980704"/>
            <a:ext cx="2305624" cy="345441"/>
          </a:xfrm>
          <a:prstGeom prst="rect">
            <a:avLst/>
          </a:prstGeom>
          <a:solidFill>
            <a:schemeClr val="bg1"/>
          </a:solidFill>
          <a:ln>
            <a:solidFill>
              <a:schemeClr val="accent3">
                <a:lumMod val="75000"/>
              </a:schemeClr>
            </a:solidFill>
          </a:ln>
        </p:spPr>
        <p:txBody>
          <a:bodyPr wrap="square" lIns="113498" tIns="56750" rIns="113498" bIns="56750">
            <a:spAutoFit/>
          </a:bodyPr>
          <a:lstStyle/>
          <a:p>
            <a:r>
              <a:rPr lang="fr-FR" sz="1500" u="sng" dirty="0">
                <a:ea typeface="Calibri"/>
                <a:cs typeface="Times New Roman"/>
              </a:rPr>
              <a:t>Suivi</a:t>
            </a:r>
            <a:r>
              <a:rPr lang="fr-FR" sz="1500" dirty="0">
                <a:ea typeface="Calibri"/>
                <a:cs typeface="Times New Roman"/>
              </a:rPr>
              <a:t> : </a:t>
            </a:r>
            <a:r>
              <a:rPr lang="fr-FR" sz="1500" dirty="0" smtClean="0">
                <a:ea typeface="Calibri"/>
                <a:cs typeface="Times New Roman"/>
              </a:rPr>
              <a:t>Service des aînés</a:t>
            </a:r>
            <a:endParaRPr lang="fr-FR" sz="1500" dirty="0">
              <a:ea typeface="Calibri"/>
              <a:cs typeface="Times New Roman"/>
            </a:endParaRPr>
          </a:p>
        </p:txBody>
      </p:sp>
      <p:sp>
        <p:nvSpPr>
          <p:cNvPr id="18" name="Espace réservé du texte 5"/>
          <p:cNvSpPr txBox="1">
            <a:spLocks/>
          </p:cNvSpPr>
          <p:nvPr/>
        </p:nvSpPr>
        <p:spPr>
          <a:xfrm>
            <a:off x="107504" y="166742"/>
            <a:ext cx="2465433" cy="1086446"/>
          </a:xfrm>
          <a:prstGeom prst="rect">
            <a:avLst/>
          </a:prstGeom>
          <a:solidFill>
            <a:schemeClr val="accent3">
              <a:lumMod val="40000"/>
              <a:lumOff val="60000"/>
            </a:schemeClr>
          </a:solidFill>
          <a:effectLst>
            <a:outerShdw blurRad="50800" dist="38100" dir="2700000" algn="tl" rotWithShape="0">
              <a:prstClr val="black">
                <a:alpha val="40000"/>
              </a:prstClr>
            </a:outerShdw>
          </a:effectLst>
        </p:spPr>
        <p:txBody>
          <a:bodyPr vert="horz" lIns="113498" tIns="56750" rIns="113498" bIns="5675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fr-FR" sz="1600" dirty="0" smtClean="0">
                <a:ea typeface="Calibri"/>
                <a:cs typeface="Times New Roman"/>
              </a:rPr>
              <a:t>La Ville soutient et propose des activités pour l’ensemble des aînés.</a:t>
            </a:r>
            <a:endParaRPr lang="fr-FR" sz="1600" dirty="0">
              <a:ea typeface="Calibri"/>
              <a:cs typeface="Times New Roman"/>
            </a:endParaRPr>
          </a:p>
        </p:txBody>
      </p:sp>
      <p:sp>
        <p:nvSpPr>
          <p:cNvPr id="7" name="Arrondir un rectangle avec un coin diagonal 9"/>
          <p:cNvSpPr/>
          <p:nvPr/>
        </p:nvSpPr>
        <p:spPr>
          <a:xfrm>
            <a:off x="251520" y="1412550"/>
            <a:ext cx="8640959" cy="4283482"/>
          </a:xfrm>
          <a:prstGeom prst="round2DiagRect">
            <a:avLst/>
          </a:prstGeom>
          <a:solidFill>
            <a:schemeClr val="bg1"/>
          </a:solidFill>
          <a:ln w="28575">
            <a:solidFill>
              <a:schemeClr val="accent3">
                <a:lumMod val="75000"/>
              </a:schemeClr>
            </a:solidFill>
            <a:prstDash val="sysDot"/>
          </a:ln>
        </p:spPr>
        <p:style>
          <a:lnRef idx="1">
            <a:schemeClr val="dk1"/>
          </a:lnRef>
          <a:fillRef idx="2">
            <a:schemeClr val="dk1"/>
          </a:fillRef>
          <a:effectRef idx="1">
            <a:schemeClr val="dk1"/>
          </a:effectRef>
          <a:fontRef idx="minor">
            <a:schemeClr val="dk1"/>
          </a:fontRef>
        </p:style>
        <p:txBody>
          <a:bodyPr wrap="square" lIns="85124" tIns="42563" rIns="85124" bIns="42563">
            <a:spAutoFit/>
          </a:bodyPr>
          <a:lstStyle/>
          <a:p>
            <a:pPr algn="just" defTabSz="685435"/>
            <a:r>
              <a:rPr lang="fr-FR" sz="1400" dirty="0">
                <a:solidFill>
                  <a:prstClr val="black"/>
                </a:solidFill>
                <a:latin typeface="Calibri"/>
              </a:rPr>
              <a:t>Le service des aînés propose des ateliers, des sorties en favorisant l’accessibilité pour </a:t>
            </a:r>
            <a:r>
              <a:rPr lang="fr-FR" sz="1400" dirty="0" smtClean="0">
                <a:solidFill>
                  <a:prstClr val="black"/>
                </a:solidFill>
                <a:latin typeface="Calibri"/>
              </a:rPr>
              <a:t>tous avec 7 000 </a:t>
            </a:r>
            <a:r>
              <a:rPr lang="fr-FR" sz="1400" dirty="0">
                <a:solidFill>
                  <a:prstClr val="black"/>
                </a:solidFill>
                <a:latin typeface="Calibri"/>
              </a:rPr>
              <a:t>inscrits </a:t>
            </a:r>
            <a:r>
              <a:rPr lang="fr-FR" sz="1400" dirty="0" smtClean="0">
                <a:solidFill>
                  <a:prstClr val="black"/>
                </a:solidFill>
                <a:latin typeface="Calibri"/>
              </a:rPr>
              <a:t>:</a:t>
            </a:r>
          </a:p>
          <a:p>
            <a:pPr algn="just" defTabSz="685435"/>
            <a:r>
              <a:rPr lang="fr-FR" sz="1400" dirty="0" smtClean="0">
                <a:solidFill>
                  <a:prstClr val="black"/>
                </a:solidFill>
                <a:latin typeface="Calibri"/>
              </a:rPr>
              <a:t>- </a:t>
            </a:r>
            <a:r>
              <a:rPr lang="fr-FR" sz="1600" b="1" dirty="0" smtClean="0">
                <a:solidFill>
                  <a:schemeClr val="bg2">
                    <a:lumMod val="50000"/>
                  </a:schemeClr>
                </a:solidFill>
                <a:latin typeface="Calibri"/>
              </a:rPr>
              <a:t>dont 101 </a:t>
            </a:r>
            <a:r>
              <a:rPr lang="fr-FR" sz="1600" b="1" dirty="0">
                <a:solidFill>
                  <a:schemeClr val="bg2">
                    <a:lumMod val="50000"/>
                  </a:schemeClr>
                </a:solidFill>
                <a:latin typeface="Calibri"/>
              </a:rPr>
              <a:t>personnes en situation de handicap </a:t>
            </a:r>
            <a:r>
              <a:rPr lang="fr-FR" sz="1400" dirty="0">
                <a:solidFill>
                  <a:prstClr val="black"/>
                </a:solidFill>
                <a:latin typeface="Calibri"/>
              </a:rPr>
              <a:t>76 ( 47 femmes et 29 hommes) et 25 </a:t>
            </a:r>
            <a:r>
              <a:rPr lang="fr-FR" sz="1400" dirty="0" smtClean="0">
                <a:solidFill>
                  <a:prstClr val="black"/>
                </a:solidFill>
                <a:latin typeface="Calibri"/>
              </a:rPr>
              <a:t>personnes de la </a:t>
            </a:r>
            <a:r>
              <a:rPr lang="fr-FR" sz="1400" dirty="0" err="1" smtClean="0">
                <a:solidFill>
                  <a:prstClr val="black"/>
                </a:solidFill>
                <a:latin typeface="Calibri"/>
              </a:rPr>
              <a:t>Ménie</a:t>
            </a:r>
            <a:endParaRPr lang="fr-FR" sz="1400" dirty="0">
              <a:solidFill>
                <a:prstClr val="black"/>
              </a:solidFill>
              <a:latin typeface="Calibri"/>
            </a:endParaRPr>
          </a:p>
          <a:p>
            <a:pPr algn="just" defTabSz="685435"/>
            <a:endParaRPr lang="fr-FR" sz="1400" dirty="0">
              <a:solidFill>
                <a:prstClr val="black"/>
              </a:solidFill>
              <a:latin typeface="Calibri"/>
            </a:endParaRPr>
          </a:p>
          <a:p>
            <a:pPr algn="just" defTabSz="685435"/>
            <a:r>
              <a:rPr lang="fr-FR" sz="1600" b="1" dirty="0">
                <a:solidFill>
                  <a:prstClr val="black"/>
                </a:solidFill>
                <a:latin typeface="Calibri"/>
              </a:rPr>
              <a:t>11 </a:t>
            </a:r>
            <a:r>
              <a:rPr lang="fr-FR" sz="1600" b="1" dirty="0" smtClean="0">
                <a:solidFill>
                  <a:prstClr val="black"/>
                </a:solidFill>
                <a:latin typeface="Calibri"/>
              </a:rPr>
              <a:t>personnes </a:t>
            </a:r>
            <a:r>
              <a:rPr lang="fr-FR" sz="1600" dirty="0">
                <a:solidFill>
                  <a:prstClr val="black"/>
                </a:solidFill>
                <a:latin typeface="Calibri"/>
              </a:rPr>
              <a:t>en situation de handicap inscrites </a:t>
            </a:r>
            <a:r>
              <a:rPr lang="fr-FR" sz="1600" b="1" dirty="0">
                <a:solidFill>
                  <a:prstClr val="black"/>
                </a:solidFill>
                <a:latin typeface="Calibri"/>
              </a:rPr>
              <a:t>aux </a:t>
            </a:r>
            <a:r>
              <a:rPr lang="fr-FR" sz="1600" b="1" dirty="0" smtClean="0">
                <a:solidFill>
                  <a:prstClr val="black"/>
                </a:solidFill>
                <a:latin typeface="Calibri"/>
              </a:rPr>
              <a:t>activités hebdomadaires </a:t>
            </a:r>
            <a:r>
              <a:rPr lang="fr-FR" sz="1600" dirty="0">
                <a:solidFill>
                  <a:prstClr val="black"/>
                </a:solidFill>
                <a:latin typeface="Calibri"/>
              </a:rPr>
              <a:t>:</a:t>
            </a:r>
          </a:p>
          <a:p>
            <a:pPr marL="214313" indent="-214313" algn="just" defTabSz="685435">
              <a:buFontTx/>
              <a:buChar char="-"/>
            </a:pPr>
            <a:r>
              <a:rPr lang="fr-FR" sz="1400" dirty="0">
                <a:solidFill>
                  <a:prstClr val="black"/>
                </a:solidFill>
                <a:latin typeface="Calibri"/>
              </a:rPr>
              <a:t>2 aquagym, 1 tricot, 1 djembé, 1 yoga du rire, 1 chorale, 1 théâtre d’impro, 3 art plastique, 1 bourle</a:t>
            </a:r>
          </a:p>
          <a:p>
            <a:pPr algn="just" defTabSz="685435"/>
            <a:endParaRPr lang="fr-FR" sz="1400" dirty="0">
              <a:solidFill>
                <a:prstClr val="black"/>
              </a:solidFill>
              <a:latin typeface="Calibri"/>
            </a:endParaRPr>
          </a:p>
          <a:p>
            <a:pPr algn="just" defTabSz="685435"/>
            <a:r>
              <a:rPr lang="fr-FR" sz="1400" b="1" dirty="0">
                <a:solidFill>
                  <a:srgbClr val="9BBB59">
                    <a:lumMod val="75000"/>
                  </a:srgbClr>
                </a:solidFill>
                <a:latin typeface="Calibri"/>
              </a:rPr>
              <a:t>- </a:t>
            </a:r>
            <a:r>
              <a:rPr lang="fr-FR" sz="1600" b="1" dirty="0">
                <a:solidFill>
                  <a:srgbClr val="9BBB59">
                    <a:lumMod val="75000"/>
                  </a:srgbClr>
                </a:solidFill>
                <a:latin typeface="Calibri"/>
              </a:rPr>
              <a:t>En 2024 </a:t>
            </a:r>
            <a:r>
              <a:rPr lang="fr-FR" sz="1600" b="1" dirty="0">
                <a:solidFill>
                  <a:prstClr val="black"/>
                </a:solidFill>
                <a:latin typeface="Calibri"/>
              </a:rPr>
              <a:t>sorties traditionnelles et voyages</a:t>
            </a:r>
            <a:endParaRPr lang="fr-FR" sz="1600" dirty="0">
              <a:solidFill>
                <a:srgbClr val="9BBB59">
                  <a:lumMod val="75000"/>
                </a:srgbClr>
              </a:solidFill>
              <a:latin typeface="Calibri"/>
            </a:endParaRPr>
          </a:p>
          <a:p>
            <a:pPr algn="just" defTabSz="685435"/>
            <a:r>
              <a:rPr lang="fr-FR" sz="1400" b="1" dirty="0">
                <a:solidFill>
                  <a:prstClr val="black"/>
                </a:solidFill>
                <a:latin typeface="Calibri"/>
              </a:rPr>
              <a:t>1 937 participants dont</a:t>
            </a:r>
            <a:r>
              <a:rPr lang="fr-FR" sz="1400" b="1" dirty="0">
                <a:solidFill>
                  <a:srgbClr val="9BBB59">
                    <a:lumMod val="75000"/>
                  </a:srgbClr>
                </a:solidFill>
                <a:latin typeface="Calibri"/>
              </a:rPr>
              <a:t> 31 personnes à </a:t>
            </a:r>
            <a:r>
              <a:rPr lang="fr-FR" sz="1400" b="1" dirty="0" smtClean="0">
                <a:solidFill>
                  <a:srgbClr val="9BBB59">
                    <a:lumMod val="75000"/>
                  </a:srgbClr>
                </a:solidFill>
                <a:latin typeface="Calibri"/>
              </a:rPr>
              <a:t>mobilité </a:t>
            </a:r>
            <a:r>
              <a:rPr lang="fr-FR" sz="1400" b="1" dirty="0">
                <a:solidFill>
                  <a:srgbClr val="9BBB59">
                    <a:lumMod val="75000"/>
                  </a:srgbClr>
                </a:solidFill>
                <a:latin typeface="Calibri"/>
              </a:rPr>
              <a:t>r</a:t>
            </a:r>
            <a:r>
              <a:rPr lang="fr-FR" sz="1400" b="1" dirty="0" smtClean="0">
                <a:solidFill>
                  <a:srgbClr val="9BBB59">
                    <a:lumMod val="75000"/>
                  </a:srgbClr>
                </a:solidFill>
                <a:latin typeface="Calibri"/>
              </a:rPr>
              <a:t>éduite  </a:t>
            </a:r>
            <a:r>
              <a:rPr lang="fr-FR" sz="1400" dirty="0">
                <a:solidFill>
                  <a:prstClr val="black"/>
                </a:solidFill>
                <a:latin typeface="Calibri"/>
              </a:rPr>
              <a:t>à toutes les </a:t>
            </a:r>
            <a:r>
              <a:rPr lang="fr-FR" sz="1400" dirty="0" smtClean="0">
                <a:solidFill>
                  <a:prstClr val="black"/>
                </a:solidFill>
                <a:latin typeface="Calibri"/>
              </a:rPr>
              <a:t>sorties</a:t>
            </a:r>
            <a:endParaRPr lang="fr-FR" sz="1400" b="1" dirty="0">
              <a:solidFill>
                <a:prstClr val="black"/>
              </a:solidFill>
              <a:latin typeface="Calibri"/>
            </a:endParaRPr>
          </a:p>
          <a:p>
            <a:pPr algn="just" defTabSz="685435"/>
            <a:endParaRPr lang="fr-FR" sz="1400" b="1" dirty="0">
              <a:solidFill>
                <a:prstClr val="black"/>
              </a:solidFill>
              <a:latin typeface="Calibri"/>
            </a:endParaRPr>
          </a:p>
          <a:p>
            <a:pPr algn="just" defTabSz="685435"/>
            <a:r>
              <a:rPr lang="fr-FR" sz="1600" b="1" dirty="0">
                <a:solidFill>
                  <a:srgbClr val="00B050"/>
                </a:solidFill>
                <a:latin typeface="Calibri"/>
              </a:rPr>
              <a:t>- En </a:t>
            </a:r>
            <a:r>
              <a:rPr lang="fr-FR" sz="1600" b="1" dirty="0" smtClean="0">
                <a:solidFill>
                  <a:srgbClr val="00B050"/>
                </a:solidFill>
                <a:latin typeface="Calibri"/>
              </a:rPr>
              <a:t>2024 </a:t>
            </a:r>
            <a:r>
              <a:rPr lang="fr-FR" sz="1600" b="1" dirty="0">
                <a:solidFill>
                  <a:prstClr val="black"/>
                </a:solidFill>
                <a:latin typeface="Calibri"/>
              </a:rPr>
              <a:t>les mille et une guinguettes </a:t>
            </a:r>
            <a:r>
              <a:rPr lang="fr-FR" sz="1400" b="1" dirty="0">
                <a:solidFill>
                  <a:prstClr val="black"/>
                </a:solidFill>
                <a:latin typeface="Calibri"/>
              </a:rPr>
              <a:t>(x9) </a:t>
            </a:r>
            <a:r>
              <a:rPr lang="fr-FR" sz="1400" dirty="0" smtClean="0">
                <a:solidFill>
                  <a:prstClr val="black"/>
                </a:solidFill>
                <a:latin typeface="Calibri"/>
              </a:rPr>
              <a:t>de </a:t>
            </a:r>
            <a:r>
              <a:rPr lang="fr-FR" sz="1400" dirty="0">
                <a:solidFill>
                  <a:prstClr val="black"/>
                </a:solidFill>
                <a:latin typeface="Calibri"/>
              </a:rPr>
              <a:t>janvier à décembre </a:t>
            </a:r>
          </a:p>
          <a:p>
            <a:pPr algn="just" defTabSz="685435"/>
            <a:r>
              <a:rPr lang="fr-FR" sz="1400" b="1" dirty="0">
                <a:solidFill>
                  <a:prstClr val="black"/>
                </a:solidFill>
                <a:latin typeface="Calibri"/>
              </a:rPr>
              <a:t>15 à 20 </a:t>
            </a:r>
            <a:r>
              <a:rPr lang="fr-FR" sz="1400" dirty="0">
                <a:solidFill>
                  <a:prstClr val="black"/>
                </a:solidFill>
                <a:latin typeface="Calibri"/>
              </a:rPr>
              <a:t>personnes en situation de handicap viennent à chacune des </a:t>
            </a:r>
            <a:r>
              <a:rPr lang="fr-FR" sz="1400" dirty="0" smtClean="0">
                <a:solidFill>
                  <a:prstClr val="black"/>
                </a:solidFill>
                <a:latin typeface="Calibri"/>
              </a:rPr>
              <a:t>guinguettes</a:t>
            </a:r>
            <a:endParaRPr lang="fr-FR" sz="1400" dirty="0">
              <a:solidFill>
                <a:prstClr val="black"/>
              </a:solidFill>
              <a:latin typeface="Calibri"/>
            </a:endParaRPr>
          </a:p>
          <a:p>
            <a:pPr algn="just" defTabSz="685435"/>
            <a:endParaRPr lang="fr-FR" sz="1400" dirty="0">
              <a:solidFill>
                <a:prstClr val="black"/>
              </a:solidFill>
              <a:latin typeface="Calibri"/>
            </a:endParaRPr>
          </a:p>
          <a:p>
            <a:pPr algn="just" defTabSz="685435"/>
            <a:r>
              <a:rPr lang="fr-FR" sz="1400" b="1" dirty="0" smtClean="0">
                <a:solidFill>
                  <a:prstClr val="black"/>
                </a:solidFill>
                <a:latin typeface="Calibri"/>
              </a:rPr>
              <a:t>- Conseil </a:t>
            </a:r>
            <a:r>
              <a:rPr lang="fr-FR" sz="1400" b="1" dirty="0">
                <a:solidFill>
                  <a:prstClr val="black"/>
                </a:solidFill>
                <a:latin typeface="Calibri"/>
              </a:rPr>
              <a:t>v</a:t>
            </a:r>
            <a:r>
              <a:rPr lang="fr-FR" sz="1400" b="1" dirty="0" smtClean="0">
                <a:solidFill>
                  <a:prstClr val="black"/>
                </a:solidFill>
                <a:latin typeface="Calibri"/>
              </a:rPr>
              <a:t>illeneuvois des aînés (CVDA) </a:t>
            </a:r>
            <a:r>
              <a:rPr lang="fr-FR" sz="1400" dirty="0">
                <a:solidFill>
                  <a:prstClr val="black"/>
                </a:solidFill>
                <a:latin typeface="Calibri"/>
              </a:rPr>
              <a:t>: 2 membres </a:t>
            </a:r>
            <a:r>
              <a:rPr lang="fr-FR" sz="1400" dirty="0" smtClean="0">
                <a:solidFill>
                  <a:prstClr val="black"/>
                </a:solidFill>
                <a:latin typeface="Calibri"/>
              </a:rPr>
              <a:t>sont en situation de handicap</a:t>
            </a:r>
            <a:endParaRPr lang="fr-FR" sz="1400" dirty="0">
              <a:solidFill>
                <a:prstClr val="black"/>
              </a:solidFill>
              <a:latin typeface="Calibri"/>
            </a:endParaRPr>
          </a:p>
          <a:p>
            <a:pPr algn="just" defTabSz="685435"/>
            <a:endParaRPr lang="fr-FR" sz="1400" dirty="0">
              <a:solidFill>
                <a:prstClr val="black"/>
              </a:solidFill>
              <a:latin typeface="Calibri"/>
            </a:endParaRPr>
          </a:p>
          <a:p>
            <a:pPr algn="just" defTabSz="685435"/>
            <a:r>
              <a:rPr lang="fr-FR" sz="1400" b="1" dirty="0" smtClean="0">
                <a:solidFill>
                  <a:prstClr val="black"/>
                </a:solidFill>
                <a:latin typeface="Calibri"/>
              </a:rPr>
              <a:t>- 4 </a:t>
            </a:r>
            <a:r>
              <a:rPr lang="fr-FR" sz="1400" b="1" dirty="0">
                <a:solidFill>
                  <a:prstClr val="black"/>
                </a:solidFill>
                <a:latin typeface="Calibri"/>
              </a:rPr>
              <a:t>Centres d’Expression, de Rencontre et d’Animation (CERA) </a:t>
            </a:r>
            <a:r>
              <a:rPr lang="fr-FR" sz="1400" dirty="0">
                <a:solidFill>
                  <a:prstClr val="black"/>
                </a:solidFill>
                <a:latin typeface="Calibri"/>
              </a:rPr>
              <a:t>sur le territoire qui accueillent 12</a:t>
            </a:r>
            <a:r>
              <a:rPr lang="fr-FR" sz="1400" b="1" dirty="0">
                <a:solidFill>
                  <a:prstClr val="black"/>
                </a:solidFill>
                <a:latin typeface="Calibri"/>
              </a:rPr>
              <a:t> </a:t>
            </a:r>
            <a:r>
              <a:rPr lang="fr-FR" sz="1400" dirty="0">
                <a:solidFill>
                  <a:prstClr val="black"/>
                </a:solidFill>
                <a:latin typeface="Calibri"/>
              </a:rPr>
              <a:t>personnes en situation de </a:t>
            </a:r>
            <a:r>
              <a:rPr lang="fr-FR" sz="1400" dirty="0" smtClean="0">
                <a:solidFill>
                  <a:prstClr val="black"/>
                </a:solidFill>
                <a:latin typeface="Calibri"/>
              </a:rPr>
              <a:t>handicap</a:t>
            </a:r>
            <a:endParaRPr lang="fr-FR" sz="1400" dirty="0">
              <a:solidFill>
                <a:prstClr val="black"/>
              </a:solidFill>
              <a:latin typeface="Calibri"/>
            </a:endParaRPr>
          </a:p>
        </p:txBody>
      </p:sp>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9104" y="3068960"/>
            <a:ext cx="1674744" cy="1724053"/>
          </a:xfrm>
          <a:prstGeom prst="rect">
            <a:avLst/>
          </a:prstGeom>
        </p:spPr>
      </p:pic>
    </p:spTree>
    <p:extLst>
      <p:ext uri="{BB962C8B-B14F-4D97-AF65-F5344CB8AC3E}">
        <p14:creationId xmlns:p14="http://schemas.microsoft.com/office/powerpoint/2010/main" val="23077157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3"/>
          <p:cNvSpPr txBox="1">
            <a:spLocks/>
          </p:cNvSpPr>
          <p:nvPr/>
        </p:nvSpPr>
        <p:spPr>
          <a:xfrm>
            <a:off x="3854877" y="282390"/>
            <a:ext cx="4850549" cy="454900"/>
          </a:xfrm>
          <a:prstGeom prst="rect">
            <a:avLst/>
          </a:prstGeom>
          <a:noFill/>
          <a:effectLst/>
        </p:spPr>
        <p:txBody>
          <a:bodyPr vert="horz" lIns="113498" tIns="56750" rIns="113498" bIns="56750"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r>
              <a:rPr lang="fr-FR" smtClean="0">
                <a:solidFill>
                  <a:schemeClr val="accent3">
                    <a:lumMod val="75000"/>
                  </a:schemeClr>
                </a:solidFill>
              </a:rPr>
              <a:t>LOISIRS / SPORTS</a:t>
            </a:r>
            <a:endParaRPr lang="fr-FR">
              <a:solidFill>
                <a:schemeClr val="accent3">
                  <a:lumMod val="75000"/>
                </a:schemeClr>
              </a:solidFill>
            </a:endParaRPr>
          </a:p>
        </p:txBody>
      </p:sp>
      <p:sp>
        <p:nvSpPr>
          <p:cNvPr id="12" name="Rectangle 11"/>
          <p:cNvSpPr/>
          <p:nvPr/>
        </p:nvSpPr>
        <p:spPr>
          <a:xfrm>
            <a:off x="4104086" y="609886"/>
            <a:ext cx="4601341" cy="483940"/>
          </a:xfrm>
          <a:prstGeom prst="rect">
            <a:avLst/>
          </a:prstGeom>
          <a:noFill/>
          <a:ln>
            <a:noFill/>
          </a:ln>
          <a:effectLst/>
        </p:spPr>
        <p:txBody>
          <a:bodyPr wrap="square" lIns="113498" tIns="56750" rIns="113498" bIns="56750">
            <a:spAutoFit/>
          </a:bodyPr>
          <a:lstStyle/>
          <a:p>
            <a:pPr algn="r"/>
            <a:r>
              <a:rPr lang="fr-FR" sz="2400" b="1">
                <a:solidFill>
                  <a:schemeClr val="accent3">
                    <a:lumMod val="50000"/>
                  </a:schemeClr>
                </a:solidFill>
              </a:rPr>
              <a:t>Animations en direction des aînés</a:t>
            </a:r>
          </a:p>
        </p:txBody>
      </p:sp>
      <p:sp>
        <p:nvSpPr>
          <p:cNvPr id="16" name="Rectangle 15"/>
          <p:cNvSpPr/>
          <p:nvPr/>
        </p:nvSpPr>
        <p:spPr>
          <a:xfrm>
            <a:off x="107504" y="6152115"/>
            <a:ext cx="2305624" cy="345441"/>
          </a:xfrm>
          <a:prstGeom prst="rect">
            <a:avLst/>
          </a:prstGeom>
          <a:solidFill>
            <a:schemeClr val="bg1"/>
          </a:solidFill>
          <a:ln>
            <a:solidFill>
              <a:schemeClr val="accent3">
                <a:lumMod val="75000"/>
              </a:schemeClr>
            </a:solidFill>
          </a:ln>
        </p:spPr>
        <p:txBody>
          <a:bodyPr wrap="square" lIns="113498" tIns="56750" rIns="113498" bIns="56750">
            <a:spAutoFit/>
          </a:bodyPr>
          <a:lstStyle/>
          <a:p>
            <a:r>
              <a:rPr lang="fr-FR" sz="1500" u="sng" dirty="0">
                <a:ea typeface="Calibri"/>
                <a:cs typeface="Times New Roman"/>
              </a:rPr>
              <a:t>Suivi</a:t>
            </a:r>
            <a:r>
              <a:rPr lang="fr-FR" sz="1500" dirty="0">
                <a:ea typeface="Calibri"/>
                <a:cs typeface="Times New Roman"/>
              </a:rPr>
              <a:t> : </a:t>
            </a:r>
            <a:r>
              <a:rPr lang="fr-FR" sz="1500" dirty="0" smtClean="0">
                <a:ea typeface="Calibri"/>
                <a:cs typeface="Times New Roman"/>
              </a:rPr>
              <a:t>Service des aînés</a:t>
            </a:r>
            <a:endParaRPr lang="fr-FR" sz="1500" dirty="0">
              <a:ea typeface="Calibri"/>
              <a:cs typeface="Times New Roman"/>
            </a:endParaRPr>
          </a:p>
        </p:txBody>
      </p:sp>
      <p:sp>
        <p:nvSpPr>
          <p:cNvPr id="7" name="Arrondir un rectangle avec un coin diagonal 9"/>
          <p:cNvSpPr/>
          <p:nvPr/>
        </p:nvSpPr>
        <p:spPr>
          <a:xfrm>
            <a:off x="207896" y="1364405"/>
            <a:ext cx="4292096" cy="4684844"/>
          </a:xfrm>
          <a:prstGeom prst="round2DiagRect">
            <a:avLst/>
          </a:prstGeom>
          <a:solidFill>
            <a:schemeClr val="bg1"/>
          </a:solidFill>
          <a:ln w="28575">
            <a:solidFill>
              <a:schemeClr val="accent3">
                <a:lumMod val="75000"/>
              </a:schemeClr>
            </a:solidFill>
            <a:prstDash val="sysDot"/>
          </a:ln>
        </p:spPr>
        <p:style>
          <a:lnRef idx="1">
            <a:schemeClr val="dk1"/>
          </a:lnRef>
          <a:fillRef idx="2">
            <a:schemeClr val="dk1"/>
          </a:fillRef>
          <a:effectRef idx="1">
            <a:schemeClr val="dk1"/>
          </a:effectRef>
          <a:fontRef idx="minor">
            <a:schemeClr val="dk1"/>
          </a:fontRef>
        </p:style>
        <p:txBody>
          <a:bodyPr wrap="square" lIns="85124" tIns="42563" rIns="85124" bIns="42563">
            <a:spAutoFit/>
          </a:bodyPr>
          <a:lstStyle/>
          <a:p>
            <a:pPr marL="214313" indent="-214313" algn="just" defTabSz="685435">
              <a:buFontTx/>
              <a:buChar char="-"/>
            </a:pPr>
            <a:r>
              <a:rPr lang="fr-FR" sz="1600" b="1" dirty="0" smtClean="0">
                <a:solidFill>
                  <a:prstClr val="black"/>
                </a:solidFill>
                <a:latin typeface="Calibri"/>
              </a:rPr>
              <a:t>Nouveauté </a:t>
            </a:r>
            <a:r>
              <a:rPr lang="fr-FR" sz="1600" b="1" dirty="0">
                <a:solidFill>
                  <a:prstClr val="black"/>
                </a:solidFill>
                <a:latin typeface="Calibri"/>
              </a:rPr>
              <a:t>cette année 5 à 6 enfants de </a:t>
            </a:r>
            <a:r>
              <a:rPr lang="fr-FR" sz="1600" b="1" dirty="0" smtClean="0">
                <a:solidFill>
                  <a:prstClr val="black"/>
                </a:solidFill>
                <a:latin typeface="Calibri"/>
              </a:rPr>
              <a:t>l’IEM </a:t>
            </a:r>
            <a:r>
              <a:rPr lang="fr-FR" sz="1600" b="1" dirty="0" err="1" smtClean="0">
                <a:solidFill>
                  <a:prstClr val="black"/>
                </a:solidFill>
                <a:latin typeface="Calibri"/>
              </a:rPr>
              <a:t>Dabbadie</a:t>
            </a:r>
            <a:r>
              <a:rPr lang="fr-FR" sz="1600" b="1" dirty="0" smtClean="0">
                <a:solidFill>
                  <a:prstClr val="black"/>
                </a:solidFill>
                <a:latin typeface="Calibri"/>
              </a:rPr>
              <a:t> </a:t>
            </a:r>
            <a:r>
              <a:rPr lang="fr-FR" sz="1600" dirty="0">
                <a:solidFill>
                  <a:prstClr val="black"/>
                </a:solidFill>
                <a:latin typeface="Calibri"/>
              </a:rPr>
              <a:t>viennent une fois par mois le mercredi matin, dans le jardin partagé pour participer à des ateliers autour du jardinage. Leur professeur et encadrants sont présents et ils sont encadrés par notre </a:t>
            </a:r>
            <a:r>
              <a:rPr lang="fr-FR" sz="1600" dirty="0" smtClean="0">
                <a:solidFill>
                  <a:prstClr val="black"/>
                </a:solidFill>
                <a:latin typeface="Calibri"/>
              </a:rPr>
              <a:t>intervenante de </a:t>
            </a:r>
            <a:r>
              <a:rPr lang="fr-FR" sz="1600" dirty="0">
                <a:solidFill>
                  <a:prstClr val="black"/>
                </a:solidFill>
                <a:latin typeface="Calibri"/>
              </a:rPr>
              <a:t>l’association la Passerelle et des jardiniers de France</a:t>
            </a:r>
            <a:r>
              <a:rPr lang="fr-FR" sz="1600" dirty="0" smtClean="0">
                <a:solidFill>
                  <a:prstClr val="black"/>
                </a:solidFill>
                <a:latin typeface="Calibri"/>
              </a:rPr>
              <a:t>.</a:t>
            </a:r>
          </a:p>
          <a:p>
            <a:pPr defTabSz="685435"/>
            <a:endParaRPr lang="fr-FR" sz="1600" dirty="0">
              <a:solidFill>
                <a:prstClr val="black"/>
              </a:solidFill>
              <a:latin typeface="Calibri"/>
            </a:endParaRPr>
          </a:p>
          <a:p>
            <a:pPr marL="214313" indent="-214313" algn="just" defTabSz="685435">
              <a:buFontTx/>
              <a:buChar char="-"/>
            </a:pPr>
            <a:r>
              <a:rPr lang="fr-FR" sz="1600" b="1" dirty="0" smtClean="0">
                <a:solidFill>
                  <a:prstClr val="black"/>
                </a:solidFill>
                <a:latin typeface="Calibri"/>
              </a:rPr>
              <a:t>Les membres de </a:t>
            </a:r>
            <a:r>
              <a:rPr lang="fr-FR" sz="1600" b="1" dirty="0" smtClean="0">
                <a:solidFill>
                  <a:prstClr val="black"/>
                </a:solidFill>
              </a:rPr>
              <a:t>L'Association </a:t>
            </a:r>
            <a:r>
              <a:rPr lang="fr-FR" sz="1600" b="1" dirty="0">
                <a:solidFill>
                  <a:prstClr val="black"/>
                </a:solidFill>
              </a:rPr>
              <a:t>de Bénévoles œuvrant aux Loisirs des Aînés </a:t>
            </a:r>
            <a:r>
              <a:rPr lang="fr-FR" sz="1600" b="1" dirty="0" smtClean="0">
                <a:solidFill>
                  <a:prstClr val="black"/>
                </a:solidFill>
              </a:rPr>
              <a:t>Villeneuvois </a:t>
            </a:r>
            <a:r>
              <a:rPr lang="fr-FR" sz="1600" b="1" dirty="0" smtClean="0">
                <a:solidFill>
                  <a:prstClr val="black"/>
                </a:solidFill>
                <a:latin typeface="Calibri"/>
              </a:rPr>
              <a:t>de l’atelier </a:t>
            </a:r>
            <a:r>
              <a:rPr lang="fr-FR" sz="1600" b="1" dirty="0">
                <a:solidFill>
                  <a:prstClr val="black"/>
                </a:solidFill>
                <a:latin typeface="Calibri"/>
              </a:rPr>
              <a:t>de lecture musicale </a:t>
            </a:r>
            <a:r>
              <a:rPr lang="fr-FR" sz="1600" dirty="0">
                <a:solidFill>
                  <a:prstClr val="black"/>
                </a:solidFill>
                <a:latin typeface="Calibri"/>
              </a:rPr>
              <a:t>proposent une fois tous les deux mois de la lecture musicale pour 7 enfants de </a:t>
            </a:r>
            <a:r>
              <a:rPr lang="fr-FR" sz="1600" dirty="0" smtClean="0">
                <a:solidFill>
                  <a:prstClr val="black"/>
                </a:solidFill>
                <a:latin typeface="Calibri"/>
              </a:rPr>
              <a:t>7 </a:t>
            </a:r>
            <a:r>
              <a:rPr lang="fr-FR" sz="1600" dirty="0">
                <a:solidFill>
                  <a:prstClr val="black"/>
                </a:solidFill>
                <a:latin typeface="Calibri"/>
              </a:rPr>
              <a:t>à 12 </a:t>
            </a:r>
            <a:r>
              <a:rPr lang="fr-FR" sz="1600" dirty="0" smtClean="0">
                <a:solidFill>
                  <a:prstClr val="black"/>
                </a:solidFill>
                <a:latin typeface="Calibri"/>
              </a:rPr>
              <a:t>ans polyhandicapés </a:t>
            </a:r>
            <a:r>
              <a:rPr lang="fr-FR" sz="1600" dirty="0">
                <a:solidFill>
                  <a:prstClr val="black"/>
                </a:solidFill>
                <a:latin typeface="Calibri"/>
              </a:rPr>
              <a:t>de l’IEM </a:t>
            </a:r>
            <a:r>
              <a:rPr lang="fr-FR" sz="1600" dirty="0" err="1" smtClean="0">
                <a:solidFill>
                  <a:prstClr val="black"/>
                </a:solidFill>
                <a:latin typeface="Calibri"/>
              </a:rPr>
              <a:t>Dabbadie</a:t>
            </a:r>
            <a:r>
              <a:rPr lang="fr-FR" sz="1600" dirty="0" smtClean="0">
                <a:solidFill>
                  <a:prstClr val="black"/>
                </a:solidFill>
                <a:latin typeface="Calibri"/>
              </a:rPr>
              <a:t>.</a:t>
            </a:r>
            <a:endParaRPr lang="fr-FR" sz="1600" dirty="0">
              <a:solidFill>
                <a:prstClr val="black"/>
              </a:solidFill>
              <a:latin typeface="Calibri"/>
            </a:endParaRPr>
          </a:p>
        </p:txBody>
      </p:sp>
      <p:grpSp>
        <p:nvGrpSpPr>
          <p:cNvPr id="8" name="Groupe 7"/>
          <p:cNvGrpSpPr/>
          <p:nvPr/>
        </p:nvGrpSpPr>
        <p:grpSpPr>
          <a:xfrm rot="20931326">
            <a:off x="5483521" y="5506842"/>
            <a:ext cx="871538" cy="726026"/>
            <a:chOff x="1295239" y="2921152"/>
            <a:chExt cx="998395" cy="998395"/>
          </a:xfrm>
        </p:grpSpPr>
        <p:sp>
          <p:nvSpPr>
            <p:cNvPr id="9" name="Ellipse 8"/>
            <p:cNvSpPr/>
            <p:nvPr/>
          </p:nvSpPr>
          <p:spPr>
            <a:xfrm>
              <a:off x="1295239" y="2921152"/>
              <a:ext cx="998395" cy="998395"/>
            </a:xfrm>
            <a:prstGeom prst="ellipse">
              <a:avLst/>
            </a:prstGeom>
            <a:solidFill>
              <a:schemeClr val="bg2"/>
            </a:solidFill>
            <a:ln w="28575">
              <a:solidFill>
                <a:schemeClr val="accent6">
                  <a:lumMod val="75000"/>
                </a:schemeClr>
              </a:solidFill>
              <a:prstDash val="sysDot"/>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none" numCol="1" rtlCol="0">
              <a:prstTxWarp prst="textDeflate">
                <a:avLst/>
              </a:prstTxWarp>
              <a:spAutoFit/>
            </a:bodyPr>
            <a:lstStyle/>
            <a:p>
              <a:endParaRPr lang="fr-FR" sz="3000">
                <a:solidFill>
                  <a:schemeClr val="accent6">
                    <a:lumMod val="75000"/>
                  </a:schemeClr>
                </a:solidFill>
                <a:latin typeface="Hobo Std" pitchFamily="34" charset="0"/>
              </a:endParaRPr>
            </a:p>
          </p:txBody>
        </p:sp>
        <p:sp>
          <p:nvSpPr>
            <p:cNvPr id="10" name="ZoneTexte 9"/>
            <p:cNvSpPr txBox="1"/>
            <p:nvPr/>
          </p:nvSpPr>
          <p:spPr>
            <a:xfrm>
              <a:off x="1344314" y="2961699"/>
              <a:ext cx="900243" cy="879336"/>
            </a:xfrm>
            <a:prstGeom prst="rect">
              <a:avLst/>
            </a:prstGeom>
            <a:noFill/>
          </p:spPr>
          <p:txBody>
            <a:bodyPr wrap="none" rtlCol="0">
              <a:prstTxWarp prst="textButtonPour">
                <a:avLst/>
              </a:prstTxWarp>
              <a:spAutoFit/>
            </a:bodyPr>
            <a:lstStyle/>
            <a:p>
              <a:pPr algn="ctr"/>
              <a:r>
                <a:rPr lang="fr-FR" sz="1275" b="1" dirty="0" smtClean="0">
                  <a:solidFill>
                    <a:schemeClr val="accent6">
                      <a:lumMod val="75000"/>
                    </a:schemeClr>
                  </a:solidFill>
                  <a:latin typeface="Arial" panose="020B0604020202020204" pitchFamily="34" charset="0"/>
                  <a:cs typeface="Arial" panose="020B0604020202020204" pitchFamily="34" charset="0"/>
                </a:rPr>
                <a:t>NOUVEAU</a:t>
              </a:r>
            </a:p>
            <a:p>
              <a:pPr algn="ctr"/>
              <a:r>
                <a:rPr lang="fr-FR" sz="1275" b="1" dirty="0" smtClean="0">
                  <a:solidFill>
                    <a:schemeClr val="accent6">
                      <a:lumMod val="75000"/>
                    </a:schemeClr>
                  </a:solidFill>
                  <a:latin typeface="Arial" panose="020B0604020202020204" pitchFamily="34" charset="0"/>
                  <a:cs typeface="Arial" panose="020B0604020202020204" pitchFamily="34" charset="0"/>
                </a:rPr>
                <a:t>EN</a:t>
              </a:r>
            </a:p>
            <a:p>
              <a:pPr algn="ctr"/>
              <a:r>
                <a:rPr lang="fr-FR" sz="1875" b="1" dirty="0" smtClean="0">
                  <a:solidFill>
                    <a:schemeClr val="accent6">
                      <a:lumMod val="75000"/>
                    </a:schemeClr>
                  </a:solidFill>
                  <a:latin typeface="Arial" panose="020B0604020202020204" pitchFamily="34" charset="0"/>
                  <a:cs typeface="Arial" panose="020B0604020202020204" pitchFamily="34" charset="0"/>
                </a:rPr>
                <a:t>2024</a:t>
              </a:r>
              <a:endParaRPr lang="fr-FR" sz="1875" b="1" dirty="0">
                <a:solidFill>
                  <a:schemeClr val="accent6">
                    <a:lumMod val="75000"/>
                  </a:schemeClr>
                </a:solidFill>
                <a:latin typeface="Arial" panose="020B0604020202020204" pitchFamily="34" charset="0"/>
                <a:cs typeface="Arial" panose="020B0604020202020204" pitchFamily="34" charset="0"/>
              </a:endParaRPr>
            </a:p>
          </p:txBody>
        </p:sp>
      </p:gr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016" y="2169721"/>
            <a:ext cx="4247943" cy="3185957"/>
          </a:xfrm>
          <a:prstGeom prst="rect">
            <a:avLst/>
          </a:prstGeom>
        </p:spPr>
      </p:pic>
    </p:spTree>
    <p:extLst>
      <p:ext uri="{BB962C8B-B14F-4D97-AF65-F5344CB8AC3E}">
        <p14:creationId xmlns:p14="http://schemas.microsoft.com/office/powerpoint/2010/main" val="101658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23495" y="164398"/>
            <a:ext cx="3688465" cy="884050"/>
          </a:xfrm>
          <a:prstGeom prst="rect">
            <a:avLst/>
          </a:prstGeom>
          <a:solidFill>
            <a:schemeClr val="bg1">
              <a:lumMod val="95000"/>
            </a:schemeClr>
          </a:solidFill>
          <a:ln>
            <a:noFill/>
          </a:ln>
          <a:effectLst/>
        </p:spPr>
        <p:txBody>
          <a:bodyPr wrap="square" lIns="113498" tIns="56750" rIns="113498" bIns="56750">
            <a:spAutoFit/>
          </a:bodyPr>
          <a:lstStyle/>
          <a:p>
            <a:r>
              <a:rPr lang="fr-FR" sz="2500" b="1" dirty="0" smtClean="0">
                <a:solidFill>
                  <a:srgbClr val="00B050"/>
                </a:solidFill>
              </a:rPr>
              <a:t> La communication FALC</a:t>
            </a:r>
          </a:p>
          <a:p>
            <a:r>
              <a:rPr lang="fr-FR" sz="2500" b="1" dirty="0" smtClean="0">
                <a:solidFill>
                  <a:srgbClr val="00B050"/>
                </a:solidFill>
              </a:rPr>
              <a:t> « Vous pouvez toucher »  </a:t>
            </a:r>
            <a:endParaRPr lang="fr-FR" sz="2500" b="1" dirty="0">
              <a:solidFill>
                <a:srgbClr val="00B050"/>
              </a:solidFill>
            </a:endParaRPr>
          </a:p>
        </p:txBody>
      </p:sp>
      <p:sp>
        <p:nvSpPr>
          <p:cNvPr id="9" name="Titre 3"/>
          <p:cNvSpPr txBox="1">
            <a:spLocks/>
          </p:cNvSpPr>
          <p:nvPr/>
        </p:nvSpPr>
        <p:spPr>
          <a:xfrm>
            <a:off x="4016957" y="462407"/>
            <a:ext cx="4850549" cy="620658"/>
          </a:xfrm>
          <a:prstGeom prst="rect">
            <a:avLst/>
          </a:prstGeom>
          <a:noFill/>
          <a:effectLst/>
        </p:spPr>
        <p:txBody>
          <a:bodyPr vert="horz" lIns="113498" tIns="56750" rIns="113498" bIns="56750"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r>
              <a:rPr lang="fr-FR" dirty="0" smtClean="0">
                <a:solidFill>
                  <a:schemeClr val="accent3">
                    <a:lumMod val="75000"/>
                  </a:schemeClr>
                </a:solidFill>
              </a:rPr>
              <a:t>CULTURE</a:t>
            </a:r>
          </a:p>
          <a:p>
            <a:r>
              <a:rPr lang="fr-FR" dirty="0" smtClean="0">
                <a:solidFill>
                  <a:schemeClr val="accent3">
                    <a:lumMod val="75000"/>
                  </a:schemeClr>
                </a:solidFill>
              </a:rPr>
              <a:t>Ferme d’en Haut</a:t>
            </a:r>
            <a:endParaRPr lang="fr-FR" dirty="0">
              <a:solidFill>
                <a:schemeClr val="accent3">
                  <a:lumMod val="75000"/>
                </a:schemeClr>
              </a:solidFill>
            </a:endParaRPr>
          </a:p>
        </p:txBody>
      </p:sp>
      <p:sp>
        <p:nvSpPr>
          <p:cNvPr id="17" name="Rectangle 16"/>
          <p:cNvSpPr/>
          <p:nvPr/>
        </p:nvSpPr>
        <p:spPr>
          <a:xfrm>
            <a:off x="34427" y="5906306"/>
            <a:ext cx="2880320" cy="576273"/>
          </a:xfrm>
          <a:prstGeom prst="rect">
            <a:avLst/>
          </a:prstGeom>
          <a:solidFill>
            <a:schemeClr val="bg1"/>
          </a:solidFill>
          <a:ln>
            <a:solidFill>
              <a:schemeClr val="accent3">
                <a:lumMod val="75000"/>
              </a:schemeClr>
            </a:solidFill>
          </a:ln>
        </p:spPr>
        <p:txBody>
          <a:bodyPr wrap="square" lIns="113498" tIns="56750" rIns="113498" bIns="56750">
            <a:spAutoFit/>
          </a:bodyPr>
          <a:lstStyle/>
          <a:p>
            <a:r>
              <a:rPr lang="fr-FR" sz="1500" u="sng" dirty="0">
                <a:ea typeface="Calibri"/>
                <a:cs typeface="Times New Roman"/>
              </a:rPr>
              <a:t>Suivi</a:t>
            </a:r>
            <a:r>
              <a:rPr lang="fr-FR" sz="1500" dirty="0">
                <a:ea typeface="Calibri"/>
                <a:cs typeface="Times New Roman"/>
              </a:rPr>
              <a:t> : </a:t>
            </a:r>
          </a:p>
          <a:p>
            <a:r>
              <a:rPr lang="fr-FR" sz="1500" dirty="0">
                <a:ea typeface="Calibri"/>
                <a:cs typeface="Times New Roman"/>
              </a:rPr>
              <a:t>Service </a:t>
            </a:r>
            <a:r>
              <a:rPr lang="fr-FR" sz="1500" dirty="0" smtClean="0">
                <a:ea typeface="Calibri"/>
                <a:cs typeface="Times New Roman"/>
              </a:rPr>
              <a:t>Culture</a:t>
            </a:r>
          </a:p>
        </p:txBody>
      </p:sp>
      <p:sp>
        <p:nvSpPr>
          <p:cNvPr id="6" name="Arrondir un rectangle avec un coin diagonal 9"/>
          <p:cNvSpPr/>
          <p:nvPr/>
        </p:nvSpPr>
        <p:spPr>
          <a:xfrm>
            <a:off x="484458" y="1217119"/>
            <a:ext cx="5344650" cy="4723804"/>
          </a:xfrm>
          <a:prstGeom prst="round2DiagRect">
            <a:avLst/>
          </a:prstGeom>
          <a:solidFill>
            <a:schemeClr val="bg1"/>
          </a:solidFill>
          <a:ln w="28575">
            <a:solidFill>
              <a:schemeClr val="accent3">
                <a:lumMod val="75000"/>
              </a:schemeClr>
            </a:solidFill>
            <a:prstDash val="sysDot"/>
          </a:ln>
        </p:spPr>
        <p:style>
          <a:lnRef idx="1">
            <a:schemeClr val="dk1"/>
          </a:lnRef>
          <a:fillRef idx="2">
            <a:schemeClr val="dk1"/>
          </a:fillRef>
          <a:effectRef idx="1">
            <a:schemeClr val="dk1"/>
          </a:effectRef>
          <a:fontRef idx="minor">
            <a:schemeClr val="dk1"/>
          </a:fontRef>
        </p:style>
        <p:txBody>
          <a:bodyPr wrap="square" lIns="113498" tIns="56750" rIns="113498" bIns="56750">
            <a:spAutoFit/>
          </a:bodyPr>
          <a:lstStyle/>
          <a:p>
            <a:pPr>
              <a:spcAft>
                <a:spcPts val="0"/>
              </a:spcAft>
            </a:pPr>
            <a:r>
              <a:rPr lang="fr-FR" sz="1800" dirty="0">
                <a:solidFill>
                  <a:srgbClr val="000000"/>
                </a:solidFill>
                <a:latin typeface="Calibri" panose="020F0502020204030204" pitchFamily="34" charset="0"/>
                <a:ea typeface="Times New Roman" panose="02020603050405020304" pitchFamily="18" charset="0"/>
              </a:rPr>
              <a:t>Panneau CARTEL en salle d’exposition </a:t>
            </a:r>
            <a:r>
              <a:rPr lang="fr-FR" sz="1800" dirty="0" smtClean="0">
                <a:solidFill>
                  <a:srgbClr val="000000"/>
                </a:solidFill>
                <a:latin typeface="Calibri" panose="020F0502020204030204" pitchFamily="34" charset="0"/>
                <a:ea typeface="Times New Roman" panose="02020603050405020304" pitchFamily="18" charset="0"/>
              </a:rPr>
              <a:t>:l</a:t>
            </a:r>
          </a:p>
          <a:p>
            <a:pPr>
              <a:spcAft>
                <a:spcPts val="0"/>
              </a:spcAft>
            </a:pPr>
            <a:r>
              <a:rPr lang="fr-FR" sz="1800" dirty="0">
                <a:solidFill>
                  <a:srgbClr val="000000"/>
                </a:solidFill>
                <a:latin typeface="Calibri" panose="020F0502020204030204" pitchFamily="34" charset="0"/>
                <a:ea typeface="Times New Roman" panose="02020603050405020304" pitchFamily="18" charset="0"/>
              </a:rPr>
              <a:t>l</a:t>
            </a:r>
            <a:r>
              <a:rPr lang="fr-FR" sz="1800" dirty="0" smtClean="0">
                <a:solidFill>
                  <a:srgbClr val="000000"/>
                </a:solidFill>
                <a:latin typeface="Calibri" panose="020F0502020204030204" pitchFamily="34" charset="0"/>
                <a:ea typeface="Times New Roman" panose="02020603050405020304" pitchFamily="18" charset="0"/>
              </a:rPr>
              <a:t>es </a:t>
            </a:r>
            <a:r>
              <a:rPr lang="fr-FR" sz="1800" dirty="0">
                <a:solidFill>
                  <a:srgbClr val="000000"/>
                </a:solidFill>
                <a:latin typeface="Calibri" panose="020F0502020204030204" pitchFamily="34" charset="0"/>
                <a:ea typeface="Times New Roman" panose="02020603050405020304" pitchFamily="18" charset="0"/>
              </a:rPr>
              <a:t>textes explicatifs des artistes sont proposés en </a:t>
            </a:r>
            <a:r>
              <a:rPr lang="fr-FR" sz="1800" dirty="0" smtClean="0">
                <a:solidFill>
                  <a:srgbClr val="000000"/>
                </a:solidFill>
                <a:latin typeface="Calibri" panose="020F0502020204030204" pitchFamily="34" charset="0"/>
                <a:ea typeface="Times New Roman" panose="02020603050405020304" pitchFamily="18" charset="0"/>
              </a:rPr>
              <a:t>Facile </a:t>
            </a:r>
            <a:r>
              <a:rPr lang="fr-FR" sz="1800" dirty="0">
                <a:solidFill>
                  <a:srgbClr val="000000"/>
                </a:solidFill>
                <a:latin typeface="Calibri" panose="020F0502020204030204" pitchFamily="34" charset="0"/>
                <a:ea typeface="Times New Roman" panose="02020603050405020304" pitchFamily="18" charset="0"/>
              </a:rPr>
              <a:t>à Lire et à </a:t>
            </a:r>
            <a:r>
              <a:rPr lang="fr-FR" sz="1800" dirty="0" smtClean="0">
                <a:solidFill>
                  <a:srgbClr val="000000"/>
                </a:solidFill>
                <a:latin typeface="Calibri" panose="020F0502020204030204" pitchFamily="34" charset="0"/>
                <a:ea typeface="Times New Roman" panose="02020603050405020304" pitchFamily="18" charset="0"/>
              </a:rPr>
              <a:t>Comprendre, (</a:t>
            </a:r>
            <a:r>
              <a:rPr lang="fr-FR" sz="1800" dirty="0">
                <a:solidFill>
                  <a:srgbClr val="000000"/>
                </a:solidFill>
                <a:latin typeface="Calibri" panose="020F0502020204030204" pitchFamily="34" charset="0"/>
                <a:ea typeface="Times New Roman" panose="02020603050405020304" pitchFamily="18" charset="0"/>
              </a:rPr>
              <a:t>FALC</a:t>
            </a:r>
            <a:r>
              <a:rPr lang="fr-FR" sz="1800" dirty="0" smtClean="0">
                <a:solidFill>
                  <a:srgbClr val="000000"/>
                </a:solidFill>
                <a:latin typeface="Calibri" panose="020F0502020204030204" pitchFamily="34" charset="0"/>
                <a:ea typeface="Times New Roman" panose="02020603050405020304" pitchFamily="18" charset="0"/>
              </a:rPr>
              <a:t>).</a:t>
            </a:r>
          </a:p>
          <a:p>
            <a:pPr>
              <a:spcAft>
                <a:spcPts val="0"/>
              </a:spcAft>
            </a:pPr>
            <a:endParaRPr lang="fr-FR" sz="1800" dirty="0">
              <a:solidFill>
                <a:srgbClr val="000000"/>
              </a:solidFill>
              <a:latin typeface="Calibri" panose="020F0502020204030204" pitchFamily="34" charset="0"/>
              <a:ea typeface="Times New Roman" panose="02020603050405020304" pitchFamily="18" charset="0"/>
            </a:endParaRPr>
          </a:p>
          <a:p>
            <a:pPr>
              <a:spcAft>
                <a:spcPts val="0"/>
              </a:spcAft>
            </a:pPr>
            <a:r>
              <a:rPr lang="fr-FR" sz="1800" dirty="0">
                <a:solidFill>
                  <a:srgbClr val="000000"/>
                </a:solidFill>
                <a:latin typeface="Calibri" panose="020F0502020204030204" pitchFamily="34" charset="0"/>
                <a:ea typeface="Times New Roman" panose="02020603050405020304" pitchFamily="18" charset="0"/>
              </a:rPr>
              <a:t>Certaines expositions peuvent être appréhendées de manière tactile, du bout des doigts afin d’améliorer la compréhension. </a:t>
            </a:r>
            <a:endParaRPr lang="fr-FR" sz="1800" dirty="0" smtClean="0">
              <a:solidFill>
                <a:srgbClr val="000000"/>
              </a:solidFill>
              <a:latin typeface="Calibri" panose="020F0502020204030204" pitchFamily="34" charset="0"/>
              <a:ea typeface="Times New Roman" panose="02020603050405020304" pitchFamily="18" charset="0"/>
            </a:endParaRPr>
          </a:p>
          <a:p>
            <a:pPr>
              <a:spcAft>
                <a:spcPts val="0"/>
              </a:spcAft>
            </a:pPr>
            <a:endParaRPr lang="fr-FR" sz="1800" dirty="0">
              <a:solidFill>
                <a:srgbClr val="000000"/>
              </a:solidFill>
              <a:latin typeface="Calibri" panose="020F0502020204030204" pitchFamily="34" charset="0"/>
              <a:ea typeface="Times New Roman" panose="02020603050405020304" pitchFamily="18" charset="0"/>
            </a:endParaRPr>
          </a:p>
          <a:p>
            <a:pPr>
              <a:spcAft>
                <a:spcPts val="0"/>
              </a:spcAft>
            </a:pPr>
            <a:r>
              <a:rPr lang="fr-FR" sz="1800" dirty="0" smtClean="0">
                <a:solidFill>
                  <a:srgbClr val="000000"/>
                </a:solidFill>
                <a:latin typeface="Calibri" panose="020F0502020204030204" pitchFamily="34" charset="0"/>
                <a:ea typeface="Times New Roman" panose="02020603050405020304" pitchFamily="18" charset="0"/>
              </a:rPr>
              <a:t>Visites </a:t>
            </a:r>
            <a:r>
              <a:rPr lang="fr-FR" sz="1800" dirty="0">
                <a:solidFill>
                  <a:srgbClr val="000000"/>
                </a:solidFill>
                <a:latin typeface="Calibri" panose="020F0502020204030204" pitchFamily="34" charset="0"/>
                <a:ea typeface="Times New Roman" panose="02020603050405020304" pitchFamily="18" charset="0"/>
              </a:rPr>
              <a:t>des expositions avec une médiation adaptée auprès des </a:t>
            </a:r>
            <a:r>
              <a:rPr lang="fr-FR" sz="1800" dirty="0" smtClean="0">
                <a:solidFill>
                  <a:srgbClr val="000000"/>
                </a:solidFill>
                <a:latin typeface="Calibri" panose="020F0502020204030204" pitchFamily="34" charset="0"/>
                <a:ea typeface="Times New Roman" panose="02020603050405020304" pitchFamily="18" charset="0"/>
              </a:rPr>
              <a:t>instituts m</a:t>
            </a:r>
            <a:r>
              <a:rPr lang="fr-FR" sz="1800" dirty="0">
                <a:solidFill>
                  <a:srgbClr val="000000"/>
                </a:solidFill>
                <a:latin typeface="Calibri" panose="020F0502020204030204" pitchFamily="34" charset="0"/>
                <a:ea typeface="Times New Roman" panose="02020603050405020304" pitchFamily="18" charset="0"/>
              </a:rPr>
              <a:t>é</a:t>
            </a:r>
            <a:r>
              <a:rPr lang="fr-FR" sz="1800" dirty="0" smtClean="0">
                <a:solidFill>
                  <a:srgbClr val="000000"/>
                </a:solidFill>
                <a:latin typeface="Calibri" panose="020F0502020204030204" pitchFamily="34" charset="0"/>
                <a:ea typeface="Times New Roman" panose="02020603050405020304" pitchFamily="18" charset="0"/>
              </a:rPr>
              <a:t>dico éducatif, </a:t>
            </a:r>
            <a:r>
              <a:rPr lang="fr-FR" sz="1800" dirty="0" err="1" smtClean="0">
                <a:solidFill>
                  <a:srgbClr val="000000"/>
                </a:solidFill>
                <a:latin typeface="Calibri" panose="020F0502020204030204" pitchFamily="34" charset="0"/>
                <a:ea typeface="Times New Roman" panose="02020603050405020304" pitchFamily="18" charset="0"/>
              </a:rPr>
              <a:t>IMpro</a:t>
            </a:r>
            <a:r>
              <a:rPr lang="fr-FR" sz="1800" dirty="0" smtClean="0">
                <a:solidFill>
                  <a:srgbClr val="000000"/>
                </a:solidFill>
                <a:latin typeface="Calibri" panose="020F0502020204030204" pitchFamily="34" charset="0"/>
                <a:ea typeface="Times New Roman" panose="02020603050405020304" pitchFamily="18" charset="0"/>
              </a:rPr>
              <a:t>,</a:t>
            </a:r>
            <a:r>
              <a:rPr lang="fr-FR" sz="1800" dirty="0">
                <a:solidFill>
                  <a:srgbClr val="000000"/>
                </a:solidFill>
                <a:latin typeface="Calibri" panose="020F0502020204030204" pitchFamily="34" charset="0"/>
                <a:ea typeface="Times New Roman" panose="02020603050405020304" pitchFamily="18" charset="0"/>
              </a:rPr>
              <a:t>  mais également auprès des scolaires </a:t>
            </a:r>
            <a:r>
              <a:rPr lang="fr-FR" sz="1800" dirty="0" smtClean="0">
                <a:solidFill>
                  <a:srgbClr val="000000"/>
                </a:solidFill>
                <a:latin typeface="Calibri" panose="020F0502020204030204" pitchFamily="34" charset="0"/>
                <a:ea typeface="Times New Roman" panose="02020603050405020304" pitchFamily="18" charset="0"/>
              </a:rPr>
              <a:t>.</a:t>
            </a:r>
          </a:p>
          <a:p>
            <a:pPr>
              <a:spcAft>
                <a:spcPts val="0"/>
              </a:spcAft>
            </a:pPr>
            <a:endParaRPr lang="fr-FR" sz="1800" dirty="0">
              <a:latin typeface="Times New Roman" panose="02020603050405020304" pitchFamily="18" charset="0"/>
              <a:ea typeface="Calibri" panose="020F0502020204030204" pitchFamily="34" charset="0"/>
            </a:endParaRPr>
          </a:p>
          <a:p>
            <a:pPr>
              <a:spcAft>
                <a:spcPts val="0"/>
              </a:spcAft>
            </a:pPr>
            <a:r>
              <a:rPr lang="fr-FR" sz="1800" dirty="0" smtClean="0">
                <a:solidFill>
                  <a:srgbClr val="000000"/>
                </a:solidFill>
                <a:latin typeface="Calibri" panose="020F0502020204030204" pitchFamily="34" charset="0"/>
                <a:ea typeface="Times New Roman" panose="02020603050405020304" pitchFamily="18" charset="0"/>
              </a:rPr>
              <a:t>Un </a:t>
            </a:r>
            <a:r>
              <a:rPr lang="fr-FR" sz="1800" dirty="0">
                <a:solidFill>
                  <a:srgbClr val="000000"/>
                </a:solidFill>
                <a:latin typeface="Calibri" panose="020F0502020204030204" pitchFamily="34" charset="0"/>
                <a:ea typeface="Times New Roman" panose="02020603050405020304" pitchFamily="18" charset="0"/>
              </a:rPr>
              <a:t>carré potager de l'espace </a:t>
            </a:r>
            <a:r>
              <a:rPr lang="fr-FR" sz="1800" dirty="0" err="1">
                <a:solidFill>
                  <a:srgbClr val="000000"/>
                </a:solidFill>
                <a:latin typeface="Calibri" panose="020F0502020204030204" pitchFamily="34" charset="0"/>
                <a:ea typeface="Times New Roman" panose="02020603050405020304" pitchFamily="18" charset="0"/>
              </a:rPr>
              <a:t>Carréo</a:t>
            </a:r>
            <a:r>
              <a:rPr lang="fr-FR" sz="1800" dirty="0">
                <a:solidFill>
                  <a:srgbClr val="000000"/>
                </a:solidFill>
                <a:latin typeface="Calibri" panose="020F0502020204030204" pitchFamily="34" charset="0"/>
                <a:ea typeface="Times New Roman" panose="02020603050405020304" pitchFamily="18" charset="0"/>
              </a:rPr>
              <a:t> est accessible avec un carré en hauteur, pour une personne </a:t>
            </a:r>
            <a:r>
              <a:rPr lang="fr-FR" sz="1800" dirty="0" smtClean="0">
                <a:solidFill>
                  <a:srgbClr val="000000"/>
                </a:solidFill>
                <a:latin typeface="Calibri" panose="020F0502020204030204" pitchFamily="34" charset="0"/>
                <a:ea typeface="Times New Roman" panose="02020603050405020304" pitchFamily="18" charset="0"/>
              </a:rPr>
              <a:t>à mobilité </a:t>
            </a:r>
            <a:r>
              <a:rPr lang="fr-FR" sz="1800" dirty="0">
                <a:solidFill>
                  <a:srgbClr val="000000"/>
                </a:solidFill>
                <a:latin typeface="Calibri" panose="020F0502020204030204" pitchFamily="34" charset="0"/>
                <a:ea typeface="Times New Roman" panose="02020603050405020304" pitchFamily="18" charset="0"/>
              </a:rPr>
              <a:t>réduite</a:t>
            </a:r>
            <a:r>
              <a:rPr lang="fr-FR" sz="1800" dirty="0" smtClean="0">
                <a:solidFill>
                  <a:srgbClr val="000000"/>
                </a:solidFill>
                <a:latin typeface="Calibri" panose="020F0502020204030204" pitchFamily="34" charset="0"/>
                <a:ea typeface="Times New Roman" panose="02020603050405020304" pitchFamily="18" charset="0"/>
              </a:rPr>
              <a:t>.</a:t>
            </a:r>
            <a:endParaRPr lang="fr-FR" sz="1800" dirty="0">
              <a:latin typeface="Times New Roman" panose="02020603050405020304" pitchFamily="18" charset="0"/>
              <a:ea typeface="Calibri" panose="020F0502020204030204" pitchFamily="34" charset="0"/>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5706" y="3632952"/>
            <a:ext cx="2771800" cy="2078850"/>
          </a:xfrm>
          <a:prstGeom prst="rect">
            <a:avLst/>
          </a:prstGeom>
        </p:spPr>
      </p:pic>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l="9069" t="28421" r="69758" b="29466"/>
          <a:stretch/>
        </p:blipFill>
        <p:spPr>
          <a:xfrm rot="5400000">
            <a:off x="6624749" y="970218"/>
            <a:ext cx="1800198" cy="2685317"/>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2369" y="606423"/>
            <a:ext cx="971550" cy="914400"/>
          </a:xfrm>
          <a:prstGeom prst="rect">
            <a:avLst/>
          </a:prstGeom>
        </p:spPr>
      </p:pic>
      <p:grpSp>
        <p:nvGrpSpPr>
          <p:cNvPr id="10" name="Groupe 9"/>
          <p:cNvGrpSpPr/>
          <p:nvPr/>
        </p:nvGrpSpPr>
        <p:grpSpPr>
          <a:xfrm rot="20931326">
            <a:off x="4934658" y="3146343"/>
            <a:ext cx="871538" cy="726026"/>
            <a:chOff x="1295239" y="2921152"/>
            <a:chExt cx="998395" cy="998395"/>
          </a:xfrm>
        </p:grpSpPr>
        <p:sp>
          <p:nvSpPr>
            <p:cNvPr id="11" name="Ellipse 10"/>
            <p:cNvSpPr/>
            <p:nvPr/>
          </p:nvSpPr>
          <p:spPr>
            <a:xfrm>
              <a:off x="1295239" y="2921152"/>
              <a:ext cx="998395" cy="998395"/>
            </a:xfrm>
            <a:prstGeom prst="ellipse">
              <a:avLst/>
            </a:prstGeom>
            <a:solidFill>
              <a:schemeClr val="bg2"/>
            </a:solidFill>
            <a:ln w="28575">
              <a:solidFill>
                <a:schemeClr val="accent6">
                  <a:lumMod val="75000"/>
                </a:schemeClr>
              </a:solidFill>
              <a:prstDash val="sysDot"/>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none" numCol="1" rtlCol="0">
              <a:prstTxWarp prst="textDeflate">
                <a:avLst/>
              </a:prstTxWarp>
              <a:spAutoFit/>
            </a:bodyPr>
            <a:lstStyle/>
            <a:p>
              <a:endParaRPr lang="fr-FR" sz="3000">
                <a:solidFill>
                  <a:schemeClr val="accent6">
                    <a:lumMod val="75000"/>
                  </a:schemeClr>
                </a:solidFill>
                <a:latin typeface="Hobo Std" pitchFamily="34" charset="0"/>
              </a:endParaRPr>
            </a:p>
          </p:txBody>
        </p:sp>
        <p:sp>
          <p:nvSpPr>
            <p:cNvPr id="12" name="ZoneTexte 11"/>
            <p:cNvSpPr txBox="1"/>
            <p:nvPr/>
          </p:nvSpPr>
          <p:spPr>
            <a:xfrm>
              <a:off x="1344314" y="2961699"/>
              <a:ext cx="900243" cy="879336"/>
            </a:xfrm>
            <a:prstGeom prst="rect">
              <a:avLst/>
            </a:prstGeom>
            <a:noFill/>
          </p:spPr>
          <p:txBody>
            <a:bodyPr wrap="none" rtlCol="0">
              <a:prstTxWarp prst="textButtonPour">
                <a:avLst/>
              </a:prstTxWarp>
              <a:spAutoFit/>
            </a:bodyPr>
            <a:lstStyle/>
            <a:p>
              <a:pPr algn="ctr"/>
              <a:r>
                <a:rPr lang="fr-FR" sz="1275" b="1" dirty="0" smtClean="0">
                  <a:solidFill>
                    <a:schemeClr val="accent6">
                      <a:lumMod val="75000"/>
                    </a:schemeClr>
                  </a:solidFill>
                  <a:latin typeface="Arial" panose="020B0604020202020204" pitchFamily="34" charset="0"/>
                  <a:cs typeface="Arial" panose="020B0604020202020204" pitchFamily="34" charset="0"/>
                </a:rPr>
                <a:t>NOUVEAU</a:t>
              </a:r>
            </a:p>
            <a:p>
              <a:pPr algn="ctr"/>
              <a:r>
                <a:rPr lang="fr-FR" sz="1275" b="1" dirty="0" smtClean="0">
                  <a:solidFill>
                    <a:schemeClr val="accent6">
                      <a:lumMod val="75000"/>
                    </a:schemeClr>
                  </a:solidFill>
                  <a:latin typeface="Arial" panose="020B0604020202020204" pitchFamily="34" charset="0"/>
                  <a:cs typeface="Arial" panose="020B0604020202020204" pitchFamily="34" charset="0"/>
                </a:rPr>
                <a:t>EN</a:t>
              </a:r>
            </a:p>
            <a:p>
              <a:pPr algn="ctr"/>
              <a:r>
                <a:rPr lang="fr-FR" sz="1875" b="1" dirty="0" smtClean="0">
                  <a:solidFill>
                    <a:schemeClr val="accent6">
                      <a:lumMod val="75000"/>
                    </a:schemeClr>
                  </a:solidFill>
                  <a:latin typeface="Arial" panose="020B0604020202020204" pitchFamily="34" charset="0"/>
                  <a:cs typeface="Arial" panose="020B0604020202020204" pitchFamily="34" charset="0"/>
                </a:rPr>
                <a:t>2024</a:t>
              </a:r>
              <a:endParaRPr lang="fr-FR" sz="1875" b="1" dirty="0">
                <a:solidFill>
                  <a:schemeClr val="accent6">
                    <a:lumMod val="75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224561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Amenagement Urbain\DAT - Partageons nos docs\_Pôle ACCESSIBILITE &amp; HANDICAP\DOSSIERS\2016_BILAN 2015\Edito _Mair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8764" y="4613242"/>
            <a:ext cx="3137414" cy="21075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ELENE\Direction_VA\Amenagement Urbain\BIGéo\00_GABARIT &amp; MODELES\ADMINISTR\SIGNATURES\paraf L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6484" y="5166338"/>
            <a:ext cx="2225613" cy="16474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119302" y="5166338"/>
            <a:ext cx="4528386" cy="976383"/>
          </a:xfrm>
          <a:prstGeom prst="rect">
            <a:avLst/>
          </a:prstGeom>
        </p:spPr>
        <p:txBody>
          <a:bodyPr wrap="square" lIns="113498" tIns="56750" rIns="113498" bIns="56750">
            <a:spAutoFit/>
          </a:bodyPr>
          <a:lstStyle/>
          <a:p>
            <a:pPr algn="ctr"/>
            <a:r>
              <a:rPr lang="fr-FR" sz="1400" b="1" dirty="0"/>
              <a:t>Lahanissa MADI</a:t>
            </a:r>
          </a:p>
          <a:p>
            <a:pPr algn="ctr"/>
            <a:r>
              <a:rPr lang="fr-FR" sz="1400" dirty="0"/>
              <a:t>Adjointe au Maire de Villeneuve d’Ascq, </a:t>
            </a:r>
          </a:p>
          <a:p>
            <a:pPr algn="ctr"/>
            <a:r>
              <a:rPr lang="fr-FR" sz="1400" dirty="0"/>
              <a:t>déléguée à </a:t>
            </a:r>
            <a:r>
              <a:rPr lang="fr-FR" sz="1400" dirty="0" smtClean="0"/>
              <a:t>l’accessibilité  universelle et inclusive des personnes en </a:t>
            </a:r>
            <a:r>
              <a:rPr lang="fr-FR" sz="1400" dirty="0"/>
              <a:t>situation de handicap</a:t>
            </a:r>
          </a:p>
        </p:txBody>
      </p:sp>
      <p:sp>
        <p:nvSpPr>
          <p:cNvPr id="9" name="Rectangle 8"/>
          <p:cNvSpPr/>
          <p:nvPr/>
        </p:nvSpPr>
        <p:spPr>
          <a:xfrm>
            <a:off x="5468403" y="5166337"/>
            <a:ext cx="2714224" cy="552324"/>
          </a:xfrm>
          <a:prstGeom prst="rect">
            <a:avLst/>
          </a:prstGeom>
        </p:spPr>
        <p:txBody>
          <a:bodyPr wrap="square" lIns="113498" tIns="56750" rIns="113498" bIns="56750">
            <a:spAutoFit/>
          </a:bodyPr>
          <a:lstStyle/>
          <a:p>
            <a:pPr algn="ctr"/>
            <a:r>
              <a:rPr lang="fr-FR" sz="1400" b="1" dirty="0"/>
              <a:t>Gérard CAUDRON</a:t>
            </a:r>
          </a:p>
          <a:p>
            <a:pPr algn="ctr"/>
            <a:r>
              <a:rPr lang="fr-FR" sz="1400" dirty="0"/>
              <a:t>Maire de Villeneuve d’Ascq</a:t>
            </a:r>
          </a:p>
        </p:txBody>
      </p:sp>
      <p:sp>
        <p:nvSpPr>
          <p:cNvPr id="12" name="Rectangle 11"/>
          <p:cNvSpPr/>
          <p:nvPr/>
        </p:nvSpPr>
        <p:spPr>
          <a:xfrm>
            <a:off x="1331640" y="782067"/>
            <a:ext cx="7560840" cy="3992593"/>
          </a:xfrm>
          <a:prstGeom prst="rect">
            <a:avLst/>
          </a:prstGeom>
        </p:spPr>
        <p:txBody>
          <a:bodyPr wrap="square" lIns="113498" tIns="56750" rIns="113498" bIns="56750">
            <a:spAutoFit/>
          </a:bodyPr>
          <a:lstStyle/>
          <a:p>
            <a:pPr algn="just"/>
            <a:r>
              <a:rPr lang="fr-FR" sz="1400" b="1" dirty="0"/>
              <a:t>Bilan annuel d'une politique locale transversale et inclusive du handicap</a:t>
            </a:r>
          </a:p>
          <a:p>
            <a:pPr algn="just"/>
            <a:r>
              <a:rPr lang="fr-FR" sz="1400" dirty="0"/>
              <a:t> </a:t>
            </a:r>
          </a:p>
          <a:p>
            <a:pPr algn="just"/>
            <a:r>
              <a:rPr lang="fr-FR" sz="1400" dirty="0"/>
              <a:t>Conformément aux dispositions de la loi du 11 février 2005, ce rapport présente les actions destinées à améliorer la vie quotidienne des personnes en situation de handicap menées à Villeneuve d’Ascq en </a:t>
            </a:r>
            <a:r>
              <a:rPr lang="fr-FR" sz="1400" dirty="0" smtClean="0"/>
              <a:t>2024. </a:t>
            </a:r>
            <a:r>
              <a:rPr lang="fr-FR" sz="1400" dirty="0"/>
              <a:t>Sa vocation est multiple :</a:t>
            </a:r>
          </a:p>
          <a:p>
            <a:pPr marL="331037" algn="just"/>
            <a:r>
              <a:rPr lang="fr-FR" sz="1400" dirty="0"/>
              <a:t>- document de travail, il formalise l'état d'avancement de la mise en accessibilité universelle (destinée à offrir à chacun la possibilité d'exercer ses droits fondamentaux de citoyen(ne) à part entière et non entièrement à part) dans notre ville ;</a:t>
            </a:r>
          </a:p>
          <a:p>
            <a:pPr marL="331037" algn="just"/>
            <a:r>
              <a:rPr lang="fr-FR" sz="1400" dirty="0"/>
              <a:t>- document de pilotage, il fait connaître les acteurs du territoire et leurs liens ;</a:t>
            </a:r>
          </a:p>
          <a:p>
            <a:pPr marL="331037" algn="just"/>
            <a:r>
              <a:rPr lang="fr-FR" sz="1400" dirty="0"/>
              <a:t>- enfin, document de communication, il sert de support à la concertation, informe les citoyens, met en avant les réussites et ouvre la possibilité de signaler difficultés et/ou besoins.</a:t>
            </a:r>
          </a:p>
          <a:p>
            <a:pPr algn="just"/>
            <a:r>
              <a:rPr lang="fr-FR" sz="1400" dirty="0"/>
              <a:t>Fruit de la coopération entre les différents services de la Ville, ses partenaires institutionnels et les associations, il photographie le degré d'accessibilité des structures et services d’une ville qui accorde une large place à ses habitants, en leur garantissant une qualité de vie dans tous les domaines et à tous les âges de la vie, quelles que soient leurs différences et tout type de handicap confondu.</a:t>
            </a:r>
          </a:p>
          <a:p>
            <a:pPr algn="just"/>
            <a:r>
              <a:rPr lang="fr-FR" sz="1400" dirty="0"/>
              <a:t>Parce que </a:t>
            </a:r>
            <a:r>
              <a:rPr lang="fr-FR" sz="1400" dirty="0" smtClean="0"/>
              <a:t>«</a:t>
            </a:r>
            <a:r>
              <a:rPr lang="fr-FR" sz="1400" i="1" dirty="0"/>
              <a:t>l</a:t>
            </a:r>
            <a:r>
              <a:rPr lang="fr-FR" sz="1400" i="1" dirty="0" smtClean="0"/>
              <a:t>a </a:t>
            </a:r>
            <a:r>
              <a:rPr lang="fr-FR" sz="1400" i="1" dirty="0"/>
              <a:t>différence est cette chose merveilleuse que nous avons tous en commun. » (</a:t>
            </a:r>
            <a:r>
              <a:rPr lang="fr-FR" sz="1400" dirty="0"/>
              <a:t>Nelly Biche de Bère), nous innovons chaque année en mettant en place des actions qui favorisent toujours davantage le «bien vivre ensemble», au bénéfice de tous.</a:t>
            </a:r>
          </a:p>
        </p:txBody>
      </p:sp>
      <p:sp>
        <p:nvSpPr>
          <p:cNvPr id="13" name="Titre 3"/>
          <p:cNvSpPr txBox="1">
            <a:spLocks/>
          </p:cNvSpPr>
          <p:nvPr/>
        </p:nvSpPr>
        <p:spPr>
          <a:xfrm>
            <a:off x="533541" y="109496"/>
            <a:ext cx="8018042" cy="556252"/>
          </a:xfrm>
          <a:prstGeom prst="rect">
            <a:avLst/>
          </a:prstGeom>
        </p:spPr>
        <p:txBody>
          <a:bodyPr vert="horz" lIns="113498" tIns="56750" rIns="113498" bIns="56750" rtlCol="0" anchor="b">
            <a:noAutofit/>
          </a:bodyPr>
          <a:lstStyle>
            <a:defPPr>
              <a:defRPr lang="fr-FR"/>
            </a:defPPr>
            <a:lvl1pPr defTabSz="914400">
              <a:spcBef>
                <a:spcPct val="0"/>
              </a:spcBef>
              <a:buNone/>
              <a:defRPr sz="2000" b="1" u="sng">
                <a:solidFill>
                  <a:schemeClr val="accent3">
                    <a:lumMod val="75000"/>
                  </a:schemeClr>
                </a:solidFill>
                <a:latin typeface="+mj-lt"/>
                <a:ea typeface="Calibri"/>
                <a:cs typeface="Times New Roman"/>
              </a:defRPr>
            </a:lvl1pPr>
          </a:lstStyle>
          <a:p>
            <a:r>
              <a:rPr lang="fr-FR" dirty="0" smtClean="0">
                <a:solidFill>
                  <a:schemeClr val="accent3">
                    <a:lumMod val="50000"/>
                  </a:schemeClr>
                </a:solidFill>
              </a:rPr>
              <a:t>Édito</a:t>
            </a:r>
            <a:endParaRPr lang="fr-FR" dirty="0">
              <a:solidFill>
                <a:schemeClr val="accent3">
                  <a:lumMod val="50000"/>
                </a:schemeClr>
              </a:solidFill>
            </a:endParaRPr>
          </a:p>
        </p:txBody>
      </p:sp>
    </p:spTree>
    <p:extLst>
      <p:ext uri="{BB962C8B-B14F-4D97-AF65-F5344CB8AC3E}">
        <p14:creationId xmlns:p14="http://schemas.microsoft.com/office/powerpoint/2010/main" val="38514269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23495" y="164398"/>
            <a:ext cx="3688465" cy="499329"/>
          </a:xfrm>
          <a:prstGeom prst="rect">
            <a:avLst/>
          </a:prstGeom>
          <a:solidFill>
            <a:schemeClr val="bg1">
              <a:lumMod val="95000"/>
            </a:schemeClr>
          </a:solidFill>
          <a:ln>
            <a:noFill/>
          </a:ln>
          <a:effectLst/>
        </p:spPr>
        <p:txBody>
          <a:bodyPr wrap="square" lIns="113498" tIns="56750" rIns="113498" bIns="56750">
            <a:spAutoFit/>
          </a:bodyPr>
          <a:lstStyle/>
          <a:p>
            <a:r>
              <a:rPr lang="fr-FR" sz="2500" b="1" dirty="0" smtClean="0">
                <a:solidFill>
                  <a:srgbClr val="00B050"/>
                </a:solidFill>
              </a:rPr>
              <a:t> La communication </a:t>
            </a:r>
          </a:p>
        </p:txBody>
      </p:sp>
      <p:sp>
        <p:nvSpPr>
          <p:cNvPr id="9" name="Titre 3"/>
          <p:cNvSpPr txBox="1">
            <a:spLocks/>
          </p:cNvSpPr>
          <p:nvPr/>
        </p:nvSpPr>
        <p:spPr>
          <a:xfrm>
            <a:off x="4016957" y="185542"/>
            <a:ext cx="4850549" cy="620658"/>
          </a:xfrm>
          <a:prstGeom prst="rect">
            <a:avLst/>
          </a:prstGeom>
          <a:noFill/>
          <a:effectLst/>
        </p:spPr>
        <p:txBody>
          <a:bodyPr vert="horz" lIns="113498" tIns="56750" rIns="113498" bIns="56750"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r>
              <a:rPr lang="fr-FR" dirty="0" smtClean="0">
                <a:solidFill>
                  <a:schemeClr val="accent3">
                    <a:lumMod val="75000"/>
                  </a:schemeClr>
                </a:solidFill>
              </a:rPr>
              <a:t>CULTURE</a:t>
            </a:r>
          </a:p>
          <a:p>
            <a:r>
              <a:rPr lang="fr-FR" dirty="0" smtClean="0">
                <a:solidFill>
                  <a:schemeClr val="accent3">
                    <a:lumMod val="75000"/>
                  </a:schemeClr>
                </a:solidFill>
              </a:rPr>
              <a:t>Ferme d’en Haut</a:t>
            </a:r>
            <a:endParaRPr lang="fr-FR" dirty="0">
              <a:solidFill>
                <a:schemeClr val="accent3">
                  <a:lumMod val="75000"/>
                </a:schemeClr>
              </a:solidFill>
            </a:endParaRPr>
          </a:p>
        </p:txBody>
      </p:sp>
      <p:sp>
        <p:nvSpPr>
          <p:cNvPr id="17" name="Rectangle 16"/>
          <p:cNvSpPr/>
          <p:nvPr/>
        </p:nvSpPr>
        <p:spPr>
          <a:xfrm>
            <a:off x="61423" y="5291278"/>
            <a:ext cx="2880320" cy="1037938"/>
          </a:xfrm>
          <a:prstGeom prst="rect">
            <a:avLst/>
          </a:prstGeom>
          <a:solidFill>
            <a:schemeClr val="bg1"/>
          </a:solidFill>
          <a:ln>
            <a:solidFill>
              <a:schemeClr val="accent3">
                <a:lumMod val="75000"/>
              </a:schemeClr>
            </a:solidFill>
          </a:ln>
        </p:spPr>
        <p:txBody>
          <a:bodyPr wrap="square" lIns="113498" tIns="56750" rIns="113498" bIns="56750">
            <a:spAutoFit/>
          </a:bodyPr>
          <a:lstStyle/>
          <a:p>
            <a:r>
              <a:rPr lang="fr-FR" sz="1500" u="sng" dirty="0">
                <a:ea typeface="Calibri"/>
                <a:cs typeface="Times New Roman"/>
              </a:rPr>
              <a:t>Suivi</a:t>
            </a:r>
            <a:r>
              <a:rPr lang="fr-FR" sz="1500" dirty="0">
                <a:ea typeface="Calibri"/>
                <a:cs typeface="Times New Roman"/>
              </a:rPr>
              <a:t> : </a:t>
            </a:r>
          </a:p>
          <a:p>
            <a:r>
              <a:rPr lang="fr-FR" sz="1500" dirty="0">
                <a:ea typeface="Calibri"/>
                <a:cs typeface="Times New Roman"/>
              </a:rPr>
              <a:t>Service </a:t>
            </a:r>
            <a:r>
              <a:rPr lang="fr-FR" sz="1500" dirty="0" smtClean="0">
                <a:ea typeface="Calibri"/>
                <a:cs typeface="Times New Roman"/>
              </a:rPr>
              <a:t>Culture</a:t>
            </a:r>
          </a:p>
          <a:p>
            <a:r>
              <a:rPr lang="fr-FR" sz="1500" dirty="0" smtClean="0">
                <a:ea typeface="Calibri"/>
                <a:cs typeface="Times New Roman"/>
              </a:rPr>
              <a:t>Service accessibilité universelle d’usage et durable </a:t>
            </a:r>
          </a:p>
        </p:txBody>
      </p:sp>
      <p:grpSp>
        <p:nvGrpSpPr>
          <p:cNvPr id="10" name="Groupe 9"/>
          <p:cNvGrpSpPr/>
          <p:nvPr/>
        </p:nvGrpSpPr>
        <p:grpSpPr>
          <a:xfrm rot="20931326">
            <a:off x="385476" y="2354255"/>
            <a:ext cx="871538" cy="726026"/>
            <a:chOff x="1295239" y="2921152"/>
            <a:chExt cx="998395" cy="998395"/>
          </a:xfrm>
        </p:grpSpPr>
        <p:sp>
          <p:nvSpPr>
            <p:cNvPr id="11" name="Ellipse 10"/>
            <p:cNvSpPr/>
            <p:nvPr/>
          </p:nvSpPr>
          <p:spPr>
            <a:xfrm>
              <a:off x="1295239" y="2921152"/>
              <a:ext cx="998395" cy="998395"/>
            </a:xfrm>
            <a:prstGeom prst="ellipse">
              <a:avLst/>
            </a:prstGeom>
            <a:solidFill>
              <a:schemeClr val="bg2"/>
            </a:solidFill>
            <a:ln w="28575">
              <a:solidFill>
                <a:schemeClr val="accent6">
                  <a:lumMod val="75000"/>
                </a:schemeClr>
              </a:solidFill>
              <a:prstDash val="sysDot"/>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none" numCol="1" rtlCol="0">
              <a:prstTxWarp prst="textDeflate">
                <a:avLst/>
              </a:prstTxWarp>
              <a:spAutoFit/>
            </a:bodyPr>
            <a:lstStyle/>
            <a:p>
              <a:endParaRPr lang="fr-FR" sz="3000">
                <a:solidFill>
                  <a:schemeClr val="accent6">
                    <a:lumMod val="75000"/>
                  </a:schemeClr>
                </a:solidFill>
                <a:latin typeface="Hobo Std" pitchFamily="34" charset="0"/>
              </a:endParaRPr>
            </a:p>
          </p:txBody>
        </p:sp>
        <p:sp>
          <p:nvSpPr>
            <p:cNvPr id="12" name="ZoneTexte 11"/>
            <p:cNvSpPr txBox="1"/>
            <p:nvPr/>
          </p:nvSpPr>
          <p:spPr>
            <a:xfrm>
              <a:off x="1344314" y="2961699"/>
              <a:ext cx="900243" cy="879336"/>
            </a:xfrm>
            <a:prstGeom prst="rect">
              <a:avLst/>
            </a:prstGeom>
            <a:noFill/>
          </p:spPr>
          <p:txBody>
            <a:bodyPr wrap="none" rtlCol="0">
              <a:prstTxWarp prst="textButtonPour">
                <a:avLst/>
              </a:prstTxWarp>
              <a:spAutoFit/>
            </a:bodyPr>
            <a:lstStyle/>
            <a:p>
              <a:pPr algn="ctr"/>
              <a:r>
                <a:rPr lang="fr-FR" sz="1275" b="1" dirty="0" smtClean="0">
                  <a:solidFill>
                    <a:schemeClr val="accent6">
                      <a:lumMod val="75000"/>
                    </a:schemeClr>
                  </a:solidFill>
                  <a:latin typeface="Arial" panose="020B0604020202020204" pitchFamily="34" charset="0"/>
                  <a:cs typeface="Arial" panose="020B0604020202020204" pitchFamily="34" charset="0"/>
                </a:rPr>
                <a:t>NOUVEAU</a:t>
              </a:r>
            </a:p>
            <a:p>
              <a:pPr algn="ctr"/>
              <a:r>
                <a:rPr lang="fr-FR" sz="1275" b="1" dirty="0" smtClean="0">
                  <a:solidFill>
                    <a:schemeClr val="accent6">
                      <a:lumMod val="75000"/>
                    </a:schemeClr>
                  </a:solidFill>
                  <a:latin typeface="Arial" panose="020B0604020202020204" pitchFamily="34" charset="0"/>
                  <a:cs typeface="Arial" panose="020B0604020202020204" pitchFamily="34" charset="0"/>
                </a:rPr>
                <a:t>EN</a:t>
              </a:r>
            </a:p>
            <a:p>
              <a:pPr algn="ctr"/>
              <a:r>
                <a:rPr lang="fr-FR" sz="1875" b="1" dirty="0" smtClean="0">
                  <a:solidFill>
                    <a:schemeClr val="accent6">
                      <a:lumMod val="75000"/>
                    </a:schemeClr>
                  </a:solidFill>
                  <a:latin typeface="Arial" panose="020B0604020202020204" pitchFamily="34" charset="0"/>
                  <a:cs typeface="Arial" panose="020B0604020202020204" pitchFamily="34" charset="0"/>
                </a:rPr>
                <a:t>2024</a:t>
              </a:r>
              <a:endParaRPr lang="fr-FR" sz="1875" b="1" dirty="0">
                <a:solidFill>
                  <a:schemeClr val="accent6">
                    <a:lumMod val="75000"/>
                  </a:schemeClr>
                </a:solidFill>
                <a:latin typeface="Arial" panose="020B0604020202020204" pitchFamily="34" charset="0"/>
                <a:cs typeface="Arial" panose="020B0604020202020204" pitchFamily="34" charset="0"/>
              </a:endParaRPr>
            </a:p>
          </p:txBody>
        </p:sp>
      </p:grpSp>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l="17177" r="6825"/>
          <a:stretch/>
        </p:blipFill>
        <p:spPr>
          <a:xfrm>
            <a:off x="3335674" y="1375945"/>
            <a:ext cx="4845985" cy="4782421"/>
          </a:xfrm>
          <a:prstGeom prst="rect">
            <a:avLst/>
          </a:prstGeom>
        </p:spPr>
      </p:pic>
      <p:sp>
        <p:nvSpPr>
          <p:cNvPr id="13" name="Arrondir un rectangle avec un coin diagonal 9"/>
          <p:cNvSpPr/>
          <p:nvPr/>
        </p:nvSpPr>
        <p:spPr>
          <a:xfrm>
            <a:off x="281832" y="856146"/>
            <a:ext cx="3497592" cy="1046201"/>
          </a:xfrm>
          <a:prstGeom prst="round2DiagRect">
            <a:avLst/>
          </a:prstGeom>
          <a:solidFill>
            <a:schemeClr val="bg2"/>
          </a:solidFill>
          <a:ln w="28575">
            <a:solidFill>
              <a:schemeClr val="accent3">
                <a:lumMod val="75000"/>
              </a:schemeClr>
            </a:solidFill>
            <a:prstDash val="sysDot"/>
          </a:ln>
        </p:spPr>
        <p:style>
          <a:lnRef idx="1">
            <a:schemeClr val="dk1"/>
          </a:lnRef>
          <a:fillRef idx="2">
            <a:schemeClr val="dk1"/>
          </a:fillRef>
          <a:effectRef idx="1">
            <a:schemeClr val="dk1"/>
          </a:effectRef>
          <a:fontRef idx="minor">
            <a:schemeClr val="dk1"/>
          </a:fontRef>
        </p:style>
        <p:txBody>
          <a:bodyPr wrap="square" lIns="113498" tIns="56750" rIns="113498" bIns="56750">
            <a:spAutoFit/>
          </a:bodyPr>
          <a:lstStyle/>
          <a:p>
            <a:r>
              <a:rPr lang="fr-FR" sz="1800" dirty="0" smtClean="0">
                <a:latin typeface="Times New Roman" panose="02020603050405020304" pitchFamily="18" charset="0"/>
                <a:ea typeface="Calibri" panose="020F0502020204030204" pitchFamily="34" charset="0"/>
              </a:rPr>
              <a:t>Habituellement le service Culture créait des badges pour ses évènementiels. </a:t>
            </a:r>
          </a:p>
        </p:txBody>
      </p:sp>
      <p:sp>
        <p:nvSpPr>
          <p:cNvPr id="15" name="Arrondir un rectangle avec un coin diagonal 9"/>
          <p:cNvSpPr/>
          <p:nvPr/>
        </p:nvSpPr>
        <p:spPr>
          <a:xfrm>
            <a:off x="5097760" y="1192964"/>
            <a:ext cx="3769746" cy="2272069"/>
          </a:xfrm>
          <a:prstGeom prst="round2DiagRect">
            <a:avLst/>
          </a:prstGeom>
          <a:solidFill>
            <a:schemeClr val="bg2"/>
          </a:solidFill>
          <a:ln w="28575">
            <a:solidFill>
              <a:schemeClr val="accent3">
                <a:lumMod val="75000"/>
              </a:schemeClr>
            </a:solidFill>
            <a:prstDash val="sysDot"/>
          </a:ln>
        </p:spPr>
        <p:style>
          <a:lnRef idx="1">
            <a:schemeClr val="dk1"/>
          </a:lnRef>
          <a:fillRef idx="2">
            <a:schemeClr val="dk1"/>
          </a:fillRef>
          <a:effectRef idx="1">
            <a:schemeClr val="dk1"/>
          </a:effectRef>
          <a:fontRef idx="minor">
            <a:schemeClr val="dk1"/>
          </a:fontRef>
        </p:style>
        <p:txBody>
          <a:bodyPr wrap="square" lIns="113498" tIns="56750" rIns="113498" bIns="56750">
            <a:spAutoFit/>
          </a:bodyPr>
          <a:lstStyle/>
          <a:p>
            <a:pPr>
              <a:spcAft>
                <a:spcPts val="0"/>
              </a:spcAft>
            </a:pPr>
            <a:r>
              <a:rPr lang="fr-FR" sz="1800" dirty="0" smtClean="0">
                <a:latin typeface="Times New Roman" panose="02020603050405020304" pitchFamily="18" charset="0"/>
                <a:ea typeface="Calibri" panose="020F0502020204030204" pitchFamily="34" charset="0"/>
              </a:rPr>
              <a:t>Le handicap auditif est un handicap invisible, afin d’éviter des quiproquos ou des jugements erronés, le service culture a répondu à la demande de certains agents malentendants pour créer un badge avec le logo de l’oreille barrée. </a:t>
            </a:r>
          </a:p>
        </p:txBody>
      </p:sp>
    </p:spTree>
    <p:extLst>
      <p:ext uri="{BB962C8B-B14F-4D97-AF65-F5344CB8AC3E}">
        <p14:creationId xmlns:p14="http://schemas.microsoft.com/office/powerpoint/2010/main" val="12478046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23495" y="164398"/>
            <a:ext cx="4192521" cy="499329"/>
          </a:xfrm>
          <a:prstGeom prst="rect">
            <a:avLst/>
          </a:prstGeom>
          <a:solidFill>
            <a:schemeClr val="bg1">
              <a:lumMod val="95000"/>
            </a:schemeClr>
          </a:solidFill>
          <a:ln>
            <a:noFill/>
          </a:ln>
          <a:effectLst/>
        </p:spPr>
        <p:txBody>
          <a:bodyPr wrap="square" lIns="113498" tIns="56750" rIns="113498" bIns="56750">
            <a:spAutoFit/>
          </a:bodyPr>
          <a:lstStyle/>
          <a:p>
            <a:r>
              <a:rPr lang="fr-FR" sz="2500" b="1" dirty="0" smtClean="0">
                <a:solidFill>
                  <a:srgbClr val="00B050"/>
                </a:solidFill>
              </a:rPr>
              <a:t> Sensibilisation - Formation</a:t>
            </a:r>
          </a:p>
        </p:txBody>
      </p:sp>
      <p:sp>
        <p:nvSpPr>
          <p:cNvPr id="9" name="Titre 3"/>
          <p:cNvSpPr txBox="1">
            <a:spLocks/>
          </p:cNvSpPr>
          <p:nvPr/>
        </p:nvSpPr>
        <p:spPr>
          <a:xfrm>
            <a:off x="4016957" y="185542"/>
            <a:ext cx="4850549" cy="620658"/>
          </a:xfrm>
          <a:prstGeom prst="rect">
            <a:avLst/>
          </a:prstGeom>
          <a:noFill/>
          <a:effectLst/>
        </p:spPr>
        <p:txBody>
          <a:bodyPr vert="horz" lIns="113498" tIns="56750" rIns="113498" bIns="56750"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r>
              <a:rPr lang="fr-FR" dirty="0" smtClean="0">
                <a:solidFill>
                  <a:schemeClr val="accent3">
                    <a:lumMod val="75000"/>
                  </a:schemeClr>
                </a:solidFill>
              </a:rPr>
              <a:t>CULTURE</a:t>
            </a:r>
          </a:p>
          <a:p>
            <a:r>
              <a:rPr lang="fr-FR" smtClean="0">
                <a:solidFill>
                  <a:schemeClr val="accent3">
                    <a:lumMod val="75000"/>
                  </a:schemeClr>
                </a:solidFill>
              </a:rPr>
              <a:t>Parc Asnapio</a:t>
            </a:r>
            <a:endParaRPr lang="fr-FR" dirty="0">
              <a:solidFill>
                <a:schemeClr val="accent3">
                  <a:lumMod val="75000"/>
                </a:schemeClr>
              </a:solidFill>
            </a:endParaRPr>
          </a:p>
        </p:txBody>
      </p:sp>
      <p:sp>
        <p:nvSpPr>
          <p:cNvPr id="17" name="Rectangle 16"/>
          <p:cNvSpPr/>
          <p:nvPr/>
        </p:nvSpPr>
        <p:spPr>
          <a:xfrm>
            <a:off x="179512" y="5569764"/>
            <a:ext cx="4681589" cy="807106"/>
          </a:xfrm>
          <a:prstGeom prst="rect">
            <a:avLst/>
          </a:prstGeom>
          <a:solidFill>
            <a:schemeClr val="bg1"/>
          </a:solidFill>
          <a:ln>
            <a:solidFill>
              <a:schemeClr val="accent3">
                <a:lumMod val="75000"/>
              </a:schemeClr>
            </a:solidFill>
          </a:ln>
        </p:spPr>
        <p:txBody>
          <a:bodyPr wrap="square" lIns="113498" tIns="56750" rIns="113498" bIns="56750">
            <a:spAutoFit/>
          </a:bodyPr>
          <a:lstStyle/>
          <a:p>
            <a:r>
              <a:rPr lang="fr-FR" sz="1500" u="sng" dirty="0">
                <a:ea typeface="Calibri"/>
                <a:cs typeface="Times New Roman"/>
              </a:rPr>
              <a:t>Suivi</a:t>
            </a:r>
            <a:r>
              <a:rPr lang="fr-FR" sz="1500" dirty="0">
                <a:ea typeface="Calibri"/>
                <a:cs typeface="Times New Roman"/>
              </a:rPr>
              <a:t> : </a:t>
            </a:r>
          </a:p>
          <a:p>
            <a:r>
              <a:rPr lang="fr-FR" sz="1500" dirty="0">
                <a:ea typeface="Calibri"/>
                <a:cs typeface="Times New Roman"/>
              </a:rPr>
              <a:t>Service </a:t>
            </a:r>
            <a:r>
              <a:rPr lang="fr-FR" sz="1500" dirty="0" smtClean="0">
                <a:ea typeface="Calibri"/>
                <a:cs typeface="Times New Roman"/>
              </a:rPr>
              <a:t>Culture</a:t>
            </a:r>
          </a:p>
          <a:p>
            <a:r>
              <a:rPr lang="fr-FR" sz="1500" dirty="0" smtClean="0">
                <a:ea typeface="Calibri"/>
                <a:cs typeface="Times New Roman"/>
              </a:rPr>
              <a:t>Service accessibilité universelle d’usage et durable </a:t>
            </a:r>
          </a:p>
        </p:txBody>
      </p:sp>
      <p:grpSp>
        <p:nvGrpSpPr>
          <p:cNvPr id="10" name="Groupe 9"/>
          <p:cNvGrpSpPr/>
          <p:nvPr/>
        </p:nvGrpSpPr>
        <p:grpSpPr>
          <a:xfrm rot="20931326">
            <a:off x="5432374" y="262924"/>
            <a:ext cx="871538" cy="726026"/>
            <a:chOff x="1295239" y="2921152"/>
            <a:chExt cx="998395" cy="998395"/>
          </a:xfrm>
        </p:grpSpPr>
        <p:sp>
          <p:nvSpPr>
            <p:cNvPr id="11" name="Ellipse 10"/>
            <p:cNvSpPr/>
            <p:nvPr/>
          </p:nvSpPr>
          <p:spPr>
            <a:xfrm>
              <a:off x="1295239" y="2921152"/>
              <a:ext cx="998395" cy="998395"/>
            </a:xfrm>
            <a:prstGeom prst="ellipse">
              <a:avLst/>
            </a:prstGeom>
            <a:solidFill>
              <a:schemeClr val="bg2"/>
            </a:solidFill>
            <a:ln w="28575">
              <a:solidFill>
                <a:schemeClr val="accent6">
                  <a:lumMod val="75000"/>
                </a:schemeClr>
              </a:solidFill>
              <a:prstDash val="sysDot"/>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none" numCol="1" rtlCol="0">
              <a:prstTxWarp prst="textDeflate">
                <a:avLst/>
              </a:prstTxWarp>
              <a:spAutoFit/>
            </a:bodyPr>
            <a:lstStyle/>
            <a:p>
              <a:endParaRPr lang="fr-FR" sz="3000">
                <a:solidFill>
                  <a:schemeClr val="accent6">
                    <a:lumMod val="75000"/>
                  </a:schemeClr>
                </a:solidFill>
                <a:latin typeface="Hobo Std" pitchFamily="34" charset="0"/>
              </a:endParaRPr>
            </a:p>
          </p:txBody>
        </p:sp>
        <p:sp>
          <p:nvSpPr>
            <p:cNvPr id="12" name="ZoneTexte 11"/>
            <p:cNvSpPr txBox="1"/>
            <p:nvPr/>
          </p:nvSpPr>
          <p:spPr>
            <a:xfrm>
              <a:off x="1344314" y="2961699"/>
              <a:ext cx="900243" cy="879336"/>
            </a:xfrm>
            <a:prstGeom prst="rect">
              <a:avLst/>
            </a:prstGeom>
            <a:noFill/>
          </p:spPr>
          <p:txBody>
            <a:bodyPr wrap="none" rtlCol="0">
              <a:prstTxWarp prst="textButtonPour">
                <a:avLst/>
              </a:prstTxWarp>
              <a:spAutoFit/>
            </a:bodyPr>
            <a:lstStyle/>
            <a:p>
              <a:pPr algn="ctr"/>
              <a:r>
                <a:rPr lang="fr-FR" sz="1275" b="1" dirty="0" smtClean="0">
                  <a:solidFill>
                    <a:schemeClr val="accent6">
                      <a:lumMod val="75000"/>
                    </a:schemeClr>
                  </a:solidFill>
                  <a:latin typeface="Arial" panose="020B0604020202020204" pitchFamily="34" charset="0"/>
                  <a:cs typeface="Arial" panose="020B0604020202020204" pitchFamily="34" charset="0"/>
                </a:rPr>
                <a:t>NOUVEAU</a:t>
              </a:r>
            </a:p>
            <a:p>
              <a:pPr algn="ctr"/>
              <a:r>
                <a:rPr lang="fr-FR" sz="1275" b="1" dirty="0" smtClean="0">
                  <a:solidFill>
                    <a:schemeClr val="accent6">
                      <a:lumMod val="75000"/>
                    </a:schemeClr>
                  </a:solidFill>
                  <a:latin typeface="Arial" panose="020B0604020202020204" pitchFamily="34" charset="0"/>
                  <a:cs typeface="Arial" panose="020B0604020202020204" pitchFamily="34" charset="0"/>
                </a:rPr>
                <a:t>EN</a:t>
              </a:r>
            </a:p>
            <a:p>
              <a:pPr algn="ctr"/>
              <a:r>
                <a:rPr lang="fr-FR" sz="1875" b="1" dirty="0" smtClean="0">
                  <a:solidFill>
                    <a:schemeClr val="accent6">
                      <a:lumMod val="75000"/>
                    </a:schemeClr>
                  </a:solidFill>
                  <a:latin typeface="Arial" panose="020B0604020202020204" pitchFamily="34" charset="0"/>
                  <a:cs typeface="Arial" panose="020B0604020202020204" pitchFamily="34" charset="0"/>
                </a:rPr>
                <a:t>2024</a:t>
              </a:r>
              <a:endParaRPr lang="fr-FR" sz="1875" b="1" dirty="0">
                <a:solidFill>
                  <a:schemeClr val="accent6">
                    <a:lumMod val="75000"/>
                  </a:schemeClr>
                </a:solidFill>
                <a:latin typeface="Arial" panose="020B0604020202020204" pitchFamily="34" charset="0"/>
                <a:cs typeface="Arial" panose="020B0604020202020204" pitchFamily="34" charset="0"/>
              </a:endParaRPr>
            </a:p>
          </p:txBody>
        </p:sp>
      </p:gr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335397" y="1729800"/>
            <a:ext cx="4773149" cy="3579862"/>
          </a:xfrm>
          <a:prstGeom prst="rect">
            <a:avLst/>
          </a:prstGeom>
        </p:spPr>
      </p:pic>
      <p:sp>
        <p:nvSpPr>
          <p:cNvPr id="13" name="Arrondir un rectangle avec un coin diagonal 9"/>
          <p:cNvSpPr/>
          <p:nvPr/>
        </p:nvSpPr>
        <p:spPr>
          <a:xfrm>
            <a:off x="179512" y="1454051"/>
            <a:ext cx="5904656" cy="4110870"/>
          </a:xfrm>
          <a:prstGeom prst="round2DiagRect">
            <a:avLst/>
          </a:prstGeom>
          <a:solidFill>
            <a:schemeClr val="bg1"/>
          </a:solidFill>
          <a:ln w="28575">
            <a:solidFill>
              <a:schemeClr val="accent3">
                <a:lumMod val="75000"/>
              </a:schemeClr>
            </a:solidFill>
            <a:prstDash val="sysDot"/>
          </a:ln>
        </p:spPr>
        <p:style>
          <a:lnRef idx="1">
            <a:schemeClr val="dk1"/>
          </a:lnRef>
          <a:fillRef idx="2">
            <a:schemeClr val="dk1"/>
          </a:fillRef>
          <a:effectRef idx="1">
            <a:schemeClr val="dk1"/>
          </a:effectRef>
          <a:fontRef idx="minor">
            <a:schemeClr val="dk1"/>
          </a:fontRef>
        </p:style>
        <p:txBody>
          <a:bodyPr wrap="square" lIns="113498" tIns="56750" rIns="113498" bIns="56750">
            <a:spAutoFit/>
          </a:bodyPr>
          <a:lstStyle/>
          <a:p>
            <a:pPr>
              <a:spcAft>
                <a:spcPts val="0"/>
              </a:spcAft>
            </a:pPr>
            <a:r>
              <a:rPr lang="fr-FR" sz="1800" dirty="0" smtClean="0">
                <a:solidFill>
                  <a:srgbClr val="000000"/>
                </a:solidFill>
                <a:latin typeface="Calibri" panose="020F0502020204030204" pitchFamily="34" charset="0"/>
                <a:ea typeface="Calibri" panose="020F0502020204030204" pitchFamily="34" charset="0"/>
              </a:rPr>
              <a:t>Le service accessibilité a proposé aux agents du Parc archéologique </a:t>
            </a:r>
            <a:r>
              <a:rPr lang="fr-FR" sz="1800" dirty="0" err="1" smtClean="0">
                <a:solidFill>
                  <a:srgbClr val="000000"/>
                </a:solidFill>
                <a:latin typeface="Calibri" panose="020F0502020204030204" pitchFamily="34" charset="0"/>
                <a:ea typeface="Calibri" panose="020F0502020204030204" pitchFamily="34" charset="0"/>
              </a:rPr>
              <a:t>Asnapio</a:t>
            </a:r>
            <a:r>
              <a:rPr lang="fr-FR" sz="1800" dirty="0" smtClean="0">
                <a:solidFill>
                  <a:srgbClr val="000000"/>
                </a:solidFill>
                <a:latin typeface="Calibri" panose="020F0502020204030204" pitchFamily="34" charset="0"/>
                <a:ea typeface="Calibri" panose="020F0502020204030204" pitchFamily="34" charset="0"/>
              </a:rPr>
              <a:t> une sensibilisation aux handicaps. </a:t>
            </a:r>
          </a:p>
          <a:p>
            <a:pPr>
              <a:spcAft>
                <a:spcPts val="0"/>
              </a:spcAft>
            </a:pPr>
            <a:r>
              <a:rPr lang="fr-FR" sz="1800" dirty="0" smtClean="0">
                <a:solidFill>
                  <a:srgbClr val="000000"/>
                </a:solidFill>
                <a:latin typeface="Calibri" panose="020F0502020204030204" pitchFamily="34" charset="0"/>
                <a:ea typeface="Calibri" panose="020F0502020204030204" pitchFamily="34" charset="0"/>
              </a:rPr>
              <a:t>Cette action a permis à chacun de s’exprimer en balayant les éventuels tabous et en questionnant sa pratique afin de l’adapter à tous…</a:t>
            </a:r>
          </a:p>
          <a:p>
            <a:pPr>
              <a:spcAft>
                <a:spcPts val="0"/>
              </a:spcAft>
            </a:pPr>
            <a:endParaRPr lang="fr-FR" sz="1800" dirty="0">
              <a:solidFill>
                <a:srgbClr val="000000"/>
              </a:solidFill>
              <a:latin typeface="Calibri" panose="020F0502020204030204" pitchFamily="34" charset="0"/>
              <a:ea typeface="Calibri" panose="020F0502020204030204" pitchFamily="34" charset="0"/>
            </a:endParaRPr>
          </a:p>
          <a:p>
            <a:pPr>
              <a:spcAft>
                <a:spcPts val="0"/>
              </a:spcAft>
            </a:pPr>
            <a:r>
              <a:rPr lang="fr-FR" sz="1800" dirty="0" smtClean="0">
                <a:solidFill>
                  <a:srgbClr val="000000"/>
                </a:solidFill>
                <a:latin typeface="Calibri" panose="020F0502020204030204" pitchFamily="34" charset="0"/>
                <a:ea typeface="Calibri" panose="020F0502020204030204" pitchFamily="34" charset="0"/>
              </a:rPr>
              <a:t>Aussi, une nouvelle convention de partenariat avec l’association Pas à Pas va permettre d’aborder les questions relatives à une meilleure prise </a:t>
            </a:r>
            <a:r>
              <a:rPr lang="fr-FR" sz="1800" dirty="0">
                <a:solidFill>
                  <a:srgbClr val="000000"/>
                </a:solidFill>
                <a:latin typeface="Calibri" panose="020F0502020204030204" pitchFamily="34" charset="0"/>
                <a:ea typeface="Calibri" panose="020F0502020204030204" pitchFamily="34" charset="0"/>
              </a:rPr>
              <a:t>en compte des besoins du public autiste sur le territoire. Cela </a:t>
            </a:r>
            <a:r>
              <a:rPr lang="fr-FR" sz="1800" dirty="0" smtClean="0">
                <a:solidFill>
                  <a:srgbClr val="000000"/>
                </a:solidFill>
                <a:latin typeface="Calibri" panose="020F0502020204030204" pitchFamily="34" charset="0"/>
                <a:ea typeface="Calibri" panose="020F0502020204030204" pitchFamily="34" charset="0"/>
              </a:rPr>
              <a:t>permettra aux agents </a:t>
            </a:r>
            <a:r>
              <a:rPr lang="fr-FR" sz="1800" dirty="0">
                <a:solidFill>
                  <a:srgbClr val="000000"/>
                </a:solidFill>
                <a:latin typeface="Calibri" panose="020F0502020204030204" pitchFamily="34" charset="0"/>
                <a:ea typeface="Calibri" panose="020F0502020204030204" pitchFamily="34" charset="0"/>
              </a:rPr>
              <a:t>municipaux d’acquérir de nouvelles clefs </a:t>
            </a:r>
            <a:r>
              <a:rPr lang="fr-FR" sz="1800" dirty="0" smtClean="0">
                <a:solidFill>
                  <a:srgbClr val="000000"/>
                </a:solidFill>
                <a:latin typeface="Calibri" panose="020F0502020204030204" pitchFamily="34" charset="0"/>
                <a:ea typeface="Calibri" panose="020F0502020204030204" pitchFamily="34" charset="0"/>
              </a:rPr>
              <a:t>d’accompagnement </a:t>
            </a:r>
            <a:r>
              <a:rPr lang="fr-FR" sz="1800" dirty="0">
                <a:solidFill>
                  <a:srgbClr val="000000"/>
                </a:solidFill>
                <a:latin typeface="Calibri" panose="020F0502020204030204" pitchFamily="34" charset="0"/>
                <a:ea typeface="Calibri" panose="020F0502020204030204" pitchFamily="34" charset="0"/>
              </a:rPr>
              <a:t>en renforçant </a:t>
            </a:r>
            <a:r>
              <a:rPr lang="fr-FR" sz="1800" dirty="0" smtClean="0">
                <a:solidFill>
                  <a:srgbClr val="000000"/>
                </a:solidFill>
                <a:latin typeface="Calibri" panose="020F0502020204030204" pitchFamily="34" charset="0"/>
                <a:ea typeface="Calibri" panose="020F0502020204030204" pitchFamily="34" charset="0"/>
              </a:rPr>
              <a:t>leurs connaissances</a:t>
            </a:r>
            <a:r>
              <a:rPr lang="fr-FR" sz="1800" dirty="0">
                <a:solidFill>
                  <a:srgbClr val="000000"/>
                </a:solidFill>
                <a:latin typeface="Calibri" panose="020F0502020204030204" pitchFamily="34" charset="0"/>
                <a:ea typeface="Calibri" panose="020F0502020204030204" pitchFamily="34" charset="0"/>
              </a:rPr>
              <a:t>. </a:t>
            </a:r>
            <a:endParaRPr lang="fr-FR" sz="1800" dirty="0" smtClean="0">
              <a:solidFill>
                <a:srgbClr val="000000"/>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7006175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6206" y="1204633"/>
            <a:ext cx="6812706" cy="4545352"/>
          </a:xfrm>
          <a:prstGeom prst="rect">
            <a:avLst/>
          </a:prstGeom>
        </p:spPr>
      </p:pic>
      <p:sp>
        <p:nvSpPr>
          <p:cNvPr id="8" name="Rectangle 7"/>
          <p:cNvSpPr/>
          <p:nvPr/>
        </p:nvSpPr>
        <p:spPr>
          <a:xfrm>
            <a:off x="523495" y="164398"/>
            <a:ext cx="4192521" cy="499329"/>
          </a:xfrm>
          <a:prstGeom prst="rect">
            <a:avLst/>
          </a:prstGeom>
          <a:solidFill>
            <a:schemeClr val="bg1">
              <a:lumMod val="95000"/>
            </a:schemeClr>
          </a:solidFill>
          <a:ln>
            <a:noFill/>
          </a:ln>
          <a:effectLst/>
        </p:spPr>
        <p:txBody>
          <a:bodyPr wrap="square" lIns="113498" tIns="56750" rIns="113498" bIns="56750">
            <a:spAutoFit/>
          </a:bodyPr>
          <a:lstStyle/>
          <a:p>
            <a:r>
              <a:rPr lang="fr-FR" sz="2500" b="1" dirty="0" smtClean="0">
                <a:solidFill>
                  <a:srgbClr val="00B050"/>
                </a:solidFill>
              </a:rPr>
              <a:t> Journée du patrimoine 2024</a:t>
            </a:r>
          </a:p>
        </p:txBody>
      </p:sp>
      <p:sp>
        <p:nvSpPr>
          <p:cNvPr id="9" name="Titre 3"/>
          <p:cNvSpPr txBox="1">
            <a:spLocks/>
          </p:cNvSpPr>
          <p:nvPr/>
        </p:nvSpPr>
        <p:spPr>
          <a:xfrm>
            <a:off x="4320626" y="264908"/>
            <a:ext cx="4850549" cy="620658"/>
          </a:xfrm>
          <a:prstGeom prst="rect">
            <a:avLst/>
          </a:prstGeom>
          <a:noFill/>
          <a:effectLst/>
        </p:spPr>
        <p:txBody>
          <a:bodyPr vert="horz" lIns="113498" tIns="56750" rIns="113498" bIns="56750"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r>
              <a:rPr lang="fr-FR" dirty="0" smtClean="0">
                <a:solidFill>
                  <a:schemeClr val="accent3">
                    <a:lumMod val="75000"/>
                  </a:schemeClr>
                </a:solidFill>
              </a:rPr>
              <a:t>CULTURE</a:t>
            </a:r>
          </a:p>
          <a:p>
            <a:r>
              <a:rPr lang="fr-FR" dirty="0" smtClean="0">
                <a:solidFill>
                  <a:schemeClr val="accent3">
                    <a:lumMod val="75000"/>
                  </a:schemeClr>
                </a:solidFill>
              </a:rPr>
              <a:t>Pôle patrimoine et musée</a:t>
            </a:r>
            <a:endParaRPr lang="fr-FR" dirty="0">
              <a:solidFill>
                <a:schemeClr val="accent3">
                  <a:lumMod val="75000"/>
                </a:schemeClr>
              </a:solidFill>
            </a:endParaRPr>
          </a:p>
        </p:txBody>
      </p:sp>
      <p:sp>
        <p:nvSpPr>
          <p:cNvPr id="17" name="Rectangle 16"/>
          <p:cNvSpPr/>
          <p:nvPr/>
        </p:nvSpPr>
        <p:spPr>
          <a:xfrm>
            <a:off x="179512" y="5387336"/>
            <a:ext cx="4681589" cy="1037938"/>
          </a:xfrm>
          <a:prstGeom prst="rect">
            <a:avLst/>
          </a:prstGeom>
          <a:solidFill>
            <a:schemeClr val="bg1"/>
          </a:solidFill>
          <a:ln>
            <a:solidFill>
              <a:schemeClr val="accent3">
                <a:lumMod val="75000"/>
              </a:schemeClr>
            </a:solidFill>
          </a:ln>
        </p:spPr>
        <p:txBody>
          <a:bodyPr wrap="square" lIns="113498" tIns="56750" rIns="113498" bIns="56750">
            <a:spAutoFit/>
          </a:bodyPr>
          <a:lstStyle/>
          <a:p>
            <a:r>
              <a:rPr lang="fr-FR" sz="1500" u="sng" dirty="0">
                <a:ea typeface="Calibri"/>
                <a:cs typeface="Times New Roman"/>
              </a:rPr>
              <a:t>Suivi</a:t>
            </a:r>
            <a:r>
              <a:rPr lang="fr-FR" sz="1500" dirty="0">
                <a:ea typeface="Calibri"/>
                <a:cs typeface="Times New Roman"/>
              </a:rPr>
              <a:t> : </a:t>
            </a:r>
          </a:p>
          <a:p>
            <a:r>
              <a:rPr lang="fr-FR" sz="1500" dirty="0">
                <a:ea typeface="Calibri"/>
                <a:cs typeface="Times New Roman"/>
              </a:rPr>
              <a:t>Service </a:t>
            </a:r>
            <a:r>
              <a:rPr lang="fr-FR" sz="1500" dirty="0" smtClean="0">
                <a:ea typeface="Calibri"/>
                <a:cs typeface="Times New Roman"/>
              </a:rPr>
              <a:t>Culture</a:t>
            </a:r>
          </a:p>
          <a:p>
            <a:r>
              <a:rPr lang="fr-FR" sz="1500" dirty="0" smtClean="0">
                <a:ea typeface="Calibri"/>
                <a:cs typeface="Times New Roman"/>
              </a:rPr>
              <a:t>Foyer la source </a:t>
            </a:r>
          </a:p>
          <a:p>
            <a:r>
              <a:rPr lang="fr-FR" sz="1500" dirty="0" smtClean="0">
                <a:ea typeface="Calibri"/>
                <a:cs typeface="Times New Roman"/>
              </a:rPr>
              <a:t>Service accessibilité universelle d’usage et durable </a:t>
            </a:r>
          </a:p>
        </p:txBody>
      </p:sp>
      <p:grpSp>
        <p:nvGrpSpPr>
          <p:cNvPr id="10" name="Groupe 9"/>
          <p:cNvGrpSpPr/>
          <p:nvPr/>
        </p:nvGrpSpPr>
        <p:grpSpPr>
          <a:xfrm rot="20931326">
            <a:off x="4969460" y="300714"/>
            <a:ext cx="871538" cy="726026"/>
            <a:chOff x="1295239" y="2921152"/>
            <a:chExt cx="998395" cy="998395"/>
          </a:xfrm>
        </p:grpSpPr>
        <p:sp>
          <p:nvSpPr>
            <p:cNvPr id="11" name="Ellipse 10"/>
            <p:cNvSpPr/>
            <p:nvPr/>
          </p:nvSpPr>
          <p:spPr>
            <a:xfrm>
              <a:off x="1295239" y="2921152"/>
              <a:ext cx="998395" cy="998395"/>
            </a:xfrm>
            <a:prstGeom prst="ellipse">
              <a:avLst/>
            </a:prstGeom>
            <a:solidFill>
              <a:schemeClr val="bg2"/>
            </a:solidFill>
            <a:ln w="28575">
              <a:solidFill>
                <a:schemeClr val="accent6">
                  <a:lumMod val="75000"/>
                </a:schemeClr>
              </a:solidFill>
              <a:prstDash val="sysDot"/>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none" numCol="1" rtlCol="0">
              <a:prstTxWarp prst="textDeflate">
                <a:avLst/>
              </a:prstTxWarp>
              <a:spAutoFit/>
            </a:bodyPr>
            <a:lstStyle/>
            <a:p>
              <a:endParaRPr lang="fr-FR" sz="3000">
                <a:solidFill>
                  <a:schemeClr val="accent6">
                    <a:lumMod val="75000"/>
                  </a:schemeClr>
                </a:solidFill>
                <a:latin typeface="Hobo Std" pitchFamily="34" charset="0"/>
              </a:endParaRPr>
            </a:p>
          </p:txBody>
        </p:sp>
        <p:sp>
          <p:nvSpPr>
            <p:cNvPr id="12" name="ZoneTexte 11"/>
            <p:cNvSpPr txBox="1"/>
            <p:nvPr/>
          </p:nvSpPr>
          <p:spPr>
            <a:xfrm>
              <a:off x="1344314" y="2961699"/>
              <a:ext cx="900243" cy="879336"/>
            </a:xfrm>
            <a:prstGeom prst="rect">
              <a:avLst/>
            </a:prstGeom>
            <a:noFill/>
          </p:spPr>
          <p:txBody>
            <a:bodyPr wrap="none" rtlCol="0">
              <a:prstTxWarp prst="textButtonPour">
                <a:avLst/>
              </a:prstTxWarp>
              <a:spAutoFit/>
            </a:bodyPr>
            <a:lstStyle/>
            <a:p>
              <a:pPr algn="ctr"/>
              <a:r>
                <a:rPr lang="fr-FR" sz="1275" b="1" dirty="0" smtClean="0">
                  <a:solidFill>
                    <a:schemeClr val="accent6">
                      <a:lumMod val="75000"/>
                    </a:schemeClr>
                  </a:solidFill>
                  <a:latin typeface="Arial" panose="020B0604020202020204" pitchFamily="34" charset="0"/>
                  <a:cs typeface="Arial" panose="020B0604020202020204" pitchFamily="34" charset="0"/>
                </a:rPr>
                <a:t>NOUVEAU</a:t>
              </a:r>
            </a:p>
            <a:p>
              <a:pPr algn="ctr"/>
              <a:r>
                <a:rPr lang="fr-FR" sz="1275" b="1" dirty="0" smtClean="0">
                  <a:solidFill>
                    <a:schemeClr val="accent6">
                      <a:lumMod val="75000"/>
                    </a:schemeClr>
                  </a:solidFill>
                  <a:latin typeface="Arial" panose="020B0604020202020204" pitchFamily="34" charset="0"/>
                  <a:cs typeface="Arial" panose="020B0604020202020204" pitchFamily="34" charset="0"/>
                </a:rPr>
                <a:t>EN</a:t>
              </a:r>
            </a:p>
            <a:p>
              <a:pPr algn="ctr"/>
              <a:r>
                <a:rPr lang="fr-FR" sz="1875" b="1" dirty="0" smtClean="0">
                  <a:solidFill>
                    <a:schemeClr val="accent6">
                      <a:lumMod val="75000"/>
                    </a:schemeClr>
                  </a:solidFill>
                  <a:latin typeface="Arial" panose="020B0604020202020204" pitchFamily="34" charset="0"/>
                  <a:cs typeface="Arial" panose="020B0604020202020204" pitchFamily="34" charset="0"/>
                </a:rPr>
                <a:t>2024</a:t>
              </a:r>
              <a:endParaRPr lang="fr-FR" sz="1875" b="1" dirty="0">
                <a:solidFill>
                  <a:schemeClr val="accent6">
                    <a:lumMod val="75000"/>
                  </a:schemeClr>
                </a:solidFill>
                <a:latin typeface="Arial" panose="020B0604020202020204" pitchFamily="34" charset="0"/>
                <a:cs typeface="Arial" panose="020B0604020202020204" pitchFamily="34" charset="0"/>
              </a:endParaRPr>
            </a:p>
          </p:txBody>
        </p:sp>
      </p:grpSp>
      <p:sp>
        <p:nvSpPr>
          <p:cNvPr id="14" name="Arrondir un rectangle avec un coin diagonal 9"/>
          <p:cNvSpPr/>
          <p:nvPr/>
        </p:nvSpPr>
        <p:spPr>
          <a:xfrm>
            <a:off x="179512" y="1454051"/>
            <a:ext cx="4896544" cy="1352668"/>
          </a:xfrm>
          <a:prstGeom prst="round2DiagRect">
            <a:avLst/>
          </a:prstGeom>
          <a:solidFill>
            <a:schemeClr val="bg1"/>
          </a:solidFill>
          <a:ln w="28575">
            <a:solidFill>
              <a:schemeClr val="accent3">
                <a:lumMod val="75000"/>
              </a:schemeClr>
            </a:solidFill>
            <a:prstDash val="sysDot"/>
          </a:ln>
        </p:spPr>
        <p:style>
          <a:lnRef idx="1">
            <a:schemeClr val="dk1"/>
          </a:lnRef>
          <a:fillRef idx="2">
            <a:schemeClr val="dk1"/>
          </a:fillRef>
          <a:effectRef idx="1">
            <a:schemeClr val="dk1"/>
          </a:effectRef>
          <a:fontRef idx="minor">
            <a:schemeClr val="dk1"/>
          </a:fontRef>
        </p:style>
        <p:txBody>
          <a:bodyPr wrap="square" lIns="113498" tIns="56750" rIns="113498" bIns="56750">
            <a:spAutoFit/>
          </a:bodyPr>
          <a:lstStyle/>
          <a:p>
            <a:pPr>
              <a:spcAft>
                <a:spcPts val="0"/>
              </a:spcAft>
            </a:pPr>
            <a:r>
              <a:rPr lang="fr-FR" sz="1800" dirty="0" smtClean="0">
                <a:solidFill>
                  <a:srgbClr val="000000"/>
                </a:solidFill>
                <a:latin typeface="Calibri" panose="020F0502020204030204" pitchFamily="34" charset="0"/>
                <a:ea typeface="Calibri" panose="020F0502020204030204" pitchFamily="34" charset="0"/>
              </a:rPr>
              <a:t>Dans le cadre des journées du patrimoine, les résidents du foyer la source ont emmené des citoyens à la découverte du patrimoine d’Ascq à travers les ruelles et les sentiers.</a:t>
            </a:r>
            <a:endParaRPr lang="fr-FR" sz="1800" dirty="0">
              <a:solidFill>
                <a:srgbClr val="000000"/>
              </a:solidFill>
              <a:latin typeface="Calibri" panose="020F0502020204030204" pitchFamily="34" charset="0"/>
              <a:ea typeface="Calibri" panose="020F0502020204030204" pitchFamily="34" charset="0"/>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2907229"/>
            <a:ext cx="2143125" cy="2143125"/>
          </a:xfrm>
          <a:prstGeom prst="rect">
            <a:avLst/>
          </a:prstGeom>
        </p:spPr>
      </p:pic>
    </p:spTree>
    <p:extLst>
      <p:ext uri="{BB962C8B-B14F-4D97-AF65-F5344CB8AC3E}">
        <p14:creationId xmlns:p14="http://schemas.microsoft.com/office/powerpoint/2010/main" val="35325167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076055" y="592042"/>
            <a:ext cx="3960439" cy="853272"/>
          </a:xfrm>
          <a:prstGeom prst="rect">
            <a:avLst/>
          </a:prstGeom>
          <a:noFill/>
          <a:ln>
            <a:noFill/>
          </a:ln>
          <a:effectLst/>
        </p:spPr>
        <p:txBody>
          <a:bodyPr wrap="square" lIns="113498" tIns="56750" rIns="113498" bIns="56750">
            <a:spAutoFit/>
          </a:bodyPr>
          <a:lstStyle/>
          <a:p>
            <a:pPr algn="r"/>
            <a:r>
              <a:rPr lang="fr-FR" sz="2400" b="1" dirty="0" smtClean="0">
                <a:solidFill>
                  <a:srgbClr val="00B050"/>
                </a:solidFill>
              </a:rPr>
              <a:t>Médiathèque </a:t>
            </a:r>
            <a:r>
              <a:rPr lang="fr-FR" sz="2400" b="1" dirty="0">
                <a:solidFill>
                  <a:srgbClr val="00B050"/>
                </a:solidFill>
              </a:rPr>
              <a:t>Till </a:t>
            </a:r>
            <a:r>
              <a:rPr lang="fr-FR" sz="2400" b="1" dirty="0" smtClean="0">
                <a:solidFill>
                  <a:srgbClr val="00B050"/>
                </a:solidFill>
              </a:rPr>
              <a:t>l’Espiègle</a:t>
            </a:r>
          </a:p>
          <a:p>
            <a:pPr algn="r"/>
            <a:endParaRPr lang="fr-FR" sz="2400" b="1" dirty="0">
              <a:solidFill>
                <a:srgbClr val="92D050"/>
              </a:solidFill>
            </a:endParaRPr>
          </a:p>
        </p:txBody>
      </p:sp>
      <p:sp>
        <p:nvSpPr>
          <p:cNvPr id="9" name="Titre 3"/>
          <p:cNvSpPr txBox="1">
            <a:spLocks/>
          </p:cNvSpPr>
          <p:nvPr/>
        </p:nvSpPr>
        <p:spPr>
          <a:xfrm>
            <a:off x="3854877" y="282390"/>
            <a:ext cx="4850549" cy="454900"/>
          </a:xfrm>
          <a:prstGeom prst="rect">
            <a:avLst/>
          </a:prstGeom>
          <a:noFill/>
          <a:effectLst/>
        </p:spPr>
        <p:txBody>
          <a:bodyPr vert="horz" lIns="113498" tIns="56750" rIns="113498" bIns="56750"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r>
              <a:rPr lang="fr-FR" smtClean="0">
                <a:solidFill>
                  <a:schemeClr val="accent3">
                    <a:lumMod val="75000"/>
                  </a:schemeClr>
                </a:solidFill>
              </a:rPr>
              <a:t>CULTURE</a:t>
            </a:r>
            <a:endParaRPr lang="fr-FR">
              <a:solidFill>
                <a:schemeClr val="accent3">
                  <a:lumMod val="75000"/>
                </a:schemeClr>
              </a:solidFill>
            </a:endParaRPr>
          </a:p>
        </p:txBody>
      </p:sp>
      <p:sp>
        <p:nvSpPr>
          <p:cNvPr id="17" name="Rectangle 16"/>
          <p:cNvSpPr/>
          <p:nvPr/>
        </p:nvSpPr>
        <p:spPr>
          <a:xfrm>
            <a:off x="91221" y="5785992"/>
            <a:ext cx="1792807" cy="576273"/>
          </a:xfrm>
          <a:prstGeom prst="rect">
            <a:avLst/>
          </a:prstGeom>
          <a:solidFill>
            <a:schemeClr val="bg1"/>
          </a:solidFill>
          <a:ln>
            <a:solidFill>
              <a:schemeClr val="accent3">
                <a:lumMod val="75000"/>
              </a:schemeClr>
            </a:solidFill>
          </a:ln>
        </p:spPr>
        <p:txBody>
          <a:bodyPr wrap="square" lIns="113498" tIns="56750" rIns="113498" bIns="56750">
            <a:spAutoFit/>
          </a:bodyPr>
          <a:lstStyle/>
          <a:p>
            <a:r>
              <a:rPr lang="fr-FR" sz="1500" u="sng" dirty="0">
                <a:ea typeface="Calibri"/>
                <a:cs typeface="Times New Roman"/>
              </a:rPr>
              <a:t>Suivi</a:t>
            </a:r>
            <a:r>
              <a:rPr lang="fr-FR" sz="1500" dirty="0">
                <a:ea typeface="Calibri"/>
                <a:cs typeface="Times New Roman"/>
              </a:rPr>
              <a:t> : </a:t>
            </a:r>
          </a:p>
          <a:p>
            <a:r>
              <a:rPr lang="fr-FR" sz="1500" dirty="0">
                <a:ea typeface="Calibri"/>
                <a:cs typeface="Times New Roman"/>
              </a:rPr>
              <a:t>Service </a:t>
            </a:r>
            <a:r>
              <a:rPr lang="fr-FR" sz="1500" dirty="0" smtClean="0">
                <a:ea typeface="Calibri"/>
                <a:cs typeface="Times New Roman"/>
              </a:rPr>
              <a:t>Culture</a:t>
            </a:r>
            <a:endParaRPr lang="fr-FR" sz="1500" dirty="0">
              <a:ea typeface="Calibri"/>
              <a:cs typeface="Times New Roman"/>
            </a:endParaRPr>
          </a:p>
        </p:txBody>
      </p:sp>
      <p:sp>
        <p:nvSpPr>
          <p:cNvPr id="20" name="Rectangle 19"/>
          <p:cNvSpPr/>
          <p:nvPr/>
        </p:nvSpPr>
        <p:spPr>
          <a:xfrm rot="10800000" flipV="1">
            <a:off x="2010911" y="1134314"/>
            <a:ext cx="7039247" cy="4939814"/>
          </a:xfrm>
          <a:prstGeom prst="rect">
            <a:avLst/>
          </a:prstGeom>
          <a:solidFill>
            <a:schemeClr val="bg1"/>
          </a:solidFill>
          <a:ln>
            <a:solidFill>
              <a:schemeClr val="tx1"/>
            </a:solidFill>
            <a:prstDash val="dash"/>
          </a:ln>
        </p:spPr>
        <p:txBody>
          <a:bodyPr wrap="square">
            <a:spAutoFit/>
          </a:bodyPr>
          <a:lstStyle/>
          <a:p>
            <a:pPr lvl="0"/>
            <a:r>
              <a:rPr lang="fr-FR" sz="2000" b="1" dirty="0" smtClean="0">
                <a:solidFill>
                  <a:schemeClr val="accent3">
                    <a:lumMod val="75000"/>
                  </a:schemeClr>
                </a:solidFill>
              </a:rPr>
              <a:t>Le service de prêt à domicile </a:t>
            </a:r>
            <a:r>
              <a:rPr lang="fr-FR" sz="2000" dirty="0" smtClean="0"/>
              <a:t>:</a:t>
            </a:r>
            <a:endParaRPr lang="fr-FR" dirty="0" smtClean="0"/>
          </a:p>
          <a:p>
            <a:pPr lvl="0"/>
            <a:r>
              <a:rPr lang="fr-FR" dirty="0"/>
              <a:t>200 visites à domicile (96 tournées</a:t>
            </a:r>
            <a:r>
              <a:rPr lang="fr-FR" dirty="0" smtClean="0"/>
              <a:t>) </a:t>
            </a:r>
            <a:r>
              <a:rPr lang="fr-FR" dirty="0" smtClean="0">
                <a:solidFill>
                  <a:schemeClr val="bg2">
                    <a:lumMod val="50000"/>
                  </a:schemeClr>
                </a:solidFill>
              </a:rPr>
              <a:t>(203 visites en 2023)</a:t>
            </a:r>
            <a:endParaRPr lang="fr-FR" dirty="0">
              <a:solidFill>
                <a:schemeClr val="bg2">
                  <a:lumMod val="50000"/>
                </a:schemeClr>
              </a:solidFill>
            </a:endParaRPr>
          </a:p>
          <a:p>
            <a:pPr lvl="0"/>
            <a:r>
              <a:rPr lang="fr-FR" dirty="0"/>
              <a:t>Dépôts de documents à l’EHPAD des orchidées</a:t>
            </a:r>
          </a:p>
          <a:p>
            <a:pPr lvl="0"/>
            <a:r>
              <a:rPr lang="fr-FR" dirty="0"/>
              <a:t>2 626 prêts au total en prêt à domicile </a:t>
            </a:r>
            <a:r>
              <a:rPr lang="fr-FR" dirty="0">
                <a:solidFill>
                  <a:schemeClr val="bg2">
                    <a:lumMod val="50000"/>
                  </a:schemeClr>
                </a:solidFill>
              </a:rPr>
              <a:t>(+388 par rapport à 2023</a:t>
            </a:r>
            <a:r>
              <a:rPr lang="fr-FR" dirty="0" smtClean="0">
                <a:solidFill>
                  <a:schemeClr val="bg2">
                    <a:lumMod val="50000"/>
                  </a:schemeClr>
                </a:solidFill>
              </a:rPr>
              <a:t>)</a:t>
            </a:r>
          </a:p>
          <a:p>
            <a:pPr lvl="0"/>
            <a:r>
              <a:rPr lang="fr-FR" dirty="0" smtClean="0"/>
              <a:t>Cela concerne une cinquante de personnes, ce chiffre reste stable au fil des années. </a:t>
            </a:r>
            <a:endParaRPr lang="fr-FR" dirty="0"/>
          </a:p>
          <a:p>
            <a:endParaRPr lang="fr-FR" sz="2000" b="1" dirty="0" smtClean="0">
              <a:solidFill>
                <a:srgbClr val="00B050"/>
              </a:solidFill>
            </a:endParaRPr>
          </a:p>
          <a:p>
            <a:r>
              <a:rPr lang="fr-FR" sz="2000" b="1" dirty="0">
                <a:solidFill>
                  <a:schemeClr val="bg2">
                    <a:lumMod val="50000"/>
                  </a:schemeClr>
                </a:solidFill>
              </a:rPr>
              <a:t>F</a:t>
            </a:r>
            <a:r>
              <a:rPr lang="fr-FR" sz="2000" b="1" dirty="0" smtClean="0">
                <a:solidFill>
                  <a:schemeClr val="bg2">
                    <a:lumMod val="50000"/>
                  </a:schemeClr>
                </a:solidFill>
              </a:rPr>
              <a:t>onds </a:t>
            </a:r>
            <a:r>
              <a:rPr lang="fr-FR" sz="2000" b="1" dirty="0">
                <a:solidFill>
                  <a:schemeClr val="bg2">
                    <a:lumMod val="50000"/>
                  </a:schemeClr>
                </a:solidFill>
              </a:rPr>
              <a:t>Lire </a:t>
            </a:r>
            <a:r>
              <a:rPr lang="fr-FR" sz="2000" b="1" dirty="0" smtClean="0">
                <a:solidFill>
                  <a:schemeClr val="bg2">
                    <a:lumMod val="50000"/>
                  </a:schemeClr>
                </a:solidFill>
              </a:rPr>
              <a:t>autrement</a:t>
            </a:r>
            <a:r>
              <a:rPr lang="fr-FR" b="1" dirty="0">
                <a:solidFill>
                  <a:schemeClr val="bg2">
                    <a:lumMod val="50000"/>
                  </a:schemeClr>
                </a:solidFill>
              </a:rPr>
              <a:t> :</a:t>
            </a:r>
          </a:p>
          <a:p>
            <a:pPr lvl="0"/>
            <a:r>
              <a:rPr lang="fr-FR" b="1" dirty="0"/>
              <a:t>Collections DYS</a:t>
            </a:r>
            <a:r>
              <a:rPr lang="fr-FR" dirty="0"/>
              <a:t> : 341 albums, romans, et documentaires jeunesse et adultes</a:t>
            </a:r>
          </a:p>
          <a:p>
            <a:r>
              <a:rPr lang="fr-FR" b="1" dirty="0"/>
              <a:t>Accès à </a:t>
            </a:r>
            <a:r>
              <a:rPr lang="fr-FR" b="1" dirty="0" err="1"/>
              <a:t>Bibliodyssée</a:t>
            </a:r>
            <a:r>
              <a:rPr lang="fr-FR" b="1" dirty="0"/>
              <a:t> </a:t>
            </a:r>
            <a:r>
              <a:rPr lang="fr-FR" dirty="0"/>
              <a:t>(des livres numériques enrichis pour les jeunes DYS)</a:t>
            </a:r>
          </a:p>
          <a:p>
            <a:pPr lvl="0"/>
            <a:r>
              <a:rPr lang="fr-FR" b="1" dirty="0"/>
              <a:t>Collection LSF</a:t>
            </a:r>
            <a:r>
              <a:rPr lang="fr-FR" dirty="0"/>
              <a:t> : 103 albums en LSF et documents pour apprendre la langue des signes</a:t>
            </a:r>
          </a:p>
          <a:p>
            <a:pPr lvl="0"/>
            <a:r>
              <a:rPr lang="fr-FR" b="1" dirty="0" smtClean="0"/>
              <a:t>Création </a:t>
            </a:r>
            <a:r>
              <a:rPr lang="fr-FR" b="1" dirty="0"/>
              <a:t>d’un fonds FALC </a:t>
            </a:r>
            <a:r>
              <a:rPr lang="fr-FR" dirty="0"/>
              <a:t>: 14 documents</a:t>
            </a:r>
          </a:p>
          <a:p>
            <a:pPr lvl="0"/>
            <a:r>
              <a:rPr lang="fr-FR" b="1" dirty="0"/>
              <a:t>Tribune </a:t>
            </a:r>
            <a:r>
              <a:rPr lang="fr-FR" dirty="0"/>
              <a:t>: mise à disposition de la Tribune en CD audio</a:t>
            </a:r>
          </a:p>
          <a:p>
            <a:pPr lvl="0"/>
            <a:r>
              <a:rPr lang="fr-FR" b="1" dirty="0"/>
              <a:t>Lecteur Victor</a:t>
            </a:r>
            <a:r>
              <a:rPr lang="fr-FR" dirty="0"/>
              <a:t> </a:t>
            </a:r>
            <a:r>
              <a:rPr lang="fr-FR" dirty="0" smtClean="0"/>
              <a:t>: mise </a:t>
            </a:r>
            <a:r>
              <a:rPr lang="fr-FR" dirty="0"/>
              <a:t>à disposition de 5 lecteurs de livres audio qui à la base sont destinés aux personnes déficientes visuelles, et aujourd'hui sont très utilisés par tous</a:t>
            </a:r>
            <a:r>
              <a:rPr lang="fr-FR" dirty="0" smtClean="0"/>
              <a:t>.</a:t>
            </a:r>
            <a:endParaRPr lang="fr-FR" dirty="0"/>
          </a:p>
          <a:p>
            <a:r>
              <a:rPr lang="fr-FR" b="1" dirty="0"/>
              <a:t>TOTAL DU FONDS : 463 documents et 1 295 prêts en </a:t>
            </a:r>
            <a:r>
              <a:rPr lang="fr-FR" b="1" dirty="0" smtClean="0"/>
              <a:t>2024</a:t>
            </a:r>
            <a:endParaRPr lang="fr-FR" dirty="0"/>
          </a:p>
        </p:txBody>
      </p:sp>
      <p:sp>
        <p:nvSpPr>
          <p:cNvPr id="2" name="Rectangle 2"/>
          <p:cNvSpPr>
            <a:spLocks noChangeArrowheads="1"/>
          </p:cNvSpPr>
          <p:nvPr/>
        </p:nvSpPr>
        <p:spPr bwMode="auto">
          <a:xfrm flipV="1">
            <a:off x="5679242" y="4617030"/>
            <a:ext cx="377702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Tree>
    <p:extLst>
      <p:ext uri="{BB962C8B-B14F-4D97-AF65-F5344CB8AC3E}">
        <p14:creationId xmlns:p14="http://schemas.microsoft.com/office/powerpoint/2010/main" val="2530673541"/>
      </p:ext>
    </p:extLst>
  </p:cSld>
  <p:clrMapOvr>
    <a:masterClrMapping/>
  </p:clrMapOvr>
  <mc:AlternateContent xmlns:mc="http://schemas.openxmlformats.org/markup-compatibility/2006" xmlns:p14="http://schemas.microsoft.com/office/powerpoint/2010/main">
    <mc:Choice Requires="p14">
      <p:transition spd="slow" p14:dur="2000" advTm="6454"/>
    </mc:Choice>
    <mc:Fallback xmlns="">
      <p:transition spd="slow" advTm="6454"/>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076055" y="592042"/>
            <a:ext cx="3960439" cy="853272"/>
          </a:xfrm>
          <a:prstGeom prst="rect">
            <a:avLst/>
          </a:prstGeom>
          <a:noFill/>
          <a:ln>
            <a:noFill/>
          </a:ln>
          <a:effectLst/>
        </p:spPr>
        <p:txBody>
          <a:bodyPr wrap="square" lIns="113498" tIns="56750" rIns="113498" bIns="56750">
            <a:spAutoFit/>
          </a:bodyPr>
          <a:lstStyle/>
          <a:p>
            <a:pPr algn="r"/>
            <a:r>
              <a:rPr lang="fr-FR" sz="2400" b="1" dirty="0" smtClean="0">
                <a:solidFill>
                  <a:srgbClr val="00B050"/>
                </a:solidFill>
              </a:rPr>
              <a:t>Médiathèque </a:t>
            </a:r>
            <a:r>
              <a:rPr lang="fr-FR" sz="2400" b="1" dirty="0">
                <a:solidFill>
                  <a:srgbClr val="00B050"/>
                </a:solidFill>
              </a:rPr>
              <a:t>Till </a:t>
            </a:r>
            <a:r>
              <a:rPr lang="fr-FR" sz="2400" b="1" dirty="0" smtClean="0">
                <a:solidFill>
                  <a:srgbClr val="00B050"/>
                </a:solidFill>
              </a:rPr>
              <a:t>l’Espiègle</a:t>
            </a:r>
          </a:p>
          <a:p>
            <a:pPr algn="r"/>
            <a:endParaRPr lang="fr-FR" sz="2400" b="1" dirty="0">
              <a:solidFill>
                <a:srgbClr val="92D050"/>
              </a:solidFill>
            </a:endParaRPr>
          </a:p>
        </p:txBody>
      </p:sp>
      <p:sp>
        <p:nvSpPr>
          <p:cNvPr id="9" name="Titre 3"/>
          <p:cNvSpPr txBox="1">
            <a:spLocks/>
          </p:cNvSpPr>
          <p:nvPr/>
        </p:nvSpPr>
        <p:spPr>
          <a:xfrm>
            <a:off x="3854877" y="282390"/>
            <a:ext cx="4850549" cy="454900"/>
          </a:xfrm>
          <a:prstGeom prst="rect">
            <a:avLst/>
          </a:prstGeom>
          <a:noFill/>
          <a:effectLst/>
        </p:spPr>
        <p:txBody>
          <a:bodyPr vert="horz" lIns="113498" tIns="56750" rIns="113498" bIns="56750"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r>
              <a:rPr lang="fr-FR" smtClean="0">
                <a:solidFill>
                  <a:schemeClr val="accent3">
                    <a:lumMod val="75000"/>
                  </a:schemeClr>
                </a:solidFill>
              </a:rPr>
              <a:t>CULTURE</a:t>
            </a:r>
            <a:endParaRPr lang="fr-FR">
              <a:solidFill>
                <a:schemeClr val="accent3">
                  <a:lumMod val="75000"/>
                </a:schemeClr>
              </a:solidFill>
            </a:endParaRPr>
          </a:p>
        </p:txBody>
      </p:sp>
      <p:sp>
        <p:nvSpPr>
          <p:cNvPr id="17" name="Rectangle 16"/>
          <p:cNvSpPr/>
          <p:nvPr/>
        </p:nvSpPr>
        <p:spPr>
          <a:xfrm>
            <a:off x="91221" y="5785992"/>
            <a:ext cx="1792807" cy="576273"/>
          </a:xfrm>
          <a:prstGeom prst="rect">
            <a:avLst/>
          </a:prstGeom>
          <a:solidFill>
            <a:schemeClr val="bg1"/>
          </a:solidFill>
          <a:ln>
            <a:solidFill>
              <a:schemeClr val="accent3">
                <a:lumMod val="75000"/>
              </a:schemeClr>
            </a:solidFill>
          </a:ln>
        </p:spPr>
        <p:txBody>
          <a:bodyPr wrap="square" lIns="113498" tIns="56750" rIns="113498" bIns="56750">
            <a:spAutoFit/>
          </a:bodyPr>
          <a:lstStyle/>
          <a:p>
            <a:r>
              <a:rPr lang="fr-FR" sz="1500" u="sng" dirty="0">
                <a:ea typeface="Calibri"/>
                <a:cs typeface="Times New Roman"/>
              </a:rPr>
              <a:t>Suivi</a:t>
            </a:r>
            <a:r>
              <a:rPr lang="fr-FR" sz="1500" dirty="0">
                <a:ea typeface="Calibri"/>
                <a:cs typeface="Times New Roman"/>
              </a:rPr>
              <a:t> : </a:t>
            </a:r>
          </a:p>
          <a:p>
            <a:r>
              <a:rPr lang="fr-FR" sz="1500" dirty="0">
                <a:ea typeface="Calibri"/>
                <a:cs typeface="Times New Roman"/>
              </a:rPr>
              <a:t>Service </a:t>
            </a:r>
            <a:r>
              <a:rPr lang="fr-FR" sz="1500" dirty="0" smtClean="0">
                <a:ea typeface="Calibri"/>
                <a:cs typeface="Times New Roman"/>
              </a:rPr>
              <a:t>Culture</a:t>
            </a:r>
            <a:endParaRPr lang="fr-FR" sz="1500" dirty="0">
              <a:ea typeface="Calibri"/>
              <a:cs typeface="Times New Roman"/>
            </a:endParaRPr>
          </a:p>
        </p:txBody>
      </p:sp>
      <p:sp>
        <p:nvSpPr>
          <p:cNvPr id="20" name="Rectangle 19"/>
          <p:cNvSpPr/>
          <p:nvPr/>
        </p:nvSpPr>
        <p:spPr>
          <a:xfrm rot="10800000" flipV="1">
            <a:off x="395536" y="1652925"/>
            <a:ext cx="3649285" cy="2970044"/>
          </a:xfrm>
          <a:prstGeom prst="rect">
            <a:avLst/>
          </a:prstGeom>
          <a:solidFill>
            <a:schemeClr val="bg1"/>
          </a:solidFill>
          <a:ln>
            <a:solidFill>
              <a:schemeClr val="tx1"/>
            </a:solidFill>
            <a:prstDash val="dash"/>
          </a:ln>
        </p:spPr>
        <p:txBody>
          <a:bodyPr wrap="square">
            <a:spAutoFit/>
          </a:bodyPr>
          <a:lstStyle/>
          <a:p>
            <a:r>
              <a:rPr lang="fr-FR" b="1" dirty="0"/>
              <a:t>Inauguration du fonds le 17 mai 2024</a:t>
            </a:r>
            <a:endParaRPr lang="fr-FR" dirty="0"/>
          </a:p>
          <a:p>
            <a:r>
              <a:rPr lang="fr-FR" b="1" dirty="0"/>
              <a:t> </a:t>
            </a:r>
            <a:endParaRPr lang="fr-FR" dirty="0"/>
          </a:p>
          <a:p>
            <a:pPr lvl="0"/>
            <a:r>
              <a:rPr lang="fr-FR" b="1" dirty="0"/>
              <a:t>Dyslexie : </a:t>
            </a:r>
            <a:r>
              <a:rPr lang="fr-FR" b="1" dirty="0" smtClean="0"/>
              <a:t>ciné-débat</a:t>
            </a:r>
            <a:r>
              <a:rPr lang="fr-FR" b="1" dirty="0"/>
              <a:t> </a:t>
            </a:r>
            <a:r>
              <a:rPr lang="fr-FR" dirty="0" smtClean="0"/>
              <a:t>film </a:t>
            </a:r>
            <a:r>
              <a:rPr lang="fr-FR" dirty="0"/>
              <a:t>témoignage sur les souffrances et les réussites des adultes et </a:t>
            </a:r>
            <a:r>
              <a:rPr lang="fr-FR"/>
              <a:t>des </a:t>
            </a:r>
            <a:r>
              <a:rPr lang="fr-FR" smtClean="0"/>
              <a:t>enfants </a:t>
            </a:r>
            <a:r>
              <a:rPr lang="fr-FR" dirty="0"/>
              <a:t>atteints de troubles </a:t>
            </a:r>
            <a:r>
              <a:rPr lang="fr-FR" dirty="0" err="1"/>
              <a:t>Dys</a:t>
            </a:r>
            <a:r>
              <a:rPr lang="fr-FR" dirty="0"/>
              <a:t>, Débat animé par l'association APEDYS</a:t>
            </a:r>
          </a:p>
          <a:p>
            <a:r>
              <a:rPr lang="fr-FR" dirty="0"/>
              <a:t>5 </a:t>
            </a:r>
            <a:r>
              <a:rPr lang="fr-FR" dirty="0" smtClean="0"/>
              <a:t>adultes </a:t>
            </a:r>
            <a:endParaRPr lang="fr-FR" dirty="0"/>
          </a:p>
          <a:p>
            <a:pPr lvl="0"/>
            <a:r>
              <a:rPr lang="fr-FR" b="1" dirty="0"/>
              <a:t>Atelier "Percevoir la musique différemment "</a:t>
            </a:r>
            <a:r>
              <a:rPr lang="fr-FR" dirty="0"/>
              <a:t> par </a:t>
            </a:r>
            <a:r>
              <a:rPr lang="fr-FR" dirty="0" err="1"/>
              <a:t>Vedanity</a:t>
            </a:r>
            <a:r>
              <a:rPr lang="fr-FR" dirty="0"/>
              <a:t> </a:t>
            </a:r>
            <a:r>
              <a:rPr lang="fr-FR" dirty="0" err="1"/>
              <a:t>affair</a:t>
            </a:r>
            <a:endParaRPr lang="fr-FR" dirty="0"/>
          </a:p>
          <a:p>
            <a:r>
              <a:rPr lang="fr-FR" dirty="0"/>
              <a:t>13 participants parents/enfants</a:t>
            </a:r>
          </a:p>
        </p:txBody>
      </p:sp>
      <p:sp>
        <p:nvSpPr>
          <p:cNvPr id="2" name="Rectangle 2"/>
          <p:cNvSpPr>
            <a:spLocks noChangeArrowheads="1"/>
          </p:cNvSpPr>
          <p:nvPr/>
        </p:nvSpPr>
        <p:spPr bwMode="auto">
          <a:xfrm flipV="1">
            <a:off x="5679242" y="4617030"/>
            <a:ext cx="377702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grpSp>
        <p:nvGrpSpPr>
          <p:cNvPr id="7" name="Groupe 6"/>
          <p:cNvGrpSpPr/>
          <p:nvPr/>
        </p:nvGrpSpPr>
        <p:grpSpPr>
          <a:xfrm rot="20931326">
            <a:off x="7642116" y="1440140"/>
            <a:ext cx="871538" cy="726026"/>
            <a:chOff x="1295239" y="2921152"/>
            <a:chExt cx="998395" cy="998395"/>
          </a:xfrm>
        </p:grpSpPr>
        <p:sp>
          <p:nvSpPr>
            <p:cNvPr id="10" name="Ellipse 9"/>
            <p:cNvSpPr/>
            <p:nvPr/>
          </p:nvSpPr>
          <p:spPr>
            <a:xfrm>
              <a:off x="1295239" y="2921152"/>
              <a:ext cx="998395" cy="998395"/>
            </a:xfrm>
            <a:prstGeom prst="ellipse">
              <a:avLst/>
            </a:prstGeom>
            <a:solidFill>
              <a:schemeClr val="bg2"/>
            </a:solidFill>
            <a:ln w="28575">
              <a:solidFill>
                <a:schemeClr val="accent6">
                  <a:lumMod val="75000"/>
                </a:schemeClr>
              </a:solidFill>
              <a:prstDash val="sysDot"/>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none" numCol="1" rtlCol="0">
              <a:prstTxWarp prst="textDeflate">
                <a:avLst/>
              </a:prstTxWarp>
              <a:spAutoFit/>
            </a:bodyPr>
            <a:lstStyle/>
            <a:p>
              <a:endParaRPr lang="fr-FR" sz="3000">
                <a:solidFill>
                  <a:schemeClr val="accent6">
                    <a:lumMod val="75000"/>
                  </a:schemeClr>
                </a:solidFill>
                <a:latin typeface="Hobo Std" pitchFamily="34" charset="0"/>
              </a:endParaRPr>
            </a:p>
          </p:txBody>
        </p:sp>
        <p:sp>
          <p:nvSpPr>
            <p:cNvPr id="11" name="ZoneTexte 10"/>
            <p:cNvSpPr txBox="1"/>
            <p:nvPr/>
          </p:nvSpPr>
          <p:spPr>
            <a:xfrm>
              <a:off x="1366802" y="2963908"/>
              <a:ext cx="900243" cy="879336"/>
            </a:xfrm>
            <a:prstGeom prst="rect">
              <a:avLst/>
            </a:prstGeom>
            <a:noFill/>
          </p:spPr>
          <p:txBody>
            <a:bodyPr wrap="none" rtlCol="0">
              <a:prstTxWarp prst="textButtonPour">
                <a:avLst/>
              </a:prstTxWarp>
              <a:spAutoFit/>
            </a:bodyPr>
            <a:lstStyle/>
            <a:p>
              <a:pPr algn="ctr"/>
              <a:r>
                <a:rPr lang="fr-FR" sz="1275" b="1" dirty="0" smtClean="0">
                  <a:solidFill>
                    <a:schemeClr val="accent6">
                      <a:lumMod val="75000"/>
                    </a:schemeClr>
                  </a:solidFill>
                  <a:latin typeface="Arial" panose="020B0604020202020204" pitchFamily="34" charset="0"/>
                  <a:cs typeface="Arial" panose="020B0604020202020204" pitchFamily="34" charset="0"/>
                </a:rPr>
                <a:t>NOUVEAU</a:t>
              </a:r>
            </a:p>
            <a:p>
              <a:pPr algn="ctr"/>
              <a:r>
                <a:rPr lang="fr-FR" sz="1275" b="1" dirty="0" smtClean="0">
                  <a:solidFill>
                    <a:schemeClr val="accent6">
                      <a:lumMod val="75000"/>
                    </a:schemeClr>
                  </a:solidFill>
                  <a:latin typeface="Arial" panose="020B0604020202020204" pitchFamily="34" charset="0"/>
                  <a:cs typeface="Arial" panose="020B0604020202020204" pitchFamily="34" charset="0"/>
                </a:rPr>
                <a:t>EN</a:t>
              </a:r>
            </a:p>
            <a:p>
              <a:pPr algn="ctr"/>
              <a:r>
                <a:rPr lang="fr-FR" sz="1875" b="1" dirty="0" smtClean="0">
                  <a:solidFill>
                    <a:schemeClr val="accent6">
                      <a:lumMod val="75000"/>
                    </a:schemeClr>
                  </a:solidFill>
                  <a:latin typeface="Arial" panose="020B0604020202020204" pitchFamily="34" charset="0"/>
                  <a:cs typeface="Arial" panose="020B0604020202020204" pitchFamily="34" charset="0"/>
                </a:rPr>
                <a:t>2024</a:t>
              </a:r>
              <a:endParaRPr lang="fr-FR" sz="1875" b="1" dirty="0">
                <a:solidFill>
                  <a:schemeClr val="accent6">
                    <a:lumMod val="75000"/>
                  </a:schemeClr>
                </a:solidFill>
                <a:latin typeface="Arial" panose="020B0604020202020204" pitchFamily="34" charset="0"/>
                <a:cs typeface="Arial" panose="020B0604020202020204" pitchFamily="34" charset="0"/>
              </a:endParaRPr>
            </a:p>
          </p:txBody>
        </p:sp>
      </p:gr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8141" y="1079663"/>
            <a:ext cx="3019425" cy="5372100"/>
          </a:xfrm>
          <a:prstGeom prst="rect">
            <a:avLst/>
          </a:prstGeom>
        </p:spPr>
      </p:pic>
    </p:spTree>
    <p:extLst>
      <p:ext uri="{BB962C8B-B14F-4D97-AF65-F5344CB8AC3E}">
        <p14:creationId xmlns:p14="http://schemas.microsoft.com/office/powerpoint/2010/main" val="3829155343"/>
      </p:ext>
    </p:extLst>
  </p:cSld>
  <p:clrMapOvr>
    <a:masterClrMapping/>
  </p:clrMapOvr>
  <mc:AlternateContent xmlns:mc="http://schemas.openxmlformats.org/markup-compatibility/2006" xmlns:p14="http://schemas.microsoft.com/office/powerpoint/2010/main">
    <mc:Choice Requires="p14">
      <p:transition spd="slow" p14:dur="2000" advTm="6454"/>
    </mc:Choice>
    <mc:Fallback xmlns="">
      <p:transition spd="slow" advTm="6454"/>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10800000" flipV="1">
            <a:off x="2339752" y="836712"/>
            <a:ext cx="6269273" cy="2708434"/>
          </a:xfrm>
          <a:prstGeom prst="rect">
            <a:avLst/>
          </a:prstGeom>
          <a:solidFill>
            <a:schemeClr val="bg1"/>
          </a:solidFill>
          <a:ln>
            <a:solidFill>
              <a:schemeClr val="tx1"/>
            </a:solidFill>
            <a:prstDash val="dash"/>
          </a:ln>
        </p:spPr>
        <p:txBody>
          <a:bodyPr wrap="square">
            <a:spAutoFit/>
          </a:bodyPr>
          <a:lstStyle/>
          <a:p>
            <a:r>
              <a:rPr lang="fr-FR" b="1" dirty="0" smtClean="0"/>
              <a:t>La démarche de l’</a:t>
            </a:r>
            <a:r>
              <a:rPr lang="fr-FR" b="1" dirty="0" err="1" smtClean="0"/>
              <a:t>Ad’AP</a:t>
            </a:r>
            <a:endParaRPr lang="fr-FR" b="1" dirty="0" smtClean="0"/>
          </a:p>
          <a:p>
            <a:pPr algn="just"/>
            <a:r>
              <a:rPr lang="fr-FR" dirty="0"/>
              <a:t>La Ville de Villeneuve d’Ascq a fait le choix d’articuler ses travaux selon </a:t>
            </a:r>
            <a:r>
              <a:rPr lang="fr-FR" dirty="0" smtClean="0"/>
              <a:t>2 niveaux</a:t>
            </a:r>
            <a:r>
              <a:rPr lang="fr-FR" dirty="0"/>
              <a:t> </a:t>
            </a:r>
            <a:r>
              <a:rPr lang="fr-FR" dirty="0" smtClean="0"/>
              <a:t>: </a:t>
            </a:r>
          </a:p>
          <a:p>
            <a:pPr algn="just"/>
            <a:r>
              <a:rPr lang="fr-FR" dirty="0" smtClean="0"/>
              <a:t>- Le </a:t>
            </a:r>
            <a:r>
              <a:rPr lang="fr-FR" dirty="0"/>
              <a:t>premier concerne les petits travaux ou travaux diffus, interrupteurs, revêtement de sol, plomberie..., celui-ci est en voie d’achèvement. </a:t>
            </a:r>
          </a:p>
          <a:p>
            <a:pPr algn="just"/>
            <a:r>
              <a:rPr lang="fr-FR" dirty="0" smtClean="0"/>
              <a:t>- Et </a:t>
            </a:r>
            <a:r>
              <a:rPr lang="fr-FR" dirty="0"/>
              <a:t>le second niveau, les grands travaux ou travaux patrimoniaux tels que l’isolation, la rénovation de toiture… C’est à cette occasion que la Ville réalise les grands aménagements d’accessibilité comme la création d’ascenseurs, de rampes PMR</a:t>
            </a:r>
            <a:r>
              <a:rPr lang="fr-FR" dirty="0" smtClean="0"/>
              <a:t>…</a:t>
            </a:r>
            <a:endParaRPr lang="fr-FR" dirty="0"/>
          </a:p>
        </p:txBody>
      </p:sp>
      <p:sp>
        <p:nvSpPr>
          <p:cNvPr id="4" name="Espace réservé du texte 5"/>
          <p:cNvSpPr txBox="1">
            <a:spLocks/>
          </p:cNvSpPr>
          <p:nvPr/>
        </p:nvSpPr>
        <p:spPr>
          <a:xfrm>
            <a:off x="107504" y="116632"/>
            <a:ext cx="1768709" cy="3551556"/>
          </a:xfrm>
          <a:prstGeom prst="rect">
            <a:avLst/>
          </a:prstGeom>
          <a:solidFill>
            <a:schemeClr val="accent3">
              <a:lumMod val="40000"/>
              <a:lumOff val="60000"/>
            </a:schemeClr>
          </a:solidFill>
          <a:effectLst>
            <a:outerShdw blurRad="50800" dist="38100" dir="2700000" algn="tl" rotWithShape="0">
              <a:prstClr val="black">
                <a:alpha val="40000"/>
              </a:prstClr>
            </a:outerShdw>
          </a:effectLst>
        </p:spPr>
        <p:txBody>
          <a:bodyPr vert="horz" lIns="113498" tIns="56750" rIns="113498" bIns="56750" rtlCol="0">
            <a:noAutofit/>
          </a:bodyPr>
          <a:lstStyle>
            <a:defPPr>
              <a:defRPr lang="fr-FR"/>
            </a:defPPr>
            <a:lvl1pPr defTabSz="914400">
              <a:spcBef>
                <a:spcPct val="20000"/>
              </a:spcBef>
              <a:buFont typeface="Arial" panose="020B0604020202020204" pitchFamily="34" charset="0"/>
              <a:buNone/>
              <a:defRPr sz="1200" b="1">
                <a:ea typeface="Calibri"/>
                <a:cs typeface="Times New Roman"/>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fr-FR" sz="1600" b="1" i="0" u="none" strike="noStrike" kern="1200" cap="none" spc="0" normalizeH="0" baseline="0" noProof="0" dirty="0">
                <a:ln>
                  <a:noFill/>
                </a:ln>
                <a:solidFill>
                  <a:prstClr val="black"/>
                </a:solidFill>
                <a:effectLst/>
                <a:uLnTx/>
                <a:uFillTx/>
                <a:latin typeface="Calibri"/>
                <a:cs typeface="Times New Roman"/>
              </a:rPr>
              <a:t>AGENDA D’ACCESSIBILITÉ PROGRAMMÉE </a:t>
            </a:r>
            <a:r>
              <a:rPr kumimoji="0" lang="fr-FR" sz="1400" b="0" i="0" u="none" strike="noStrike" kern="1200" cap="none" spc="0" normalizeH="0" baseline="0" noProof="0" dirty="0" smtClean="0">
                <a:ln>
                  <a:noFill/>
                </a:ln>
                <a:solidFill>
                  <a:prstClr val="black"/>
                </a:solidFill>
                <a:effectLst/>
                <a:uLnTx/>
                <a:uFillTx/>
                <a:latin typeface="Calibri"/>
                <a:cs typeface="Times New Roman"/>
              </a:rPr>
              <a:t>(</a:t>
            </a:r>
            <a:r>
              <a:rPr kumimoji="0" lang="fr-FR" sz="1400" b="0" i="0" u="none" strike="noStrike" kern="1200" cap="none" spc="0" normalizeH="0" baseline="0" noProof="0" dirty="0" err="1">
                <a:ln>
                  <a:noFill/>
                </a:ln>
                <a:solidFill>
                  <a:prstClr val="black"/>
                </a:solidFill>
                <a:effectLst/>
                <a:uLnTx/>
                <a:uFillTx/>
                <a:latin typeface="Calibri"/>
                <a:cs typeface="Times New Roman"/>
              </a:rPr>
              <a:t>Ad’AP</a:t>
            </a:r>
            <a:r>
              <a:rPr kumimoji="0" lang="fr-FR" sz="1400" b="0" i="0" u="none" strike="noStrike" kern="1200" cap="none" spc="0" normalizeH="0" baseline="0" noProof="0" dirty="0">
                <a:ln>
                  <a:noFill/>
                </a:ln>
                <a:solidFill>
                  <a:prstClr val="black"/>
                </a:solidFill>
                <a:effectLst/>
                <a:uLnTx/>
                <a:uFillTx/>
                <a:latin typeface="Calibri"/>
                <a:cs typeface="Times New Roman"/>
              </a:rPr>
              <a:t>)</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fr-FR" sz="1400" b="0" i="0" u="none" strike="noStrike" kern="1200" cap="none" spc="0" normalizeH="0" baseline="0" noProof="0" dirty="0">
                <a:ln>
                  <a:noFill/>
                </a:ln>
                <a:solidFill>
                  <a:prstClr val="black"/>
                </a:solidFill>
                <a:effectLst/>
                <a:uLnTx/>
                <a:uFillTx/>
                <a:latin typeface="Calibri"/>
                <a:cs typeface="Times New Roman"/>
              </a:rPr>
              <a:t>C’est un engagement financier et </a:t>
            </a:r>
            <a:r>
              <a:rPr kumimoji="0" lang="fr-FR" sz="1400" b="0" i="0" u="none" strike="noStrike" kern="1200" cap="none" spc="0" normalizeH="0" baseline="0" noProof="0" dirty="0" smtClean="0">
                <a:ln>
                  <a:noFill/>
                </a:ln>
                <a:solidFill>
                  <a:prstClr val="black"/>
                </a:solidFill>
                <a:effectLst/>
                <a:uLnTx/>
                <a:uFillTx/>
                <a:latin typeface="Calibri"/>
                <a:cs typeface="Times New Roman"/>
              </a:rPr>
              <a:t>calendaire, pour </a:t>
            </a:r>
            <a:r>
              <a:rPr kumimoji="0" lang="fr-FR" sz="1400" b="0" i="0" u="none" strike="noStrike" kern="1200" cap="none" spc="0" normalizeH="0" baseline="0" noProof="0" dirty="0">
                <a:ln>
                  <a:noFill/>
                </a:ln>
                <a:solidFill>
                  <a:prstClr val="black"/>
                </a:solidFill>
                <a:effectLst/>
                <a:uLnTx/>
                <a:uFillTx/>
                <a:latin typeface="Calibri"/>
                <a:cs typeface="Times New Roman"/>
              </a:rPr>
              <a:t>les travaux de mise en accessibilité des </a:t>
            </a:r>
            <a:r>
              <a:rPr kumimoji="0" lang="fr-FR" sz="1400" b="1" i="0" u="none" strike="noStrike" kern="1200" cap="none" spc="0" normalizeH="0" baseline="0" noProof="0" dirty="0">
                <a:ln>
                  <a:noFill/>
                </a:ln>
                <a:solidFill>
                  <a:prstClr val="black"/>
                </a:solidFill>
                <a:effectLst/>
                <a:uLnTx/>
                <a:uFillTx/>
                <a:latin typeface="Calibri"/>
                <a:cs typeface="Times New Roman"/>
              </a:rPr>
              <a:t>é</a:t>
            </a:r>
            <a:r>
              <a:rPr kumimoji="0" lang="fr-FR" sz="1400" b="1" i="0" u="none" strike="noStrike" kern="1200" cap="none" spc="0" normalizeH="0" baseline="0" noProof="0" dirty="0" smtClean="0">
                <a:ln>
                  <a:noFill/>
                </a:ln>
                <a:solidFill>
                  <a:prstClr val="black"/>
                </a:solidFill>
                <a:effectLst/>
                <a:uLnTx/>
                <a:uFillTx/>
                <a:latin typeface="Calibri"/>
                <a:cs typeface="Times New Roman"/>
              </a:rPr>
              <a:t>tablissements recevant </a:t>
            </a:r>
            <a:r>
              <a:rPr kumimoji="0" lang="fr-FR" sz="1400" b="1" i="0" u="none" strike="noStrike" kern="1200" cap="none" spc="0" normalizeH="0" baseline="0" noProof="0" dirty="0">
                <a:ln>
                  <a:noFill/>
                </a:ln>
                <a:solidFill>
                  <a:prstClr val="black"/>
                </a:solidFill>
                <a:effectLst/>
                <a:uLnTx/>
                <a:uFillTx/>
                <a:latin typeface="Calibri"/>
                <a:cs typeface="Times New Roman"/>
              </a:rPr>
              <a:t>du public </a:t>
            </a:r>
            <a:r>
              <a:rPr kumimoji="0" lang="fr-FR" sz="1400" b="0" i="0" u="none" strike="noStrike" kern="1200" cap="none" spc="0" normalizeH="0" baseline="0" noProof="0" dirty="0">
                <a:ln>
                  <a:noFill/>
                </a:ln>
                <a:solidFill>
                  <a:prstClr val="black"/>
                </a:solidFill>
                <a:effectLst/>
                <a:uLnTx/>
                <a:uFillTx/>
                <a:latin typeface="Calibri"/>
                <a:cs typeface="Times New Roman"/>
              </a:rPr>
              <a:t>(</a:t>
            </a:r>
            <a:r>
              <a:rPr kumimoji="0" lang="fr-FR" sz="1400" b="0" i="0" u="none" strike="noStrike" kern="1200" cap="none" spc="0" normalizeH="0" baseline="0" noProof="0" dirty="0" err="1">
                <a:ln>
                  <a:noFill/>
                </a:ln>
                <a:solidFill>
                  <a:prstClr val="black"/>
                </a:solidFill>
                <a:effectLst/>
                <a:uLnTx/>
                <a:uFillTx/>
                <a:latin typeface="Calibri"/>
                <a:cs typeface="Times New Roman"/>
              </a:rPr>
              <a:t>ERP</a:t>
            </a:r>
            <a:r>
              <a:rPr kumimoji="0" lang="fr-FR" sz="1400" b="0" i="0" u="none" strike="noStrike" kern="1200" cap="none" spc="0" normalizeH="0" baseline="0" noProof="0" dirty="0">
                <a:ln>
                  <a:noFill/>
                </a:ln>
                <a:solidFill>
                  <a:prstClr val="black"/>
                </a:solidFill>
                <a:effectLst/>
                <a:uLnTx/>
                <a:uFillTx/>
                <a:latin typeface="Calibri"/>
                <a:cs typeface="Times New Roman"/>
              </a:rPr>
              <a:t>) et des </a:t>
            </a:r>
            <a:r>
              <a:rPr kumimoji="0" lang="fr-FR" sz="1400" b="1" i="0" u="none" strike="noStrike" kern="1200" cap="none" spc="0" normalizeH="0" baseline="0" noProof="0" dirty="0">
                <a:ln>
                  <a:noFill/>
                </a:ln>
                <a:solidFill>
                  <a:prstClr val="black"/>
                </a:solidFill>
                <a:effectLst/>
                <a:uLnTx/>
                <a:uFillTx/>
                <a:latin typeface="Calibri"/>
                <a:cs typeface="Times New Roman"/>
              </a:rPr>
              <a:t>installations ouvertes au public </a:t>
            </a:r>
            <a:r>
              <a:rPr kumimoji="0" lang="fr-FR" sz="1400" b="0" i="0" u="none" strike="noStrike" kern="1200" cap="none" spc="0" normalizeH="0" baseline="0" noProof="0" dirty="0">
                <a:ln>
                  <a:noFill/>
                </a:ln>
                <a:solidFill>
                  <a:prstClr val="black"/>
                </a:solidFill>
                <a:effectLst/>
                <a:uLnTx/>
                <a:uFillTx/>
                <a:latin typeface="Calibri"/>
                <a:cs typeface="Times New Roman"/>
              </a:rPr>
              <a:t>(</a:t>
            </a:r>
            <a:r>
              <a:rPr kumimoji="0" lang="fr-FR" sz="1400" b="0" i="0" u="none" strike="noStrike" kern="1200" cap="none" spc="0" normalizeH="0" baseline="0" noProof="0" dirty="0" err="1">
                <a:ln>
                  <a:noFill/>
                </a:ln>
                <a:solidFill>
                  <a:prstClr val="black"/>
                </a:solidFill>
                <a:effectLst/>
                <a:uLnTx/>
                <a:uFillTx/>
                <a:latin typeface="Calibri"/>
                <a:cs typeface="Times New Roman"/>
              </a:rPr>
              <a:t>IOP</a:t>
            </a:r>
            <a:r>
              <a:rPr kumimoji="0" lang="fr-FR" sz="1400" b="0" i="0" u="none" strike="noStrike" kern="1200" cap="none" spc="0" normalizeH="0" baseline="0" noProof="0" dirty="0" smtClean="0">
                <a:ln>
                  <a:noFill/>
                </a:ln>
                <a:solidFill>
                  <a:prstClr val="black"/>
                </a:solidFill>
                <a:effectLst/>
                <a:uLnTx/>
                <a:uFillTx/>
                <a:latin typeface="Calibri"/>
                <a:cs typeface="Times New Roman"/>
              </a:rPr>
              <a:t>).</a:t>
            </a:r>
            <a:endParaRPr kumimoji="0" lang="fr-FR" sz="1400" b="0" i="0" u="none" strike="noStrike" kern="1200" cap="none" spc="0" normalizeH="0" baseline="0" noProof="0" dirty="0">
              <a:ln>
                <a:noFill/>
              </a:ln>
              <a:solidFill>
                <a:prstClr val="black"/>
              </a:solidFill>
              <a:effectLst/>
              <a:uLnTx/>
              <a:uFillTx/>
              <a:latin typeface="Calibri"/>
              <a:cs typeface="Times New Roman"/>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1200" b="0" i="0" u="none" strike="noStrike" kern="1200" cap="none" spc="0" normalizeH="0" baseline="0" noProof="0" dirty="0">
              <a:ln>
                <a:noFill/>
              </a:ln>
              <a:solidFill>
                <a:prstClr val="black"/>
              </a:solidFill>
              <a:effectLst/>
              <a:uLnTx/>
              <a:uFillTx/>
              <a:latin typeface="Calibri"/>
              <a:cs typeface="Times New Roman"/>
            </a:endParaRPr>
          </a:p>
        </p:txBody>
      </p:sp>
      <p:sp>
        <p:nvSpPr>
          <p:cNvPr id="5" name="Titre 3"/>
          <p:cNvSpPr txBox="1">
            <a:spLocks/>
          </p:cNvSpPr>
          <p:nvPr/>
        </p:nvSpPr>
        <p:spPr>
          <a:xfrm>
            <a:off x="3923928" y="116632"/>
            <a:ext cx="4850549" cy="454900"/>
          </a:xfrm>
          <a:prstGeom prst="rect">
            <a:avLst/>
          </a:prstGeom>
          <a:noFill/>
          <a:effectLst/>
        </p:spPr>
        <p:txBody>
          <a:bodyPr vert="horz" lIns="113498" tIns="56750" rIns="113498" bIns="56750"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pPr marL="0" marR="0" lvl="0" indent="0" algn="r" defTabSz="913913" rtl="0" eaLnBrk="1" fontAlgn="auto" latinLnBrk="0" hangingPunct="1">
              <a:lnSpc>
                <a:spcPct val="100000"/>
              </a:lnSpc>
              <a:spcBef>
                <a:spcPct val="0"/>
              </a:spcBef>
              <a:spcAft>
                <a:spcPts val="0"/>
              </a:spcAft>
              <a:buClrTx/>
              <a:buSzTx/>
              <a:buFontTx/>
              <a:buNone/>
              <a:tabLst/>
              <a:defRPr/>
            </a:pPr>
            <a:r>
              <a:rPr kumimoji="0" lang="fr-FR" sz="2000" b="1" i="0" u="none" strike="noStrike" kern="1200" cap="none" spc="0" normalizeH="0" baseline="0" noProof="0" dirty="0" smtClean="0">
                <a:ln>
                  <a:noFill/>
                </a:ln>
                <a:solidFill>
                  <a:srgbClr val="9BBB59">
                    <a:lumMod val="75000"/>
                  </a:srgbClr>
                </a:solidFill>
                <a:effectLst/>
                <a:uLnTx/>
                <a:uFillTx/>
                <a:latin typeface="Calibri"/>
                <a:cs typeface="Times New Roman"/>
              </a:rPr>
              <a:t>HABITAT ET ERP INCLUSIFS</a:t>
            </a:r>
            <a:endParaRPr kumimoji="0" lang="fr-FR" sz="2000" b="1" i="0" u="none" strike="noStrike" kern="1200" cap="none" spc="0" normalizeH="0" baseline="0" noProof="0" dirty="0">
              <a:ln>
                <a:noFill/>
              </a:ln>
              <a:solidFill>
                <a:srgbClr val="9BBB59">
                  <a:lumMod val="75000"/>
                </a:srgbClr>
              </a:solidFill>
              <a:effectLst/>
              <a:uLnTx/>
              <a:uFillTx/>
              <a:latin typeface="Calibri"/>
              <a:cs typeface="Times New Roman"/>
            </a:endParaRPr>
          </a:p>
        </p:txBody>
      </p:sp>
      <p:sp>
        <p:nvSpPr>
          <p:cNvPr id="6" name="Rectangle 5"/>
          <p:cNvSpPr/>
          <p:nvPr/>
        </p:nvSpPr>
        <p:spPr>
          <a:xfrm rot="10800000" flipV="1">
            <a:off x="1904696" y="3834626"/>
            <a:ext cx="6869781" cy="1923604"/>
          </a:xfrm>
          <a:prstGeom prst="rect">
            <a:avLst/>
          </a:prstGeom>
          <a:solidFill>
            <a:schemeClr val="bg1"/>
          </a:solidFill>
          <a:ln>
            <a:solidFill>
              <a:schemeClr val="tx1"/>
            </a:solidFill>
            <a:prstDash val="dash"/>
          </a:ln>
        </p:spPr>
        <p:txBody>
          <a:bodyPr wrap="square">
            <a:spAutoFit/>
          </a:bodyPr>
          <a:lstStyle/>
          <a:p>
            <a:r>
              <a:rPr lang="fr-FR" b="1" dirty="0" smtClean="0"/>
              <a:t>Prorogation  </a:t>
            </a:r>
            <a:endParaRPr lang="fr-FR" b="1" dirty="0"/>
          </a:p>
          <a:p>
            <a:r>
              <a:rPr lang="fr-FR" dirty="0" smtClean="0"/>
              <a:t>Mise </a:t>
            </a:r>
            <a:r>
              <a:rPr lang="fr-FR" dirty="0"/>
              <a:t>en conformité du patrimoine municipal des ERP et </a:t>
            </a:r>
            <a:r>
              <a:rPr lang="fr-FR" dirty="0" smtClean="0"/>
              <a:t>IOP</a:t>
            </a:r>
            <a:r>
              <a:rPr lang="fr-FR" dirty="0"/>
              <a:t> </a:t>
            </a:r>
            <a:r>
              <a:rPr lang="fr-FR" dirty="0" smtClean="0"/>
              <a:t>de </a:t>
            </a:r>
            <a:r>
              <a:rPr lang="fr-FR" dirty="0"/>
              <a:t>mars 2025 à mars </a:t>
            </a:r>
            <a:r>
              <a:rPr lang="fr-FR" dirty="0" smtClean="0"/>
              <a:t>2028 validé par la Préfecture.</a:t>
            </a:r>
          </a:p>
          <a:p>
            <a:r>
              <a:rPr lang="fr-FR" dirty="0" smtClean="0"/>
              <a:t>- </a:t>
            </a:r>
            <a:r>
              <a:rPr lang="fr-FR" dirty="0"/>
              <a:t>Les dérogations seront proposées en 2025, notamment pour les groupes scolaires Verhaeren et Verlaine qui ont validé dans le cadre de </a:t>
            </a:r>
            <a:r>
              <a:rPr lang="fr-FR" dirty="0" smtClean="0"/>
              <a:t>leurs conseils d’écoles </a:t>
            </a:r>
            <a:r>
              <a:rPr lang="fr-FR" dirty="0"/>
              <a:t>ces dérogations.</a:t>
            </a:r>
          </a:p>
          <a:p>
            <a:endParaRPr lang="fr-FR" dirty="0"/>
          </a:p>
        </p:txBody>
      </p:sp>
    </p:spTree>
    <p:extLst>
      <p:ext uri="{BB962C8B-B14F-4D97-AF65-F5344CB8AC3E}">
        <p14:creationId xmlns:p14="http://schemas.microsoft.com/office/powerpoint/2010/main" val="31074502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3"/>
          <p:cNvSpPr txBox="1">
            <a:spLocks/>
          </p:cNvSpPr>
          <p:nvPr/>
        </p:nvSpPr>
        <p:spPr>
          <a:xfrm>
            <a:off x="3923928" y="116632"/>
            <a:ext cx="4850549" cy="454900"/>
          </a:xfrm>
          <a:prstGeom prst="rect">
            <a:avLst/>
          </a:prstGeom>
          <a:noFill/>
          <a:effectLst/>
        </p:spPr>
        <p:txBody>
          <a:bodyPr vert="horz" lIns="113498" tIns="56750" rIns="113498" bIns="56750"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pPr marL="0" marR="0" lvl="0" indent="0" algn="r" defTabSz="913913" rtl="0" eaLnBrk="1" fontAlgn="auto" latinLnBrk="0" hangingPunct="1">
              <a:lnSpc>
                <a:spcPct val="100000"/>
              </a:lnSpc>
              <a:spcBef>
                <a:spcPct val="0"/>
              </a:spcBef>
              <a:spcAft>
                <a:spcPts val="0"/>
              </a:spcAft>
              <a:buClrTx/>
              <a:buSzTx/>
              <a:buFontTx/>
              <a:buNone/>
              <a:tabLst/>
              <a:defRPr/>
            </a:pPr>
            <a:r>
              <a:rPr kumimoji="0" lang="fr-FR" sz="2000" b="1" i="0" u="none" strike="noStrike" kern="1200" cap="none" spc="0" normalizeH="0" baseline="0" noProof="0" dirty="0" smtClean="0">
                <a:ln>
                  <a:noFill/>
                </a:ln>
                <a:solidFill>
                  <a:srgbClr val="9BBB59">
                    <a:lumMod val="75000"/>
                  </a:srgbClr>
                </a:solidFill>
                <a:effectLst/>
                <a:uLnTx/>
                <a:uFillTx/>
                <a:latin typeface="Calibri"/>
                <a:cs typeface="Times New Roman"/>
              </a:rPr>
              <a:t>HABITAT ET ERP INCLUSIFS</a:t>
            </a:r>
            <a:endParaRPr kumimoji="0" lang="fr-FR" sz="2000" b="1" i="0" u="none" strike="noStrike" kern="1200" cap="none" spc="0" normalizeH="0" baseline="0" noProof="0" dirty="0">
              <a:ln>
                <a:noFill/>
              </a:ln>
              <a:solidFill>
                <a:srgbClr val="9BBB59">
                  <a:lumMod val="75000"/>
                </a:srgbClr>
              </a:solidFill>
              <a:effectLst/>
              <a:uLnTx/>
              <a:uFillTx/>
              <a:latin typeface="Calibri"/>
              <a:cs typeface="Times New Roman"/>
            </a:endParaRPr>
          </a:p>
        </p:txBody>
      </p:sp>
      <p:sp>
        <p:nvSpPr>
          <p:cNvPr id="29" name="Rectangle 28"/>
          <p:cNvSpPr/>
          <p:nvPr/>
        </p:nvSpPr>
        <p:spPr>
          <a:xfrm>
            <a:off x="2018148" y="577966"/>
            <a:ext cx="4858107" cy="646331"/>
          </a:xfrm>
          <a:prstGeom prst="rect">
            <a:avLst/>
          </a:prstGeom>
          <a:solidFill>
            <a:schemeClr val="accent3">
              <a:lumMod val="20000"/>
              <a:lumOff val="80000"/>
            </a:schemeClr>
          </a:solidFill>
          <a:ln>
            <a:solidFill>
              <a:schemeClr val="tx1"/>
            </a:solidFill>
          </a:ln>
        </p:spPr>
        <p:txBody>
          <a:bodyPr wrap="square">
            <a:spAutoFit/>
          </a:bodyPr>
          <a:lstStyle/>
          <a:p>
            <a:pPr marL="0" marR="0" lvl="0" indent="0" algn="l" defTabSz="913913" rtl="0" eaLnBrk="1" fontAlgn="auto" latinLnBrk="0" hangingPunct="1">
              <a:lnSpc>
                <a:spcPct val="100000"/>
              </a:lnSpc>
              <a:spcBef>
                <a:spcPts val="0"/>
              </a:spcBef>
              <a:spcAft>
                <a:spcPts val="0"/>
              </a:spcAft>
              <a:buClr>
                <a:srgbClr val="000000"/>
              </a:buClr>
              <a:buSzPct val="100000"/>
              <a:buFont typeface="Times New Roman" pitchFamily="18" charset="0"/>
              <a:buNone/>
              <a:tabLst/>
              <a:defRPr/>
            </a:pPr>
            <a:r>
              <a:rPr kumimoji="0" lang="fr-FR" sz="1800" b="0" i="0" u="none" strike="noStrike" kern="1200" cap="none" spc="0" normalizeH="0" baseline="0" noProof="0" dirty="0" smtClean="0">
                <a:ln>
                  <a:noFill/>
                </a:ln>
                <a:solidFill>
                  <a:srgbClr val="00B050"/>
                </a:solidFill>
                <a:effectLst/>
                <a:uLnTx/>
                <a:uFillTx/>
                <a:latin typeface="Calibri"/>
                <a:ea typeface="Lucida Sans Unicode" pitchFamily="34" charset="0"/>
                <a:cs typeface="+mn-cs"/>
              </a:rPr>
              <a:t>Bilan de </a:t>
            </a:r>
            <a:r>
              <a:rPr kumimoji="0" lang="fr-FR" sz="1800" b="0" i="0" u="none" strike="noStrike" kern="1200" cap="none" spc="0" normalizeH="0" baseline="0" noProof="0" dirty="0">
                <a:ln>
                  <a:noFill/>
                </a:ln>
                <a:solidFill>
                  <a:srgbClr val="00B050"/>
                </a:solidFill>
                <a:effectLst/>
                <a:uLnTx/>
                <a:uFillTx/>
                <a:latin typeface="Calibri"/>
                <a:ea typeface="Lucida Sans Unicode" pitchFamily="34" charset="0"/>
                <a:cs typeface="+mn-cs"/>
              </a:rPr>
              <a:t>mise en conformité des ERP</a:t>
            </a:r>
          </a:p>
          <a:p>
            <a:pPr marL="0" marR="0" lvl="0" indent="0" algn="l" defTabSz="913913" rtl="0" eaLnBrk="1" fontAlgn="auto" latinLnBrk="0" hangingPunct="1">
              <a:lnSpc>
                <a:spcPct val="100000"/>
              </a:lnSpc>
              <a:spcBef>
                <a:spcPts val="0"/>
              </a:spcBef>
              <a:spcAft>
                <a:spcPts val="0"/>
              </a:spcAft>
              <a:buClr>
                <a:srgbClr val="000000"/>
              </a:buClr>
              <a:buSzPct val="100000"/>
              <a:buFont typeface="Times New Roman" pitchFamily="18" charset="0"/>
              <a:buNone/>
              <a:tabLst/>
              <a:defRPr/>
            </a:pPr>
            <a:r>
              <a:rPr kumimoji="0" lang="fr-FR" sz="1800" b="0" i="0" u="none" strike="noStrike" kern="1200" cap="none" spc="0" normalizeH="0" baseline="0" noProof="0" dirty="0" smtClean="0">
                <a:ln>
                  <a:noFill/>
                </a:ln>
                <a:solidFill>
                  <a:prstClr val="black"/>
                </a:solidFill>
                <a:effectLst/>
                <a:uLnTx/>
                <a:uFillTx/>
                <a:latin typeface="Calibri"/>
                <a:ea typeface="Lucida Sans Unicode" pitchFamily="34" charset="0"/>
                <a:cs typeface="+mn-cs"/>
              </a:rPr>
              <a:t>de mars 2016 à</a:t>
            </a:r>
            <a:r>
              <a:rPr kumimoji="0" lang="fr-FR" sz="1800" b="0" i="0" u="none" strike="noStrike" kern="1200" cap="none" spc="0" normalizeH="0" noProof="0" dirty="0" smtClean="0">
                <a:ln>
                  <a:noFill/>
                </a:ln>
                <a:solidFill>
                  <a:prstClr val="black"/>
                </a:solidFill>
                <a:effectLst/>
                <a:uLnTx/>
                <a:uFillTx/>
                <a:latin typeface="Calibri"/>
                <a:ea typeface="Lucida Sans Unicode" pitchFamily="34" charset="0"/>
                <a:cs typeface="+mn-cs"/>
              </a:rPr>
              <a:t> mars</a:t>
            </a:r>
            <a:r>
              <a:rPr kumimoji="0" lang="fr-FR" sz="1800" b="0" i="0" u="none" strike="noStrike" kern="1200" cap="none" spc="0" normalizeH="0" baseline="0" noProof="0" dirty="0" smtClean="0">
                <a:ln>
                  <a:noFill/>
                </a:ln>
                <a:solidFill>
                  <a:prstClr val="black"/>
                </a:solidFill>
                <a:effectLst/>
                <a:uLnTx/>
                <a:uFillTx/>
                <a:latin typeface="Calibri"/>
                <a:ea typeface="Lucida Sans Unicode" pitchFamily="34" charset="0"/>
                <a:cs typeface="+mn-cs"/>
              </a:rPr>
              <a:t> 2025 </a:t>
            </a:r>
            <a:r>
              <a:rPr kumimoji="0" lang="fr-FR" sz="1800" b="0" i="0" u="none" strike="noStrike" kern="1200" cap="none" spc="0" normalizeH="0" baseline="0" noProof="0" dirty="0">
                <a:ln>
                  <a:noFill/>
                </a:ln>
                <a:solidFill>
                  <a:prstClr val="black"/>
                </a:solidFill>
                <a:effectLst/>
                <a:uLnTx/>
                <a:uFillTx/>
                <a:latin typeface="Calibri"/>
                <a:ea typeface="Lucida Sans Unicode" pitchFamily="34" charset="0"/>
                <a:cs typeface="+mn-cs"/>
              </a:rPr>
              <a:t>: </a:t>
            </a:r>
            <a:r>
              <a:rPr lang="fr-FR" sz="1800" dirty="0" smtClean="0">
                <a:solidFill>
                  <a:prstClr val="black"/>
                </a:solidFill>
                <a:latin typeface="Calibri"/>
                <a:ea typeface="Lucida Sans Unicode" pitchFamily="34" charset="0"/>
              </a:rPr>
              <a:t>267 </a:t>
            </a:r>
            <a:r>
              <a:rPr kumimoji="0" lang="fr-FR" sz="1800" b="0" i="0" u="none" strike="noStrike" kern="1200" cap="none" spc="0" normalizeH="0" baseline="0" noProof="0" dirty="0" smtClean="0">
                <a:ln>
                  <a:noFill/>
                </a:ln>
                <a:solidFill>
                  <a:prstClr val="black"/>
                </a:solidFill>
                <a:effectLst/>
                <a:uLnTx/>
                <a:uFillTx/>
                <a:latin typeface="Calibri"/>
                <a:ea typeface="Lucida Sans Unicode" pitchFamily="34" charset="0"/>
                <a:cs typeface="+mn-cs"/>
              </a:rPr>
              <a:t>ERP</a:t>
            </a:r>
            <a:r>
              <a:rPr kumimoji="0" lang="fr-FR" sz="1800" b="0" i="0" u="none" strike="noStrike" kern="1200" cap="none" spc="0" normalizeH="0" noProof="0" dirty="0" smtClean="0">
                <a:ln>
                  <a:noFill/>
                </a:ln>
                <a:solidFill>
                  <a:prstClr val="black"/>
                </a:solidFill>
                <a:effectLst/>
                <a:uLnTx/>
                <a:uFillTx/>
                <a:latin typeface="Calibri"/>
                <a:ea typeface="Lucida Sans Unicode" pitchFamily="34" charset="0"/>
                <a:cs typeface="+mn-cs"/>
              </a:rPr>
              <a:t> </a:t>
            </a:r>
            <a:r>
              <a:rPr kumimoji="0" lang="fr-FR" sz="1800" b="0" i="0" u="none" strike="noStrike" kern="1200" cap="none" spc="0" normalizeH="0" noProof="0" dirty="0" err="1" smtClean="0">
                <a:ln>
                  <a:noFill/>
                </a:ln>
                <a:solidFill>
                  <a:prstClr val="black"/>
                </a:solidFill>
                <a:effectLst/>
                <a:uLnTx/>
                <a:uFillTx/>
                <a:latin typeface="Calibri"/>
                <a:ea typeface="Lucida Sans Unicode" pitchFamily="34" charset="0"/>
                <a:cs typeface="+mn-cs"/>
              </a:rPr>
              <a:t>Ad’AP</a:t>
            </a:r>
            <a:r>
              <a:rPr kumimoji="0" lang="fr-FR" sz="1800" b="0" i="0" u="none" strike="noStrike" kern="1200" cap="none" spc="0" normalizeH="0" noProof="0" dirty="0" smtClean="0">
                <a:ln>
                  <a:noFill/>
                </a:ln>
                <a:solidFill>
                  <a:prstClr val="black"/>
                </a:solidFill>
                <a:effectLst/>
                <a:uLnTx/>
                <a:uFillTx/>
                <a:latin typeface="Calibri"/>
                <a:ea typeface="Lucida Sans Unicode" pitchFamily="34" charset="0"/>
                <a:cs typeface="+mn-cs"/>
              </a:rPr>
              <a:t> initial</a:t>
            </a:r>
            <a:endParaRPr kumimoji="0" lang="fr-FR" sz="1600" b="1" i="0" u="none" strike="noStrike" kern="1200" cap="none" spc="0" normalizeH="0" baseline="0" noProof="0" dirty="0">
              <a:ln>
                <a:noFill/>
              </a:ln>
              <a:solidFill>
                <a:srgbClr val="00B050"/>
              </a:solidFill>
              <a:effectLst/>
              <a:uLnTx/>
              <a:uFillTx/>
              <a:latin typeface="Calibri"/>
              <a:cs typeface="+mn-cs"/>
            </a:endParaRPr>
          </a:p>
        </p:txBody>
      </p:sp>
      <p:sp>
        <p:nvSpPr>
          <p:cNvPr id="11" name="Rectangle 10"/>
          <p:cNvSpPr/>
          <p:nvPr/>
        </p:nvSpPr>
        <p:spPr>
          <a:xfrm>
            <a:off x="5634118" y="5692966"/>
            <a:ext cx="3140359" cy="345441"/>
          </a:xfrm>
          <a:prstGeom prst="rect">
            <a:avLst/>
          </a:prstGeom>
          <a:solidFill>
            <a:schemeClr val="bg1"/>
          </a:solidFill>
          <a:ln>
            <a:solidFill>
              <a:schemeClr val="bg1"/>
            </a:solidFill>
          </a:ln>
        </p:spPr>
        <p:txBody>
          <a:bodyPr wrap="square" lIns="113498" tIns="56750" rIns="113498" bIns="56750">
            <a:spAutoFit/>
          </a:bodyPr>
          <a:lstStyle/>
          <a:p>
            <a:pPr marL="0" marR="0" lvl="0" indent="0" algn="l" defTabSz="913913"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17" name="Rectangle 16"/>
          <p:cNvSpPr/>
          <p:nvPr/>
        </p:nvSpPr>
        <p:spPr>
          <a:xfrm>
            <a:off x="116679" y="4436558"/>
            <a:ext cx="1469026" cy="1961268"/>
          </a:xfrm>
          <a:prstGeom prst="rect">
            <a:avLst/>
          </a:prstGeom>
          <a:solidFill>
            <a:schemeClr val="bg1"/>
          </a:solidFill>
          <a:ln>
            <a:noFill/>
          </a:ln>
        </p:spPr>
        <p:txBody>
          <a:bodyPr wrap="square" lIns="113498" tIns="56750" rIns="113498" bIns="56750">
            <a:spAutoFit/>
          </a:bodyPr>
          <a:lstStyle/>
          <a:p>
            <a:pPr marL="0" marR="0" lvl="0" indent="0" algn="l" defTabSz="913913" rtl="0" eaLnBrk="1" fontAlgn="auto" latinLnBrk="0" hangingPunct="1">
              <a:lnSpc>
                <a:spcPct val="100000"/>
              </a:lnSpc>
              <a:spcBef>
                <a:spcPts val="0"/>
              </a:spcBef>
              <a:spcAft>
                <a:spcPts val="0"/>
              </a:spcAft>
              <a:buClrTx/>
              <a:buSzTx/>
              <a:buFontTx/>
              <a:buNone/>
              <a:tabLst/>
              <a:defRPr/>
            </a:pPr>
            <a:r>
              <a:rPr kumimoji="0" lang="fr-FR" sz="1500" b="0" i="0" u="sng" strike="noStrike" kern="1200" cap="none" spc="0" normalizeH="0" baseline="0" noProof="0" dirty="0">
                <a:ln>
                  <a:noFill/>
                </a:ln>
                <a:solidFill>
                  <a:prstClr val="black"/>
                </a:solidFill>
                <a:effectLst/>
                <a:uLnTx/>
                <a:uFillTx/>
                <a:latin typeface="Calibri"/>
                <a:ea typeface="Calibri"/>
                <a:cs typeface="Times New Roman"/>
              </a:rPr>
              <a:t>Suivi</a:t>
            </a:r>
            <a:r>
              <a:rPr kumimoji="0" lang="fr-FR" sz="1500" b="0" i="0" u="none" strike="noStrike" kern="1200" cap="none" spc="0" normalizeH="0" baseline="0" noProof="0" dirty="0">
                <a:ln>
                  <a:noFill/>
                </a:ln>
                <a:solidFill>
                  <a:prstClr val="black"/>
                </a:solidFill>
                <a:effectLst/>
                <a:uLnTx/>
                <a:uFillTx/>
                <a:latin typeface="Calibri"/>
                <a:ea typeface="Calibri"/>
                <a:cs typeface="Times New Roman"/>
              </a:rPr>
              <a:t> : </a:t>
            </a:r>
            <a:endParaRPr kumimoji="0" lang="fr-FR" sz="1500" b="0" i="0" u="none" strike="noStrike" kern="1200" cap="none" spc="0" normalizeH="0" baseline="0" noProof="0" dirty="0" smtClean="0">
              <a:ln>
                <a:noFill/>
              </a:ln>
              <a:solidFill>
                <a:prstClr val="black"/>
              </a:solidFill>
              <a:effectLst/>
              <a:uLnTx/>
              <a:uFillTx/>
              <a:latin typeface="Calibri"/>
              <a:ea typeface="Calibri"/>
              <a:cs typeface="Times New Roman"/>
            </a:endParaRPr>
          </a:p>
          <a:p>
            <a:pPr marL="0" marR="0" lvl="0" indent="0" algn="l" defTabSz="913913"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smtClean="0">
                <a:ln>
                  <a:noFill/>
                </a:ln>
                <a:solidFill>
                  <a:prstClr val="black"/>
                </a:solidFill>
                <a:effectLst/>
                <a:uLnTx/>
                <a:uFillTx/>
                <a:latin typeface="Calibri"/>
                <a:ea typeface="Calibri"/>
                <a:cs typeface="Times New Roman"/>
              </a:rPr>
              <a:t>- Direction du Patrimoine bâti</a:t>
            </a:r>
            <a:endParaRPr kumimoji="0" lang="fr-FR" sz="1500" b="0" i="0" u="none" strike="noStrike" kern="1200" cap="none" spc="0" normalizeH="0" baseline="0" noProof="0" dirty="0">
              <a:ln>
                <a:noFill/>
              </a:ln>
              <a:solidFill>
                <a:prstClr val="black"/>
              </a:solidFill>
              <a:effectLst/>
              <a:uLnTx/>
              <a:uFillTx/>
              <a:latin typeface="Calibri"/>
              <a:ea typeface="Calibri"/>
              <a:cs typeface="Times New Roman"/>
            </a:endParaRPr>
          </a:p>
          <a:p>
            <a:pPr marL="0" marR="0" lvl="0" indent="0" algn="l" defTabSz="913913"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smtClean="0">
                <a:ln>
                  <a:noFill/>
                </a:ln>
                <a:solidFill>
                  <a:prstClr val="black"/>
                </a:solidFill>
                <a:effectLst/>
                <a:uLnTx/>
                <a:uFillTx/>
                <a:latin typeface="Calibri"/>
                <a:ea typeface="Calibri"/>
                <a:cs typeface="Times New Roman"/>
              </a:rPr>
              <a:t>- Service accessibilité universelle d’usage et durable</a:t>
            </a:r>
            <a:endParaRPr kumimoji="0" lang="fr-FR" sz="1500" b="0"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27" name="Rectangle 26"/>
          <p:cNvSpPr/>
          <p:nvPr/>
        </p:nvSpPr>
        <p:spPr>
          <a:xfrm>
            <a:off x="8332259" y="2289672"/>
            <a:ext cx="79208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51" name="Rectangle 50"/>
          <p:cNvSpPr/>
          <p:nvPr/>
        </p:nvSpPr>
        <p:spPr>
          <a:xfrm>
            <a:off x="2189100" y="1299142"/>
            <a:ext cx="3764058" cy="459946"/>
          </a:xfrm>
          <a:prstGeom prst="rect">
            <a:avLst/>
          </a:prstGeom>
          <a:solidFill>
            <a:srgbClr val="D7E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tx1"/>
                </a:solidFill>
              </a:rPr>
              <a:t>23 ERP  </a:t>
            </a:r>
            <a:r>
              <a:rPr lang="fr-FR" sz="1200" dirty="0" smtClean="0">
                <a:solidFill>
                  <a:schemeClr val="tx1"/>
                </a:solidFill>
              </a:rPr>
              <a:t>annulés, démolitions, ventes</a:t>
            </a:r>
            <a:endParaRPr lang="fr-FR" sz="1200" dirty="0">
              <a:solidFill>
                <a:schemeClr val="tx1"/>
              </a:solidFill>
            </a:endParaRPr>
          </a:p>
        </p:txBody>
      </p:sp>
      <p:graphicFrame>
        <p:nvGraphicFramePr>
          <p:cNvPr id="57" name="Graphique 56"/>
          <p:cNvGraphicFramePr>
            <a:graphicFrameLocks/>
          </p:cNvGraphicFramePr>
          <p:nvPr>
            <p:extLst>
              <p:ext uri="{D42A27DB-BD31-4B8C-83A1-F6EECF244321}">
                <p14:modId xmlns:p14="http://schemas.microsoft.com/office/powerpoint/2010/main" val="2276450608"/>
              </p:ext>
            </p:extLst>
          </p:nvPr>
        </p:nvGraphicFramePr>
        <p:xfrm>
          <a:off x="1353666" y="2551081"/>
          <a:ext cx="7457342" cy="3877199"/>
        </p:xfrm>
        <a:graphic>
          <a:graphicData uri="http://schemas.openxmlformats.org/drawingml/2006/chart">
            <c:chart xmlns:c="http://schemas.openxmlformats.org/drawingml/2006/chart" xmlns:r="http://schemas.openxmlformats.org/officeDocument/2006/relationships" r:id="rId2"/>
          </a:graphicData>
        </a:graphic>
      </p:graphicFrame>
      <p:sp>
        <p:nvSpPr>
          <p:cNvPr id="58" name="Rectangle 57"/>
          <p:cNvSpPr/>
          <p:nvPr/>
        </p:nvSpPr>
        <p:spPr>
          <a:xfrm>
            <a:off x="1318875" y="3976067"/>
            <a:ext cx="1503817" cy="585041"/>
          </a:xfrm>
          <a:prstGeom prst="rect">
            <a:avLst/>
          </a:prstGeom>
          <a:solidFill>
            <a:srgbClr val="D7E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tx1"/>
                </a:solidFill>
              </a:rPr>
              <a:t>93 ERP terminés</a:t>
            </a:r>
          </a:p>
          <a:p>
            <a:pPr algn="ctr"/>
            <a:r>
              <a:rPr lang="fr-FR" sz="1200" dirty="0" smtClean="0">
                <a:solidFill>
                  <a:schemeClr val="tx1"/>
                </a:solidFill>
              </a:rPr>
              <a:t>(Accessibles à 100%)</a:t>
            </a:r>
            <a:endParaRPr lang="fr-FR" sz="1200" dirty="0">
              <a:solidFill>
                <a:schemeClr val="tx1"/>
              </a:solidFill>
            </a:endParaRPr>
          </a:p>
        </p:txBody>
      </p:sp>
      <p:sp>
        <p:nvSpPr>
          <p:cNvPr id="59" name="Rectangle 58"/>
          <p:cNvSpPr/>
          <p:nvPr/>
        </p:nvSpPr>
        <p:spPr>
          <a:xfrm>
            <a:off x="2520776" y="3275494"/>
            <a:ext cx="79208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rPr>
              <a:t>38%</a:t>
            </a:r>
            <a:endParaRPr lang="fr-FR" b="1" dirty="0">
              <a:solidFill>
                <a:schemeClr val="tx1"/>
              </a:solidFill>
            </a:endParaRPr>
          </a:p>
        </p:txBody>
      </p:sp>
      <p:sp>
        <p:nvSpPr>
          <p:cNvPr id="60" name="Rectangle 59"/>
          <p:cNvSpPr/>
          <p:nvPr/>
        </p:nvSpPr>
        <p:spPr>
          <a:xfrm>
            <a:off x="7426373" y="4536994"/>
            <a:ext cx="1406176" cy="388792"/>
          </a:xfrm>
          <a:prstGeom prst="rect">
            <a:avLst/>
          </a:prstGeom>
          <a:solidFill>
            <a:srgbClr val="D7E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tx1"/>
                </a:solidFill>
              </a:rPr>
              <a:t>99 ERP </a:t>
            </a:r>
          </a:p>
          <a:p>
            <a:pPr algn="ctr"/>
            <a:r>
              <a:rPr lang="fr-FR" sz="1200" dirty="0" smtClean="0">
                <a:solidFill>
                  <a:schemeClr val="tx1"/>
                </a:solidFill>
              </a:rPr>
              <a:t>(Accessibles à 1%)</a:t>
            </a:r>
            <a:endParaRPr lang="fr-FR" sz="1200" dirty="0">
              <a:solidFill>
                <a:schemeClr val="tx1"/>
              </a:solidFill>
            </a:endParaRPr>
          </a:p>
        </p:txBody>
      </p:sp>
      <p:sp>
        <p:nvSpPr>
          <p:cNvPr id="61" name="Rectangle 60"/>
          <p:cNvSpPr/>
          <p:nvPr/>
        </p:nvSpPr>
        <p:spPr>
          <a:xfrm>
            <a:off x="5953158" y="3311906"/>
            <a:ext cx="79208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rPr>
              <a:t>41 %</a:t>
            </a:r>
            <a:endParaRPr lang="fr-FR" b="1" dirty="0">
              <a:solidFill>
                <a:schemeClr val="tx1"/>
              </a:solidFill>
            </a:endParaRPr>
          </a:p>
        </p:txBody>
      </p:sp>
      <p:sp>
        <p:nvSpPr>
          <p:cNvPr id="62" name="Rectangle 61"/>
          <p:cNvSpPr/>
          <p:nvPr/>
        </p:nvSpPr>
        <p:spPr>
          <a:xfrm>
            <a:off x="6688460" y="5580558"/>
            <a:ext cx="1135397" cy="585041"/>
          </a:xfrm>
          <a:prstGeom prst="rect">
            <a:avLst/>
          </a:prstGeom>
          <a:solidFill>
            <a:srgbClr val="D7E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7</a:t>
            </a:r>
            <a:r>
              <a:rPr lang="fr-FR" sz="1400" b="1" dirty="0" smtClean="0">
                <a:solidFill>
                  <a:schemeClr val="tx1"/>
                </a:solidFill>
              </a:rPr>
              <a:t> ERP </a:t>
            </a:r>
          </a:p>
          <a:p>
            <a:pPr algn="ctr"/>
            <a:r>
              <a:rPr lang="fr-FR" sz="1200" dirty="0" smtClean="0">
                <a:solidFill>
                  <a:schemeClr val="tx1"/>
                </a:solidFill>
              </a:rPr>
              <a:t>(Conformités </a:t>
            </a:r>
          </a:p>
          <a:p>
            <a:pPr algn="ctr"/>
            <a:r>
              <a:rPr lang="fr-FR" sz="1200" dirty="0" smtClean="0">
                <a:solidFill>
                  <a:schemeClr val="tx1"/>
                </a:solidFill>
              </a:rPr>
              <a:t>entre 2 et 25%)</a:t>
            </a:r>
            <a:endParaRPr lang="fr-FR" sz="1200" dirty="0">
              <a:solidFill>
                <a:schemeClr val="tx1"/>
              </a:solidFill>
            </a:endParaRPr>
          </a:p>
        </p:txBody>
      </p:sp>
      <p:sp>
        <p:nvSpPr>
          <p:cNvPr id="63" name="Rectangle 62"/>
          <p:cNvSpPr/>
          <p:nvPr/>
        </p:nvSpPr>
        <p:spPr>
          <a:xfrm>
            <a:off x="5305926" y="5882420"/>
            <a:ext cx="1043276" cy="807269"/>
          </a:xfrm>
          <a:prstGeom prst="rect">
            <a:avLst/>
          </a:prstGeom>
          <a:solidFill>
            <a:srgbClr val="D7E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tx1"/>
                </a:solidFill>
              </a:rPr>
              <a:t>12 ERP </a:t>
            </a:r>
          </a:p>
          <a:p>
            <a:pPr algn="ctr"/>
            <a:r>
              <a:rPr lang="fr-FR" sz="1200" dirty="0" smtClean="0">
                <a:solidFill>
                  <a:schemeClr val="tx1"/>
                </a:solidFill>
              </a:rPr>
              <a:t>(Conformités</a:t>
            </a:r>
          </a:p>
          <a:p>
            <a:pPr algn="ctr"/>
            <a:r>
              <a:rPr lang="fr-FR" sz="1200" dirty="0" smtClean="0">
                <a:solidFill>
                  <a:schemeClr val="tx1"/>
                </a:solidFill>
              </a:rPr>
              <a:t> entre 26 et 50 %)</a:t>
            </a:r>
            <a:endParaRPr lang="fr-FR" sz="1200" dirty="0">
              <a:solidFill>
                <a:schemeClr val="tx1"/>
              </a:solidFill>
            </a:endParaRPr>
          </a:p>
        </p:txBody>
      </p:sp>
      <p:sp>
        <p:nvSpPr>
          <p:cNvPr id="64" name="Rectangle 63"/>
          <p:cNvSpPr/>
          <p:nvPr/>
        </p:nvSpPr>
        <p:spPr>
          <a:xfrm>
            <a:off x="3508653" y="5861020"/>
            <a:ext cx="1270102" cy="585041"/>
          </a:xfrm>
          <a:prstGeom prst="rect">
            <a:avLst/>
          </a:prstGeom>
          <a:solidFill>
            <a:srgbClr val="D7E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tx1"/>
                </a:solidFill>
              </a:rPr>
              <a:t>18 ERP</a:t>
            </a:r>
          </a:p>
          <a:p>
            <a:pPr algn="ctr"/>
            <a:r>
              <a:rPr lang="fr-FR" sz="1200" dirty="0" smtClean="0">
                <a:solidFill>
                  <a:schemeClr val="tx1"/>
                </a:solidFill>
              </a:rPr>
              <a:t>(Conformités</a:t>
            </a:r>
          </a:p>
          <a:p>
            <a:pPr algn="ctr"/>
            <a:r>
              <a:rPr lang="fr-FR" sz="1200" dirty="0" smtClean="0">
                <a:solidFill>
                  <a:schemeClr val="tx1"/>
                </a:solidFill>
              </a:rPr>
              <a:t> entre 51 et 75%)</a:t>
            </a:r>
            <a:endParaRPr lang="fr-FR" sz="1200" dirty="0">
              <a:solidFill>
                <a:schemeClr val="tx1"/>
              </a:solidFill>
            </a:endParaRPr>
          </a:p>
        </p:txBody>
      </p:sp>
      <p:sp>
        <p:nvSpPr>
          <p:cNvPr id="65" name="Rectangle 64"/>
          <p:cNvSpPr/>
          <p:nvPr/>
        </p:nvSpPr>
        <p:spPr>
          <a:xfrm>
            <a:off x="1838343" y="5353101"/>
            <a:ext cx="1415068" cy="677420"/>
          </a:xfrm>
          <a:prstGeom prst="rect">
            <a:avLst/>
          </a:prstGeom>
          <a:solidFill>
            <a:srgbClr val="D7E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tx1"/>
                </a:solidFill>
              </a:rPr>
              <a:t>15 ERP </a:t>
            </a:r>
          </a:p>
          <a:p>
            <a:pPr algn="ctr"/>
            <a:r>
              <a:rPr lang="fr-FR" sz="1400" dirty="0" smtClean="0">
                <a:solidFill>
                  <a:schemeClr val="tx1"/>
                </a:solidFill>
              </a:rPr>
              <a:t>(</a:t>
            </a:r>
            <a:r>
              <a:rPr lang="fr-FR" sz="1200" dirty="0" smtClean="0">
                <a:solidFill>
                  <a:schemeClr val="tx1"/>
                </a:solidFill>
              </a:rPr>
              <a:t>Conformités </a:t>
            </a:r>
          </a:p>
          <a:p>
            <a:pPr algn="ctr"/>
            <a:r>
              <a:rPr lang="fr-FR" sz="1200" dirty="0" smtClean="0">
                <a:solidFill>
                  <a:schemeClr val="tx1"/>
                </a:solidFill>
              </a:rPr>
              <a:t>entre 76 et 99%)</a:t>
            </a:r>
            <a:endParaRPr lang="fr-FR" sz="1200" dirty="0">
              <a:solidFill>
                <a:schemeClr val="tx1"/>
              </a:solidFill>
            </a:endParaRPr>
          </a:p>
        </p:txBody>
      </p:sp>
      <p:sp>
        <p:nvSpPr>
          <p:cNvPr id="66" name="Rectangle 65"/>
          <p:cNvSpPr/>
          <p:nvPr/>
        </p:nvSpPr>
        <p:spPr>
          <a:xfrm>
            <a:off x="4248048" y="4918401"/>
            <a:ext cx="568616" cy="4987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rPr>
              <a:t>7 %</a:t>
            </a:r>
            <a:endParaRPr lang="fr-FR" b="1" dirty="0">
              <a:solidFill>
                <a:schemeClr val="tx1"/>
              </a:solidFill>
            </a:endParaRPr>
          </a:p>
        </p:txBody>
      </p:sp>
      <p:sp>
        <p:nvSpPr>
          <p:cNvPr id="67" name="Rectangle 66"/>
          <p:cNvSpPr/>
          <p:nvPr/>
        </p:nvSpPr>
        <p:spPr>
          <a:xfrm>
            <a:off x="5412031" y="4926767"/>
            <a:ext cx="731588" cy="4987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5</a:t>
            </a:r>
            <a:r>
              <a:rPr lang="fr-FR" b="1" dirty="0" smtClean="0">
                <a:solidFill>
                  <a:schemeClr val="tx1"/>
                </a:solidFill>
              </a:rPr>
              <a:t> %</a:t>
            </a:r>
            <a:endParaRPr lang="fr-FR" b="1" dirty="0">
              <a:solidFill>
                <a:schemeClr val="tx1"/>
              </a:solidFill>
            </a:endParaRPr>
          </a:p>
        </p:txBody>
      </p:sp>
      <p:sp>
        <p:nvSpPr>
          <p:cNvPr id="68" name="Rectangle 67"/>
          <p:cNvSpPr/>
          <p:nvPr/>
        </p:nvSpPr>
        <p:spPr>
          <a:xfrm>
            <a:off x="6084167" y="4846347"/>
            <a:ext cx="79208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3</a:t>
            </a:r>
            <a:r>
              <a:rPr lang="fr-FR" b="1" dirty="0" smtClean="0">
                <a:solidFill>
                  <a:schemeClr val="tx1"/>
                </a:solidFill>
              </a:rPr>
              <a:t> %</a:t>
            </a:r>
            <a:endParaRPr lang="fr-FR" b="1" dirty="0">
              <a:solidFill>
                <a:schemeClr val="tx1"/>
              </a:solidFill>
            </a:endParaRPr>
          </a:p>
        </p:txBody>
      </p:sp>
      <p:sp>
        <p:nvSpPr>
          <p:cNvPr id="70" name="Rectangle 69"/>
          <p:cNvSpPr/>
          <p:nvPr/>
        </p:nvSpPr>
        <p:spPr>
          <a:xfrm>
            <a:off x="3274252" y="4568197"/>
            <a:ext cx="622059" cy="4846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rPr>
              <a:t> 6 %</a:t>
            </a:r>
            <a:endParaRPr lang="fr-FR" b="1" dirty="0">
              <a:solidFill>
                <a:schemeClr val="tx1"/>
              </a:solidFill>
            </a:endParaRPr>
          </a:p>
        </p:txBody>
      </p:sp>
      <p:sp>
        <p:nvSpPr>
          <p:cNvPr id="71" name="Rectangle 70"/>
          <p:cNvSpPr/>
          <p:nvPr/>
        </p:nvSpPr>
        <p:spPr>
          <a:xfrm>
            <a:off x="2455273" y="1818942"/>
            <a:ext cx="1441037" cy="45994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tx1"/>
                </a:solidFill>
              </a:rPr>
              <a:t>Total 244 ERP </a:t>
            </a:r>
            <a:endParaRPr lang="fr-FR" sz="1200" dirty="0">
              <a:solidFill>
                <a:schemeClr val="tx1"/>
              </a:solidFill>
            </a:endParaRPr>
          </a:p>
        </p:txBody>
      </p:sp>
    </p:spTree>
    <p:extLst>
      <p:ext uri="{BB962C8B-B14F-4D97-AF65-F5344CB8AC3E}">
        <p14:creationId xmlns:p14="http://schemas.microsoft.com/office/powerpoint/2010/main" val="3243676326"/>
      </p:ext>
    </p:extLst>
  </p:cSld>
  <p:clrMapOvr>
    <a:masterClrMapping/>
  </p:clrMapOvr>
  <mc:AlternateContent xmlns:mc="http://schemas.openxmlformats.org/markup-compatibility/2006" xmlns:p14="http://schemas.microsoft.com/office/powerpoint/2010/main">
    <mc:Choice Requires="p14">
      <p:transition spd="slow" p14:dur="2000" advTm="6541"/>
    </mc:Choice>
    <mc:Fallback xmlns="">
      <p:transition spd="slow" advTm="6541"/>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144" y="172410"/>
            <a:ext cx="3343635" cy="923330"/>
          </a:xfrm>
          <a:prstGeom prst="rect">
            <a:avLst/>
          </a:prstGeom>
          <a:solidFill>
            <a:schemeClr val="accent3">
              <a:lumMod val="20000"/>
              <a:lumOff val="80000"/>
            </a:schemeClr>
          </a:solidFill>
          <a:ln>
            <a:solidFill>
              <a:schemeClr val="tx1"/>
            </a:solidFill>
          </a:ln>
        </p:spPr>
        <p:txBody>
          <a:bodyPr wrap="square">
            <a:spAutoFit/>
          </a:bodyPr>
          <a:lstStyle/>
          <a:p>
            <a:pPr marL="0" marR="0" lvl="0" indent="0" algn="l" defTabSz="913913" rtl="0" eaLnBrk="1" fontAlgn="auto" latinLnBrk="0" hangingPunct="1">
              <a:lnSpc>
                <a:spcPct val="100000"/>
              </a:lnSpc>
              <a:spcBef>
                <a:spcPts val="0"/>
              </a:spcBef>
              <a:spcAft>
                <a:spcPts val="0"/>
              </a:spcAft>
              <a:buClr>
                <a:srgbClr val="000000"/>
              </a:buClr>
              <a:buSzPct val="100000"/>
              <a:buFont typeface="Times New Roman" pitchFamily="18" charset="0"/>
              <a:buNone/>
              <a:tabLst/>
              <a:defRPr/>
            </a:pPr>
            <a:r>
              <a:rPr lang="fr-FR" sz="1800" b="1" dirty="0" smtClean="0">
                <a:solidFill>
                  <a:srgbClr val="00B050"/>
                </a:solidFill>
                <a:latin typeface="Calibri"/>
                <a:ea typeface="Lucida Sans Unicode" pitchFamily="34" charset="0"/>
              </a:rPr>
              <a:t>Dépasser le volet normatif de l’accessibilité en proposant une approche liée à l’usage.</a:t>
            </a:r>
            <a:endParaRPr lang="fr-FR" sz="1800" b="1" dirty="0">
              <a:solidFill>
                <a:srgbClr val="00B050"/>
              </a:solidFill>
              <a:latin typeface="Calibri"/>
              <a:ea typeface="Lucida Sans Unicode" pitchFamily="34" charset="0"/>
            </a:endParaRPr>
          </a:p>
        </p:txBody>
      </p:sp>
      <p:sp>
        <p:nvSpPr>
          <p:cNvPr id="4" name="Rectangle 3"/>
          <p:cNvSpPr/>
          <p:nvPr/>
        </p:nvSpPr>
        <p:spPr>
          <a:xfrm rot="21085391">
            <a:off x="8573" y="2899381"/>
            <a:ext cx="3392103" cy="369332"/>
          </a:xfrm>
          <a:prstGeom prst="rect">
            <a:avLst/>
          </a:prstGeom>
          <a:solidFill>
            <a:schemeClr val="accent3">
              <a:lumMod val="20000"/>
              <a:lumOff val="80000"/>
            </a:schemeClr>
          </a:solidFill>
          <a:ln>
            <a:solidFill>
              <a:schemeClr val="tx1"/>
            </a:solidFill>
          </a:ln>
        </p:spPr>
        <p:txBody>
          <a:bodyPr wrap="square">
            <a:spAutoFit/>
          </a:bodyPr>
          <a:lstStyle/>
          <a:p>
            <a:pPr lvl="0">
              <a:buClr>
                <a:srgbClr val="000000"/>
              </a:buClr>
              <a:buSzPct val="100000"/>
              <a:defRPr/>
            </a:pPr>
            <a:r>
              <a:rPr kumimoji="0" lang="fr-FR" sz="1800" b="1" i="0" u="none" strike="noStrike" kern="1200" cap="none" spc="0" normalizeH="0" noProof="0" dirty="0" smtClean="0">
                <a:ln>
                  <a:noFill/>
                </a:ln>
                <a:effectLst/>
                <a:uLnTx/>
                <a:uFillTx/>
                <a:latin typeface="Calibri"/>
                <a:ea typeface="Lucida Sans Unicode" pitchFamily="34" charset="0"/>
                <a:cs typeface="+mn-cs"/>
              </a:rPr>
              <a:t>vitrophanie à la </a:t>
            </a:r>
            <a:r>
              <a:rPr lang="fr-FR" sz="1800" b="1" dirty="0" smtClean="0">
                <a:ea typeface="Lucida Sans Unicode" pitchFamily="34" charset="0"/>
              </a:rPr>
              <a:t>Salle Marianne</a:t>
            </a:r>
          </a:p>
        </p:txBody>
      </p:sp>
      <p:sp>
        <p:nvSpPr>
          <p:cNvPr id="5" name="Titre 3"/>
          <p:cNvSpPr txBox="1">
            <a:spLocks/>
          </p:cNvSpPr>
          <p:nvPr/>
        </p:nvSpPr>
        <p:spPr>
          <a:xfrm>
            <a:off x="4067944" y="172410"/>
            <a:ext cx="4850549" cy="454900"/>
          </a:xfrm>
          <a:prstGeom prst="rect">
            <a:avLst/>
          </a:prstGeom>
          <a:noFill/>
          <a:effectLst/>
        </p:spPr>
        <p:txBody>
          <a:bodyPr vert="horz" lIns="113498" tIns="56750" rIns="113498" bIns="56750"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pPr marL="0" marR="0" lvl="0" indent="0" algn="r" defTabSz="913913" rtl="0" eaLnBrk="1" fontAlgn="auto" latinLnBrk="0" hangingPunct="1">
              <a:lnSpc>
                <a:spcPct val="100000"/>
              </a:lnSpc>
              <a:spcBef>
                <a:spcPct val="0"/>
              </a:spcBef>
              <a:spcAft>
                <a:spcPts val="0"/>
              </a:spcAft>
              <a:buClrTx/>
              <a:buSzTx/>
              <a:buFontTx/>
              <a:buNone/>
              <a:tabLst/>
              <a:defRPr/>
            </a:pPr>
            <a:r>
              <a:rPr kumimoji="0" lang="fr-FR" sz="2000" b="1" i="0" u="none" strike="noStrike" kern="1200" cap="none" spc="0" normalizeH="0" baseline="0" noProof="0" dirty="0" smtClean="0">
                <a:ln>
                  <a:noFill/>
                </a:ln>
                <a:solidFill>
                  <a:srgbClr val="9BBB59">
                    <a:lumMod val="75000"/>
                  </a:srgbClr>
                </a:solidFill>
                <a:effectLst/>
                <a:uLnTx/>
                <a:uFillTx/>
                <a:latin typeface="Calibri"/>
                <a:cs typeface="Times New Roman"/>
              </a:rPr>
              <a:t>HABITAT ET ERP INCLUSIFS</a:t>
            </a:r>
            <a:endParaRPr kumimoji="0" lang="fr-FR" sz="2000" b="1" i="0" u="none" strike="noStrike" kern="1200" cap="none" spc="0" normalizeH="0" baseline="0" noProof="0" dirty="0">
              <a:ln>
                <a:noFill/>
              </a:ln>
              <a:solidFill>
                <a:srgbClr val="9BBB59">
                  <a:lumMod val="75000"/>
                </a:srgbClr>
              </a:solidFill>
              <a:effectLst/>
              <a:uLnTx/>
              <a:uFillTx/>
              <a:latin typeface="Calibri"/>
              <a:cs typeface="Times New Roman"/>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0082" y="3861047"/>
            <a:ext cx="3061061" cy="2292841"/>
          </a:xfrm>
          <a:prstGeom prst="rect">
            <a:avLst/>
          </a:prstGeom>
        </p:spPr>
      </p:pic>
      <p:sp>
        <p:nvSpPr>
          <p:cNvPr id="8" name="Rectangle 7"/>
          <p:cNvSpPr/>
          <p:nvPr/>
        </p:nvSpPr>
        <p:spPr>
          <a:xfrm rot="21088941">
            <a:off x="4383667" y="5270272"/>
            <a:ext cx="3658214" cy="646331"/>
          </a:xfrm>
          <a:prstGeom prst="rect">
            <a:avLst/>
          </a:prstGeom>
          <a:solidFill>
            <a:schemeClr val="accent3">
              <a:lumMod val="20000"/>
              <a:lumOff val="80000"/>
            </a:schemeClr>
          </a:solidFill>
          <a:ln>
            <a:solidFill>
              <a:schemeClr val="tx1"/>
            </a:solidFill>
          </a:ln>
        </p:spPr>
        <p:txBody>
          <a:bodyPr wrap="square">
            <a:spAutoFit/>
          </a:bodyPr>
          <a:lstStyle/>
          <a:p>
            <a:pPr marL="0" marR="0" lvl="0" indent="0" algn="l" defTabSz="913913" rtl="0" eaLnBrk="1" fontAlgn="auto" latinLnBrk="0" hangingPunct="1">
              <a:lnSpc>
                <a:spcPct val="100000"/>
              </a:lnSpc>
              <a:spcBef>
                <a:spcPts val="0"/>
              </a:spcBef>
              <a:spcAft>
                <a:spcPts val="0"/>
              </a:spcAft>
              <a:buClr>
                <a:srgbClr val="000000"/>
              </a:buClr>
              <a:buSzPct val="100000"/>
              <a:buFont typeface="Times New Roman" pitchFamily="18" charset="0"/>
              <a:buNone/>
              <a:tabLst/>
              <a:defRPr/>
            </a:pPr>
            <a:r>
              <a:rPr lang="fr-FR" sz="1800" b="1" dirty="0" smtClean="0">
                <a:latin typeface="Calibri"/>
                <a:ea typeface="Lucida Sans Unicode" pitchFamily="34" charset="0"/>
              </a:rPr>
              <a:t>Borne audio pour localiser l’entrée</a:t>
            </a:r>
          </a:p>
          <a:p>
            <a:pPr marL="0" marR="0" lvl="0" indent="0" algn="l" defTabSz="913913" rtl="0" eaLnBrk="1" fontAlgn="auto" latinLnBrk="0" hangingPunct="1">
              <a:lnSpc>
                <a:spcPct val="100000"/>
              </a:lnSpc>
              <a:spcBef>
                <a:spcPts val="0"/>
              </a:spcBef>
              <a:spcAft>
                <a:spcPts val="0"/>
              </a:spcAft>
              <a:buClr>
                <a:srgbClr val="000000"/>
              </a:buClr>
              <a:buSzPct val="100000"/>
              <a:buFont typeface="Times New Roman" pitchFamily="18" charset="0"/>
              <a:buNone/>
              <a:tabLst/>
              <a:defRPr/>
            </a:pPr>
            <a:r>
              <a:rPr kumimoji="0" lang="fr-FR" sz="1800" b="1" i="0" u="none" strike="noStrike" kern="1200" cap="none" spc="0" normalizeH="0" baseline="0" noProof="0" dirty="0" smtClean="0">
                <a:ln>
                  <a:noFill/>
                </a:ln>
                <a:effectLst/>
                <a:uLnTx/>
                <a:uFillTx/>
                <a:latin typeface="Calibri"/>
                <a:ea typeface="Lucida Sans Unicode" pitchFamily="34" charset="0"/>
                <a:cs typeface="+mn-cs"/>
              </a:rPr>
              <a:t>- 6 bâtiments</a:t>
            </a:r>
            <a:r>
              <a:rPr kumimoji="0" lang="fr-FR" sz="1800" b="1" i="0" u="none" strike="noStrike" kern="1200" cap="none" spc="0" normalizeH="0" noProof="0" dirty="0" smtClean="0">
                <a:ln>
                  <a:noFill/>
                </a:ln>
                <a:effectLst/>
                <a:uLnTx/>
                <a:uFillTx/>
                <a:latin typeface="Calibri"/>
                <a:ea typeface="Lucida Sans Unicode" pitchFamily="34" charset="0"/>
                <a:cs typeface="+mn-cs"/>
              </a:rPr>
              <a:t> municipaux équipés </a:t>
            </a:r>
            <a:endParaRPr kumimoji="0" lang="fr-FR" sz="1800" b="1" i="0" u="none" strike="noStrike" kern="1200" cap="none" spc="0" normalizeH="0" baseline="0" noProof="0" dirty="0">
              <a:ln>
                <a:noFill/>
              </a:ln>
              <a:effectLst/>
              <a:uLnTx/>
              <a:uFillTx/>
              <a:latin typeface="Calibri"/>
              <a:ea typeface="Lucida Sans Unicode" pitchFamily="34" charset="0"/>
              <a:cs typeface="+mn-cs"/>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372047" y="919852"/>
            <a:ext cx="2949893" cy="2212420"/>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696164" y="1045480"/>
            <a:ext cx="3076868" cy="2307651"/>
          </a:xfrm>
          <a:prstGeom prst="rect">
            <a:avLst/>
          </a:prstGeom>
        </p:spPr>
      </p:pic>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627" y="3645024"/>
            <a:ext cx="3474680" cy="2606010"/>
          </a:xfrm>
          <a:prstGeom prst="rect">
            <a:avLst/>
          </a:prstGeom>
        </p:spPr>
      </p:pic>
    </p:spTree>
    <p:extLst>
      <p:ext uri="{BB962C8B-B14F-4D97-AF65-F5344CB8AC3E}">
        <p14:creationId xmlns:p14="http://schemas.microsoft.com/office/powerpoint/2010/main" val="36425399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re 3"/>
          <p:cNvSpPr txBox="1">
            <a:spLocks/>
          </p:cNvSpPr>
          <p:nvPr/>
        </p:nvSpPr>
        <p:spPr>
          <a:xfrm>
            <a:off x="3864847" y="163992"/>
            <a:ext cx="4850549" cy="454900"/>
          </a:xfrm>
          <a:prstGeom prst="rect">
            <a:avLst/>
          </a:prstGeom>
          <a:noFill/>
          <a:effectLst/>
        </p:spPr>
        <p:txBody>
          <a:bodyPr vert="horz" lIns="113498" tIns="56750" rIns="113498" bIns="56750"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pPr marL="0" marR="0" lvl="0" indent="0" algn="r" defTabSz="913913" rtl="0" eaLnBrk="1" fontAlgn="auto" latinLnBrk="0" hangingPunct="1">
              <a:lnSpc>
                <a:spcPct val="100000"/>
              </a:lnSpc>
              <a:spcBef>
                <a:spcPct val="0"/>
              </a:spcBef>
              <a:spcAft>
                <a:spcPts val="0"/>
              </a:spcAft>
              <a:buClrTx/>
              <a:buSzTx/>
              <a:buFontTx/>
              <a:buNone/>
              <a:tabLst/>
              <a:defRPr/>
            </a:pPr>
            <a:r>
              <a:rPr kumimoji="0" lang="fr-FR" sz="2000" b="1" i="0" u="none" strike="noStrike" kern="1200" cap="none" spc="0" normalizeH="0" baseline="0" noProof="0" dirty="0" smtClean="0">
                <a:ln>
                  <a:noFill/>
                </a:ln>
                <a:solidFill>
                  <a:srgbClr val="9BBB59">
                    <a:lumMod val="75000"/>
                  </a:srgbClr>
                </a:solidFill>
                <a:effectLst/>
                <a:uLnTx/>
                <a:uFillTx/>
                <a:latin typeface="Calibri"/>
                <a:cs typeface="Times New Roman"/>
              </a:rPr>
              <a:t>HABITAT ET ERP INCLUSIFS</a:t>
            </a:r>
            <a:endParaRPr kumimoji="0" lang="fr-FR" sz="2000" b="1" i="0" u="none" strike="noStrike" kern="1200" cap="none" spc="0" normalizeH="0" baseline="0" noProof="0" dirty="0">
              <a:ln>
                <a:noFill/>
              </a:ln>
              <a:solidFill>
                <a:srgbClr val="9BBB59">
                  <a:lumMod val="75000"/>
                </a:srgbClr>
              </a:solidFill>
              <a:effectLst/>
              <a:uLnTx/>
              <a:uFillTx/>
              <a:latin typeface="Calibri"/>
              <a:cs typeface="Times New Roman"/>
            </a:endParaRPr>
          </a:p>
        </p:txBody>
      </p:sp>
      <p:sp>
        <p:nvSpPr>
          <p:cNvPr id="8" name="Rectangle 7"/>
          <p:cNvSpPr/>
          <p:nvPr/>
        </p:nvSpPr>
        <p:spPr>
          <a:xfrm>
            <a:off x="193930" y="4611932"/>
            <a:ext cx="1728192" cy="1499603"/>
          </a:xfrm>
          <a:prstGeom prst="rect">
            <a:avLst/>
          </a:prstGeom>
          <a:solidFill>
            <a:schemeClr val="bg1"/>
          </a:solidFill>
          <a:ln>
            <a:solidFill>
              <a:schemeClr val="accent3">
                <a:lumMod val="75000"/>
              </a:schemeClr>
            </a:solidFill>
          </a:ln>
        </p:spPr>
        <p:txBody>
          <a:bodyPr wrap="square" lIns="113498" tIns="56750" rIns="113498" bIns="56750">
            <a:spAutoFit/>
          </a:bodyPr>
          <a:lstStyle/>
          <a:p>
            <a:pPr marL="0" marR="0" lvl="0" indent="0" algn="l" defTabSz="913913" rtl="0" eaLnBrk="1" fontAlgn="auto" latinLnBrk="0" hangingPunct="1">
              <a:lnSpc>
                <a:spcPct val="100000"/>
              </a:lnSpc>
              <a:spcBef>
                <a:spcPts val="0"/>
              </a:spcBef>
              <a:spcAft>
                <a:spcPts val="0"/>
              </a:spcAft>
              <a:buClrTx/>
              <a:buSzTx/>
              <a:buFontTx/>
              <a:buNone/>
              <a:tabLst/>
              <a:defRPr/>
            </a:pPr>
            <a:r>
              <a:rPr kumimoji="0" lang="fr-FR" sz="1500" b="0" i="0" u="sng" strike="noStrike" kern="1200" cap="none" spc="0" normalizeH="0" baseline="0" noProof="0" dirty="0">
                <a:ln>
                  <a:noFill/>
                </a:ln>
                <a:solidFill>
                  <a:prstClr val="black"/>
                </a:solidFill>
                <a:effectLst/>
                <a:uLnTx/>
                <a:uFillTx/>
                <a:latin typeface="Calibri"/>
                <a:ea typeface="Calibri"/>
                <a:cs typeface="Times New Roman"/>
              </a:rPr>
              <a:t>Suivi</a:t>
            </a:r>
            <a:r>
              <a:rPr kumimoji="0" lang="fr-FR" sz="1500" b="0" i="0" u="none" strike="noStrike" kern="1200" cap="none" spc="0" normalizeH="0" baseline="0" noProof="0" dirty="0">
                <a:ln>
                  <a:noFill/>
                </a:ln>
                <a:solidFill>
                  <a:prstClr val="black"/>
                </a:solidFill>
                <a:effectLst/>
                <a:uLnTx/>
                <a:uFillTx/>
                <a:latin typeface="Calibri"/>
                <a:ea typeface="Calibri"/>
                <a:cs typeface="Times New Roman"/>
              </a:rPr>
              <a:t> : </a:t>
            </a:r>
          </a:p>
          <a:p>
            <a:pPr marL="0" marR="0" lvl="0" indent="0" algn="l" defTabSz="913913"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smtClean="0">
                <a:ln>
                  <a:noFill/>
                </a:ln>
                <a:solidFill>
                  <a:prstClr val="black"/>
                </a:solidFill>
                <a:effectLst/>
                <a:uLnTx/>
                <a:uFillTx/>
                <a:latin typeface="Calibri"/>
                <a:ea typeface="Calibri"/>
                <a:cs typeface="Times New Roman"/>
              </a:rPr>
              <a:t>-  VEEP</a:t>
            </a:r>
            <a:endParaRPr kumimoji="0" lang="fr-FR" sz="1500" b="0" i="0" u="none" strike="noStrike" kern="1200" cap="none" spc="0" normalizeH="0" baseline="0" noProof="0" dirty="0">
              <a:ln>
                <a:noFill/>
              </a:ln>
              <a:solidFill>
                <a:prstClr val="black"/>
              </a:solidFill>
              <a:effectLst/>
              <a:uLnTx/>
              <a:uFillTx/>
              <a:latin typeface="Calibri"/>
              <a:ea typeface="Calibri"/>
              <a:cs typeface="Times New Roman"/>
            </a:endParaRPr>
          </a:p>
          <a:p>
            <a:pPr marR="0" lvl="0" algn="l" defTabSz="913913" rtl="0" eaLnBrk="1" fontAlgn="auto" latinLnBrk="0" hangingPunct="1">
              <a:lnSpc>
                <a:spcPct val="100000"/>
              </a:lnSpc>
              <a:spcBef>
                <a:spcPts val="0"/>
              </a:spcBef>
              <a:spcAft>
                <a:spcPts val="0"/>
              </a:spcAft>
              <a:buClrTx/>
              <a:buSzTx/>
              <a:tabLst/>
              <a:defRPr/>
            </a:pPr>
            <a:r>
              <a:rPr kumimoji="0" lang="fr-FR" sz="1500" b="0" i="0" u="none" strike="noStrike" kern="1200" cap="none" spc="0" normalizeH="0" baseline="0" noProof="0" dirty="0" smtClean="0">
                <a:ln>
                  <a:noFill/>
                </a:ln>
                <a:solidFill>
                  <a:prstClr val="black"/>
                </a:solidFill>
                <a:effectLst/>
                <a:uLnTx/>
                <a:uFillTx/>
                <a:latin typeface="Calibri"/>
                <a:ea typeface="Calibri"/>
                <a:cs typeface="Times New Roman"/>
              </a:rPr>
              <a:t>- Service accessibilité universelle d’usage et durable</a:t>
            </a:r>
            <a:endParaRPr kumimoji="0" lang="fr-FR" sz="1500" b="0"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13" name="Rectangle 12"/>
          <p:cNvSpPr/>
          <p:nvPr/>
        </p:nvSpPr>
        <p:spPr>
          <a:xfrm>
            <a:off x="2843808" y="3284984"/>
            <a:ext cx="79208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bg1"/>
                </a:solidFill>
              </a:rPr>
              <a:t>70 %</a:t>
            </a:r>
            <a:endParaRPr lang="fr-FR" b="1" dirty="0">
              <a:solidFill>
                <a:schemeClr val="bg1"/>
              </a:solidFill>
            </a:endParaRPr>
          </a:p>
        </p:txBody>
      </p:sp>
      <p:sp>
        <p:nvSpPr>
          <p:cNvPr id="16" name="Rectangle 15"/>
          <p:cNvSpPr/>
          <p:nvPr/>
        </p:nvSpPr>
        <p:spPr>
          <a:xfrm>
            <a:off x="5796136" y="2348880"/>
            <a:ext cx="79208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bg1"/>
                </a:solidFill>
              </a:rPr>
              <a:t>10 %</a:t>
            </a:r>
            <a:endParaRPr lang="fr-FR" b="1" dirty="0">
              <a:solidFill>
                <a:schemeClr val="bg1"/>
              </a:solidFill>
            </a:endParaRPr>
          </a:p>
        </p:txBody>
      </p:sp>
      <p:sp>
        <p:nvSpPr>
          <p:cNvPr id="17" name="Rectangle 16"/>
          <p:cNvSpPr/>
          <p:nvPr/>
        </p:nvSpPr>
        <p:spPr>
          <a:xfrm>
            <a:off x="6123429" y="4305014"/>
            <a:ext cx="79208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2</a:t>
            </a:r>
            <a:r>
              <a:rPr lang="fr-FR" b="1" dirty="0" smtClean="0">
                <a:solidFill>
                  <a:schemeClr val="bg1"/>
                </a:solidFill>
              </a:rPr>
              <a:t> %</a:t>
            </a:r>
            <a:endParaRPr lang="fr-FR" b="1" dirty="0">
              <a:solidFill>
                <a:schemeClr val="bg1"/>
              </a:solidFill>
            </a:endParaRPr>
          </a:p>
        </p:txBody>
      </p:sp>
      <p:sp>
        <p:nvSpPr>
          <p:cNvPr id="18" name="Rectangle 17"/>
          <p:cNvSpPr/>
          <p:nvPr/>
        </p:nvSpPr>
        <p:spPr>
          <a:xfrm>
            <a:off x="5796136" y="4639856"/>
            <a:ext cx="79208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bg1"/>
                </a:solidFill>
              </a:rPr>
              <a:t>1%</a:t>
            </a:r>
            <a:endParaRPr lang="fr-FR" b="1" dirty="0">
              <a:solidFill>
                <a:schemeClr val="bg1"/>
              </a:solidFill>
            </a:endParaRPr>
          </a:p>
        </p:txBody>
      </p:sp>
      <p:sp>
        <p:nvSpPr>
          <p:cNvPr id="19" name="Rectangle 18"/>
          <p:cNvSpPr/>
          <p:nvPr/>
        </p:nvSpPr>
        <p:spPr>
          <a:xfrm>
            <a:off x="6588224" y="4155415"/>
            <a:ext cx="79208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5</a:t>
            </a:r>
            <a:r>
              <a:rPr lang="fr-FR" b="1" dirty="0" smtClean="0">
                <a:solidFill>
                  <a:schemeClr val="bg1"/>
                </a:solidFill>
              </a:rPr>
              <a:t> %</a:t>
            </a:r>
            <a:endParaRPr lang="fr-FR" b="1" dirty="0">
              <a:solidFill>
                <a:schemeClr val="bg1"/>
              </a:solidFill>
            </a:endParaRPr>
          </a:p>
        </p:txBody>
      </p:sp>
      <p:sp>
        <p:nvSpPr>
          <p:cNvPr id="20" name="Rectangle 19"/>
          <p:cNvSpPr/>
          <p:nvPr/>
        </p:nvSpPr>
        <p:spPr>
          <a:xfrm>
            <a:off x="7164288" y="3284984"/>
            <a:ext cx="79208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bg1"/>
                </a:solidFill>
              </a:rPr>
              <a:t>17 %</a:t>
            </a:r>
            <a:endParaRPr lang="fr-FR" b="1" dirty="0">
              <a:solidFill>
                <a:schemeClr val="bg1"/>
              </a:solidFill>
            </a:endParaRPr>
          </a:p>
        </p:txBody>
      </p:sp>
      <p:sp>
        <p:nvSpPr>
          <p:cNvPr id="21" name="Rectangle 20"/>
          <p:cNvSpPr/>
          <p:nvPr/>
        </p:nvSpPr>
        <p:spPr>
          <a:xfrm>
            <a:off x="6768244" y="3878335"/>
            <a:ext cx="79208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2</a:t>
            </a:r>
            <a:r>
              <a:rPr lang="fr-FR" b="1" dirty="0" smtClean="0">
                <a:solidFill>
                  <a:schemeClr val="bg1"/>
                </a:solidFill>
              </a:rPr>
              <a:t> %</a:t>
            </a:r>
            <a:endParaRPr lang="fr-FR" b="1" dirty="0">
              <a:solidFill>
                <a:schemeClr val="bg1"/>
              </a:solidFill>
            </a:endParaRPr>
          </a:p>
        </p:txBody>
      </p:sp>
      <p:cxnSp>
        <p:nvCxnSpPr>
          <p:cNvPr id="4" name="Connecteur droit avec flèche 3"/>
          <p:cNvCxnSpPr/>
          <p:nvPr/>
        </p:nvCxnSpPr>
        <p:spPr>
          <a:xfrm flipH="1">
            <a:off x="7164288" y="3284984"/>
            <a:ext cx="85519" cy="84537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6992633" y="2857810"/>
            <a:ext cx="1135397" cy="585041"/>
          </a:xfrm>
          <a:prstGeom prst="rect">
            <a:avLst/>
          </a:prstGeom>
          <a:solidFill>
            <a:srgbClr val="D7E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tx1"/>
                </a:solidFill>
              </a:rPr>
              <a:t>2 IOP </a:t>
            </a:r>
          </a:p>
          <a:p>
            <a:pPr algn="ctr"/>
            <a:r>
              <a:rPr lang="fr-FR" sz="1200" dirty="0" smtClean="0">
                <a:solidFill>
                  <a:schemeClr val="tx1"/>
                </a:solidFill>
              </a:rPr>
              <a:t>(Conformités </a:t>
            </a:r>
          </a:p>
          <a:p>
            <a:pPr algn="ctr"/>
            <a:r>
              <a:rPr lang="fr-FR" sz="1200" dirty="0" smtClean="0">
                <a:solidFill>
                  <a:schemeClr val="tx1"/>
                </a:solidFill>
              </a:rPr>
              <a:t>entre 2 et 25%)</a:t>
            </a:r>
            <a:endParaRPr lang="fr-FR" sz="1200" dirty="0">
              <a:solidFill>
                <a:schemeClr val="tx1"/>
              </a:solidFill>
            </a:endParaRPr>
          </a:p>
        </p:txBody>
      </p:sp>
      <p:sp>
        <p:nvSpPr>
          <p:cNvPr id="33" name="Rectangle 32"/>
          <p:cNvSpPr/>
          <p:nvPr/>
        </p:nvSpPr>
        <p:spPr>
          <a:xfrm>
            <a:off x="2344513" y="1412072"/>
            <a:ext cx="3608660" cy="459946"/>
          </a:xfrm>
          <a:prstGeom prst="rect">
            <a:avLst/>
          </a:prstGeom>
          <a:solidFill>
            <a:srgbClr val="D7E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tx1"/>
                </a:solidFill>
              </a:rPr>
              <a:t>25 IOP </a:t>
            </a:r>
            <a:r>
              <a:rPr lang="fr-FR" sz="1200" dirty="0">
                <a:solidFill>
                  <a:schemeClr val="tx1"/>
                </a:solidFill>
              </a:rPr>
              <a:t>a</a:t>
            </a:r>
            <a:r>
              <a:rPr lang="fr-FR" sz="1200" dirty="0" smtClean="0">
                <a:solidFill>
                  <a:schemeClr val="tx1"/>
                </a:solidFill>
              </a:rPr>
              <a:t>nnulés dont 15 jardins familiaux </a:t>
            </a:r>
            <a:endParaRPr lang="fr-FR" sz="1200" dirty="0">
              <a:solidFill>
                <a:schemeClr val="tx1"/>
              </a:solidFill>
            </a:endParaRPr>
          </a:p>
        </p:txBody>
      </p:sp>
      <p:sp>
        <p:nvSpPr>
          <p:cNvPr id="34" name="Rectangle 33"/>
          <p:cNvSpPr/>
          <p:nvPr/>
        </p:nvSpPr>
        <p:spPr>
          <a:xfrm>
            <a:off x="2234172" y="657560"/>
            <a:ext cx="4930116" cy="646331"/>
          </a:xfrm>
          <a:prstGeom prst="rect">
            <a:avLst/>
          </a:prstGeom>
          <a:solidFill>
            <a:schemeClr val="accent3">
              <a:lumMod val="20000"/>
              <a:lumOff val="80000"/>
            </a:schemeClr>
          </a:solidFill>
          <a:ln>
            <a:solidFill>
              <a:schemeClr val="tx1"/>
            </a:solidFill>
          </a:ln>
        </p:spPr>
        <p:txBody>
          <a:bodyPr wrap="square">
            <a:spAutoFit/>
          </a:bodyPr>
          <a:lstStyle/>
          <a:p>
            <a:pPr marL="0" marR="0" lvl="0" indent="0" algn="l" defTabSz="913913" rtl="0" eaLnBrk="1" fontAlgn="auto" latinLnBrk="0" hangingPunct="1">
              <a:lnSpc>
                <a:spcPct val="100000"/>
              </a:lnSpc>
              <a:spcBef>
                <a:spcPts val="0"/>
              </a:spcBef>
              <a:spcAft>
                <a:spcPts val="0"/>
              </a:spcAft>
              <a:buClr>
                <a:srgbClr val="000000"/>
              </a:buClr>
              <a:buSzPct val="100000"/>
              <a:buFont typeface="Times New Roman" pitchFamily="18" charset="0"/>
              <a:buNone/>
              <a:tabLst/>
              <a:defRPr/>
            </a:pPr>
            <a:r>
              <a:rPr kumimoji="0" lang="fr-FR" sz="1800" b="0" i="0" u="none" strike="noStrike" kern="1200" cap="none" spc="0" normalizeH="0" baseline="0" noProof="0" dirty="0" smtClean="0">
                <a:ln>
                  <a:noFill/>
                </a:ln>
                <a:solidFill>
                  <a:srgbClr val="00B050"/>
                </a:solidFill>
                <a:effectLst/>
                <a:uLnTx/>
                <a:uFillTx/>
                <a:latin typeface="Calibri"/>
                <a:ea typeface="Lucida Sans Unicode" pitchFamily="34" charset="0"/>
                <a:cs typeface="+mn-cs"/>
              </a:rPr>
              <a:t>Bilan de </a:t>
            </a:r>
            <a:r>
              <a:rPr kumimoji="0" lang="fr-FR" sz="1800" b="0" i="0" u="none" strike="noStrike" kern="1200" cap="none" spc="0" normalizeH="0" baseline="0" noProof="0" dirty="0">
                <a:ln>
                  <a:noFill/>
                </a:ln>
                <a:solidFill>
                  <a:srgbClr val="00B050"/>
                </a:solidFill>
                <a:effectLst/>
                <a:uLnTx/>
                <a:uFillTx/>
                <a:latin typeface="Calibri"/>
                <a:ea typeface="Lucida Sans Unicode" pitchFamily="34" charset="0"/>
                <a:cs typeface="+mn-cs"/>
              </a:rPr>
              <a:t>mise en conformité des </a:t>
            </a:r>
            <a:r>
              <a:rPr lang="fr-FR" sz="1800" noProof="0" dirty="0" smtClean="0">
                <a:solidFill>
                  <a:srgbClr val="00B050"/>
                </a:solidFill>
                <a:latin typeface="Calibri"/>
                <a:ea typeface="Lucida Sans Unicode" pitchFamily="34" charset="0"/>
              </a:rPr>
              <a:t>IOP</a:t>
            </a:r>
            <a:endParaRPr kumimoji="0" lang="fr-FR" sz="1800" b="0" i="0" u="none" strike="noStrike" kern="1200" cap="none" spc="0" normalizeH="0" baseline="0" noProof="0" dirty="0">
              <a:ln>
                <a:noFill/>
              </a:ln>
              <a:solidFill>
                <a:srgbClr val="00B050"/>
              </a:solidFill>
              <a:effectLst/>
              <a:uLnTx/>
              <a:uFillTx/>
              <a:latin typeface="Calibri"/>
              <a:ea typeface="Lucida Sans Unicode" pitchFamily="34" charset="0"/>
              <a:cs typeface="+mn-cs"/>
            </a:endParaRPr>
          </a:p>
          <a:p>
            <a:pPr marL="0" marR="0" lvl="0" indent="0" algn="l" defTabSz="913913" rtl="0" eaLnBrk="1" fontAlgn="auto" latinLnBrk="0" hangingPunct="1">
              <a:lnSpc>
                <a:spcPct val="100000"/>
              </a:lnSpc>
              <a:spcBef>
                <a:spcPts val="0"/>
              </a:spcBef>
              <a:spcAft>
                <a:spcPts val="0"/>
              </a:spcAft>
              <a:buClr>
                <a:srgbClr val="000000"/>
              </a:buClr>
              <a:buSzPct val="100000"/>
              <a:buFont typeface="Times New Roman" pitchFamily="18" charset="0"/>
              <a:buNone/>
              <a:tabLst/>
              <a:defRPr/>
            </a:pPr>
            <a:r>
              <a:rPr kumimoji="0" lang="fr-FR" sz="1800" b="0" i="0" u="none" strike="noStrike" kern="1200" cap="none" spc="0" normalizeH="0" baseline="0" noProof="0" dirty="0" smtClean="0">
                <a:ln>
                  <a:noFill/>
                </a:ln>
                <a:solidFill>
                  <a:prstClr val="black"/>
                </a:solidFill>
                <a:effectLst/>
                <a:uLnTx/>
                <a:uFillTx/>
                <a:latin typeface="Calibri"/>
                <a:ea typeface="Lucida Sans Unicode" pitchFamily="34" charset="0"/>
                <a:cs typeface="+mn-cs"/>
              </a:rPr>
              <a:t>de mars 2016 à</a:t>
            </a:r>
            <a:r>
              <a:rPr kumimoji="0" lang="fr-FR" sz="1800" b="0" i="0" u="none" strike="noStrike" kern="1200" cap="none" spc="0" normalizeH="0" noProof="0" dirty="0" smtClean="0">
                <a:ln>
                  <a:noFill/>
                </a:ln>
                <a:solidFill>
                  <a:prstClr val="black"/>
                </a:solidFill>
                <a:effectLst/>
                <a:uLnTx/>
                <a:uFillTx/>
                <a:latin typeface="Calibri"/>
                <a:ea typeface="Lucida Sans Unicode" pitchFamily="34" charset="0"/>
                <a:cs typeface="+mn-cs"/>
              </a:rPr>
              <a:t> mars</a:t>
            </a:r>
            <a:r>
              <a:rPr kumimoji="0" lang="fr-FR" sz="1800" b="0" i="0" u="none" strike="noStrike" kern="1200" cap="none" spc="0" normalizeH="0" baseline="0" noProof="0" dirty="0" smtClean="0">
                <a:ln>
                  <a:noFill/>
                </a:ln>
                <a:solidFill>
                  <a:prstClr val="black"/>
                </a:solidFill>
                <a:effectLst/>
                <a:uLnTx/>
                <a:uFillTx/>
                <a:latin typeface="Calibri"/>
                <a:ea typeface="Lucida Sans Unicode" pitchFamily="34" charset="0"/>
                <a:cs typeface="+mn-cs"/>
              </a:rPr>
              <a:t> 2025 </a:t>
            </a:r>
            <a:r>
              <a:rPr kumimoji="0" lang="fr-FR" sz="1800" b="0" i="0" u="none" strike="noStrike" kern="1200" cap="none" spc="0" normalizeH="0" baseline="0" noProof="0" dirty="0">
                <a:ln>
                  <a:noFill/>
                </a:ln>
                <a:solidFill>
                  <a:prstClr val="black"/>
                </a:solidFill>
                <a:effectLst/>
                <a:uLnTx/>
                <a:uFillTx/>
                <a:latin typeface="Calibri"/>
                <a:ea typeface="Lucida Sans Unicode" pitchFamily="34" charset="0"/>
                <a:cs typeface="+mn-cs"/>
              </a:rPr>
              <a:t>: </a:t>
            </a:r>
            <a:r>
              <a:rPr lang="fr-FR" sz="1800" noProof="0" dirty="0" smtClean="0">
                <a:solidFill>
                  <a:prstClr val="black"/>
                </a:solidFill>
                <a:latin typeface="Calibri"/>
                <a:ea typeface="Lucida Sans Unicode" pitchFamily="34" charset="0"/>
              </a:rPr>
              <a:t>116</a:t>
            </a:r>
            <a:r>
              <a:rPr lang="fr-FR" sz="1800" dirty="0" smtClean="0">
                <a:solidFill>
                  <a:prstClr val="black"/>
                </a:solidFill>
                <a:latin typeface="Calibri"/>
                <a:ea typeface="Lucida Sans Unicode" pitchFamily="34" charset="0"/>
              </a:rPr>
              <a:t> IOP</a:t>
            </a:r>
            <a:r>
              <a:rPr kumimoji="0" lang="fr-FR" sz="1800" b="0" i="0" u="none" strike="noStrike" kern="1200" cap="none" spc="0" normalizeH="0" baseline="0" noProof="0" dirty="0" smtClean="0">
                <a:ln>
                  <a:noFill/>
                </a:ln>
                <a:solidFill>
                  <a:prstClr val="black"/>
                </a:solidFill>
                <a:effectLst/>
                <a:uLnTx/>
                <a:uFillTx/>
                <a:latin typeface="Calibri"/>
                <a:ea typeface="Lucida Sans Unicode" pitchFamily="34" charset="0"/>
                <a:cs typeface="+mn-cs"/>
              </a:rPr>
              <a:t> </a:t>
            </a:r>
            <a:r>
              <a:rPr kumimoji="0" lang="fr-FR" sz="1800" b="0" i="0" u="none" strike="noStrike" kern="1200" cap="none" spc="0" normalizeH="0" baseline="0" noProof="0" dirty="0" err="1" smtClean="0">
                <a:ln>
                  <a:noFill/>
                </a:ln>
                <a:solidFill>
                  <a:prstClr val="black"/>
                </a:solidFill>
                <a:effectLst/>
                <a:uLnTx/>
                <a:uFillTx/>
                <a:latin typeface="Calibri"/>
                <a:ea typeface="Lucida Sans Unicode" pitchFamily="34" charset="0"/>
                <a:cs typeface="+mn-cs"/>
              </a:rPr>
              <a:t>Ad’AP</a:t>
            </a:r>
            <a:r>
              <a:rPr kumimoji="0" lang="fr-FR" sz="1800" b="0" i="0" u="none" strike="noStrike" kern="1200" cap="none" spc="0" normalizeH="0" baseline="0" noProof="0" dirty="0" smtClean="0">
                <a:ln>
                  <a:noFill/>
                </a:ln>
                <a:solidFill>
                  <a:prstClr val="black"/>
                </a:solidFill>
                <a:effectLst/>
                <a:uLnTx/>
                <a:uFillTx/>
                <a:latin typeface="Calibri"/>
                <a:ea typeface="Lucida Sans Unicode" pitchFamily="34" charset="0"/>
                <a:cs typeface="+mn-cs"/>
              </a:rPr>
              <a:t> initial</a:t>
            </a:r>
            <a:endParaRPr kumimoji="0" lang="fr-FR" sz="1600" b="1" i="0" u="none" strike="noStrike" kern="1200" cap="none" spc="0" normalizeH="0" baseline="0" noProof="0" dirty="0">
              <a:ln>
                <a:noFill/>
              </a:ln>
              <a:solidFill>
                <a:srgbClr val="00B050"/>
              </a:solidFill>
              <a:effectLst/>
              <a:uLnTx/>
              <a:uFillTx/>
              <a:latin typeface="Calibri"/>
              <a:cs typeface="+mn-cs"/>
            </a:endParaRPr>
          </a:p>
        </p:txBody>
      </p:sp>
      <p:graphicFrame>
        <p:nvGraphicFramePr>
          <p:cNvPr id="36" name="Graphique 35"/>
          <p:cNvGraphicFramePr>
            <a:graphicFrameLocks/>
          </p:cNvGraphicFramePr>
          <p:nvPr>
            <p:extLst>
              <p:ext uri="{D42A27DB-BD31-4B8C-83A1-F6EECF244321}">
                <p14:modId xmlns:p14="http://schemas.microsoft.com/office/powerpoint/2010/main" val="1910709986"/>
              </p:ext>
            </p:extLst>
          </p:nvPr>
        </p:nvGraphicFramePr>
        <p:xfrm>
          <a:off x="1058026" y="3351753"/>
          <a:ext cx="7795929" cy="3722401"/>
        </p:xfrm>
        <a:graphic>
          <a:graphicData uri="http://schemas.openxmlformats.org/drawingml/2006/chart">
            <c:chart xmlns:c="http://schemas.openxmlformats.org/drawingml/2006/chart" xmlns:r="http://schemas.openxmlformats.org/officeDocument/2006/relationships" r:id="rId2"/>
          </a:graphicData>
        </a:graphic>
      </p:graphicFrame>
      <p:sp>
        <p:nvSpPr>
          <p:cNvPr id="37" name="Rectangle 36"/>
          <p:cNvSpPr/>
          <p:nvPr/>
        </p:nvSpPr>
        <p:spPr>
          <a:xfrm>
            <a:off x="1824468" y="3627359"/>
            <a:ext cx="1503817" cy="585041"/>
          </a:xfrm>
          <a:prstGeom prst="rect">
            <a:avLst/>
          </a:prstGeom>
          <a:solidFill>
            <a:srgbClr val="D7E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tx1"/>
                </a:solidFill>
              </a:rPr>
              <a:t>64 IOP terminés</a:t>
            </a:r>
          </a:p>
          <a:p>
            <a:pPr algn="ctr"/>
            <a:r>
              <a:rPr lang="fr-FR" sz="1200" dirty="0" smtClean="0">
                <a:solidFill>
                  <a:schemeClr val="tx1"/>
                </a:solidFill>
              </a:rPr>
              <a:t>(Accessibles à 100%)</a:t>
            </a:r>
            <a:endParaRPr lang="fr-FR" sz="1200" dirty="0">
              <a:solidFill>
                <a:schemeClr val="tx1"/>
              </a:solidFill>
            </a:endParaRPr>
          </a:p>
        </p:txBody>
      </p:sp>
      <p:sp>
        <p:nvSpPr>
          <p:cNvPr id="38" name="Rectangle 37"/>
          <p:cNvSpPr/>
          <p:nvPr/>
        </p:nvSpPr>
        <p:spPr>
          <a:xfrm>
            <a:off x="5224155" y="2989208"/>
            <a:ext cx="1458035" cy="376241"/>
          </a:xfrm>
          <a:prstGeom prst="rect">
            <a:avLst/>
          </a:prstGeom>
          <a:solidFill>
            <a:srgbClr val="D7E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tx1"/>
                </a:solidFill>
              </a:rPr>
              <a:t>17 IOP </a:t>
            </a:r>
          </a:p>
          <a:p>
            <a:pPr algn="ctr"/>
            <a:r>
              <a:rPr lang="fr-FR" sz="1200" dirty="0" smtClean="0">
                <a:solidFill>
                  <a:schemeClr val="tx1"/>
                </a:solidFill>
              </a:rPr>
              <a:t>(Accessibles à 1%)</a:t>
            </a:r>
            <a:endParaRPr lang="fr-FR" sz="1200" dirty="0">
              <a:solidFill>
                <a:schemeClr val="tx1"/>
              </a:solidFill>
            </a:endParaRPr>
          </a:p>
        </p:txBody>
      </p:sp>
      <p:sp>
        <p:nvSpPr>
          <p:cNvPr id="39" name="Rectangle 38"/>
          <p:cNvSpPr/>
          <p:nvPr/>
        </p:nvSpPr>
        <p:spPr>
          <a:xfrm>
            <a:off x="7380312" y="5308256"/>
            <a:ext cx="1188132" cy="677420"/>
          </a:xfrm>
          <a:prstGeom prst="rect">
            <a:avLst/>
          </a:prstGeom>
          <a:solidFill>
            <a:srgbClr val="D7E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tx1"/>
                </a:solidFill>
              </a:rPr>
              <a:t>1 IOP </a:t>
            </a:r>
          </a:p>
          <a:p>
            <a:pPr algn="ctr"/>
            <a:r>
              <a:rPr lang="fr-FR" sz="1400" dirty="0" smtClean="0">
                <a:solidFill>
                  <a:schemeClr val="tx1"/>
                </a:solidFill>
              </a:rPr>
              <a:t>(</a:t>
            </a:r>
            <a:r>
              <a:rPr lang="fr-FR" sz="1200" dirty="0" smtClean="0">
                <a:solidFill>
                  <a:schemeClr val="tx1"/>
                </a:solidFill>
              </a:rPr>
              <a:t>Conformités </a:t>
            </a:r>
          </a:p>
          <a:p>
            <a:pPr algn="ctr"/>
            <a:r>
              <a:rPr lang="fr-FR" sz="1200" dirty="0" smtClean="0">
                <a:solidFill>
                  <a:schemeClr val="tx1"/>
                </a:solidFill>
              </a:rPr>
              <a:t>entre 76 et 99%)</a:t>
            </a:r>
            <a:endParaRPr lang="fr-FR" sz="1200" dirty="0">
              <a:solidFill>
                <a:schemeClr val="tx1"/>
              </a:solidFill>
            </a:endParaRPr>
          </a:p>
        </p:txBody>
      </p:sp>
      <p:sp>
        <p:nvSpPr>
          <p:cNvPr id="40" name="Rectangle 39"/>
          <p:cNvSpPr/>
          <p:nvPr/>
        </p:nvSpPr>
        <p:spPr>
          <a:xfrm>
            <a:off x="7816251" y="4377293"/>
            <a:ext cx="1270102" cy="585041"/>
          </a:xfrm>
          <a:prstGeom prst="rect">
            <a:avLst/>
          </a:prstGeom>
          <a:solidFill>
            <a:srgbClr val="D7E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tx1"/>
                </a:solidFill>
              </a:rPr>
              <a:t>2 IOP</a:t>
            </a:r>
          </a:p>
          <a:p>
            <a:pPr algn="ctr"/>
            <a:r>
              <a:rPr lang="fr-FR" sz="1200" dirty="0" smtClean="0">
                <a:solidFill>
                  <a:schemeClr val="tx1"/>
                </a:solidFill>
              </a:rPr>
              <a:t>(Conformités</a:t>
            </a:r>
          </a:p>
          <a:p>
            <a:pPr algn="ctr"/>
            <a:r>
              <a:rPr lang="fr-FR" sz="1200" dirty="0" smtClean="0">
                <a:solidFill>
                  <a:schemeClr val="tx1"/>
                </a:solidFill>
              </a:rPr>
              <a:t> entre 51 et 75%)</a:t>
            </a:r>
            <a:endParaRPr lang="fr-FR" sz="1200" dirty="0">
              <a:solidFill>
                <a:schemeClr val="tx1"/>
              </a:solidFill>
            </a:endParaRPr>
          </a:p>
        </p:txBody>
      </p:sp>
      <p:cxnSp>
        <p:nvCxnSpPr>
          <p:cNvPr id="41" name="Connecteur droit avec flèche 40"/>
          <p:cNvCxnSpPr/>
          <p:nvPr/>
        </p:nvCxnSpPr>
        <p:spPr>
          <a:xfrm>
            <a:off x="7452320" y="4742859"/>
            <a:ext cx="363931" cy="4010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7488324" y="3646475"/>
            <a:ext cx="1545651" cy="689136"/>
          </a:xfrm>
          <a:prstGeom prst="rect">
            <a:avLst/>
          </a:prstGeom>
          <a:solidFill>
            <a:srgbClr val="D7E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5</a:t>
            </a:r>
            <a:r>
              <a:rPr lang="fr-FR" sz="1400" b="1" dirty="0" smtClean="0">
                <a:solidFill>
                  <a:schemeClr val="tx1"/>
                </a:solidFill>
              </a:rPr>
              <a:t> IOP </a:t>
            </a:r>
          </a:p>
          <a:p>
            <a:pPr algn="ctr"/>
            <a:r>
              <a:rPr lang="fr-FR" sz="1200" dirty="0" smtClean="0">
                <a:solidFill>
                  <a:schemeClr val="tx1"/>
                </a:solidFill>
              </a:rPr>
              <a:t>(Conformités</a:t>
            </a:r>
          </a:p>
          <a:p>
            <a:pPr algn="ctr"/>
            <a:r>
              <a:rPr lang="fr-FR" sz="1200" dirty="0" smtClean="0">
                <a:solidFill>
                  <a:schemeClr val="tx1"/>
                </a:solidFill>
              </a:rPr>
              <a:t> entre 26 et 50 %)</a:t>
            </a:r>
            <a:endParaRPr lang="fr-FR" sz="1200" dirty="0">
              <a:solidFill>
                <a:schemeClr val="tx1"/>
              </a:solidFill>
            </a:endParaRPr>
          </a:p>
        </p:txBody>
      </p:sp>
      <p:sp>
        <p:nvSpPr>
          <p:cNvPr id="46" name="Rectangle 45"/>
          <p:cNvSpPr/>
          <p:nvPr/>
        </p:nvSpPr>
        <p:spPr>
          <a:xfrm>
            <a:off x="5316851" y="3627359"/>
            <a:ext cx="79208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rgbClr val="FFFFFF"/>
                </a:solidFill>
              </a:rPr>
              <a:t>19 %</a:t>
            </a:r>
            <a:endParaRPr lang="fr-FR" b="1" dirty="0">
              <a:solidFill>
                <a:srgbClr val="FFFFFF"/>
              </a:solidFill>
            </a:endParaRPr>
          </a:p>
        </p:txBody>
      </p:sp>
      <p:sp>
        <p:nvSpPr>
          <p:cNvPr id="47" name="Rectangle 46"/>
          <p:cNvSpPr/>
          <p:nvPr/>
        </p:nvSpPr>
        <p:spPr>
          <a:xfrm>
            <a:off x="2873396" y="4530937"/>
            <a:ext cx="79208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rgbClr val="FFFFFF"/>
                </a:solidFill>
              </a:rPr>
              <a:t>70 %</a:t>
            </a:r>
            <a:endParaRPr lang="fr-FR" b="1" dirty="0">
              <a:solidFill>
                <a:srgbClr val="FFFFFF"/>
              </a:solidFill>
            </a:endParaRPr>
          </a:p>
        </p:txBody>
      </p:sp>
      <p:sp>
        <p:nvSpPr>
          <p:cNvPr id="48" name="Rectangle 47"/>
          <p:cNvSpPr/>
          <p:nvPr/>
        </p:nvSpPr>
        <p:spPr>
          <a:xfrm>
            <a:off x="7024163" y="4487246"/>
            <a:ext cx="79208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FFFF"/>
                </a:solidFill>
              </a:rPr>
              <a:t>2</a:t>
            </a:r>
            <a:r>
              <a:rPr lang="fr-FR" b="1" dirty="0" smtClean="0">
                <a:solidFill>
                  <a:srgbClr val="FFFFFF"/>
                </a:solidFill>
              </a:rPr>
              <a:t> %</a:t>
            </a:r>
            <a:endParaRPr lang="fr-FR" b="1" dirty="0">
              <a:solidFill>
                <a:srgbClr val="FFFFFF"/>
              </a:solidFill>
            </a:endParaRPr>
          </a:p>
        </p:txBody>
      </p:sp>
      <p:sp>
        <p:nvSpPr>
          <p:cNvPr id="49" name="Rectangle 48"/>
          <p:cNvSpPr/>
          <p:nvPr/>
        </p:nvSpPr>
        <p:spPr>
          <a:xfrm>
            <a:off x="6379348" y="3987729"/>
            <a:ext cx="79208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FFFF"/>
                </a:solidFill>
              </a:rPr>
              <a:t>2</a:t>
            </a:r>
            <a:r>
              <a:rPr lang="fr-FR" b="1" dirty="0" smtClean="0">
                <a:solidFill>
                  <a:srgbClr val="FFFFFF"/>
                </a:solidFill>
              </a:rPr>
              <a:t> %</a:t>
            </a:r>
            <a:endParaRPr lang="fr-FR" b="1" dirty="0">
              <a:solidFill>
                <a:srgbClr val="FFFFFF"/>
              </a:solidFill>
            </a:endParaRPr>
          </a:p>
        </p:txBody>
      </p:sp>
      <p:sp>
        <p:nvSpPr>
          <p:cNvPr id="50" name="Rectangle 49"/>
          <p:cNvSpPr/>
          <p:nvPr/>
        </p:nvSpPr>
        <p:spPr>
          <a:xfrm>
            <a:off x="6200545" y="4777197"/>
            <a:ext cx="79208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FFFF"/>
                </a:solidFill>
              </a:rPr>
              <a:t>1</a:t>
            </a:r>
            <a:r>
              <a:rPr lang="fr-FR" b="1" dirty="0" smtClean="0">
                <a:solidFill>
                  <a:srgbClr val="FFFFFF"/>
                </a:solidFill>
              </a:rPr>
              <a:t> %</a:t>
            </a:r>
            <a:endParaRPr lang="fr-FR" b="1" dirty="0">
              <a:solidFill>
                <a:srgbClr val="FFFFFF"/>
              </a:solidFill>
            </a:endParaRPr>
          </a:p>
        </p:txBody>
      </p:sp>
      <p:sp>
        <p:nvSpPr>
          <p:cNvPr id="51" name="Rectangle 50"/>
          <p:cNvSpPr/>
          <p:nvPr/>
        </p:nvSpPr>
        <p:spPr>
          <a:xfrm>
            <a:off x="6751871" y="4210849"/>
            <a:ext cx="79208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FFFF"/>
                </a:solidFill>
              </a:rPr>
              <a:t>6</a:t>
            </a:r>
            <a:r>
              <a:rPr lang="fr-FR" b="1" dirty="0" smtClean="0">
                <a:solidFill>
                  <a:srgbClr val="FFFFFF"/>
                </a:solidFill>
              </a:rPr>
              <a:t> %</a:t>
            </a:r>
            <a:endParaRPr lang="fr-FR" b="1" dirty="0">
              <a:solidFill>
                <a:srgbClr val="FFFFFF"/>
              </a:solidFill>
            </a:endParaRPr>
          </a:p>
        </p:txBody>
      </p:sp>
      <p:sp>
        <p:nvSpPr>
          <p:cNvPr id="52" name="Rectangle 51"/>
          <p:cNvSpPr/>
          <p:nvPr/>
        </p:nvSpPr>
        <p:spPr>
          <a:xfrm>
            <a:off x="2547439" y="2045788"/>
            <a:ext cx="1302101" cy="45994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tx1"/>
                </a:solidFill>
              </a:rPr>
              <a:t>Total 91 IOP</a:t>
            </a:r>
            <a:r>
              <a:rPr lang="fr-FR" sz="1200" dirty="0" smtClean="0">
                <a:solidFill>
                  <a:schemeClr val="tx1"/>
                </a:solidFill>
              </a:rPr>
              <a:t> </a:t>
            </a:r>
            <a:endParaRPr lang="fr-FR" sz="1200" dirty="0">
              <a:solidFill>
                <a:schemeClr val="tx1"/>
              </a:solidFill>
            </a:endParaRPr>
          </a:p>
        </p:txBody>
      </p:sp>
    </p:spTree>
    <p:extLst>
      <p:ext uri="{BB962C8B-B14F-4D97-AF65-F5344CB8AC3E}">
        <p14:creationId xmlns:p14="http://schemas.microsoft.com/office/powerpoint/2010/main" val="132469120"/>
      </p:ext>
    </p:extLst>
  </p:cSld>
  <p:clrMapOvr>
    <a:masterClrMapping/>
  </p:clrMapOvr>
  <mc:AlternateContent xmlns:mc="http://schemas.openxmlformats.org/markup-compatibility/2006" xmlns:p14="http://schemas.microsoft.com/office/powerpoint/2010/main">
    <mc:Choice Requires="p14">
      <p:transition spd="slow" p14:dur="2000" advTm="6094"/>
    </mc:Choice>
    <mc:Fallback xmlns="">
      <p:transition spd="slow" advTm="6094"/>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Kiosque\_Photos\VdASCQ_Photos_QUARTIERS\12 - Photos HOTEL DE VILLE\Valmy (Bvd de)\Valmy (Bvd de ) - 11.JPG"/>
          <p:cNvPicPr>
            <a:picLocks noChangeAspect="1" noChangeArrowheads="1"/>
          </p:cNvPicPr>
          <p:nvPr/>
        </p:nvPicPr>
        <p:blipFill rotWithShape="1">
          <a:blip r:embed="rId3">
            <a:extLst>
              <a:ext uri="{28A0092B-C50C-407E-A947-70E740481C1C}">
                <a14:useLocalDpi xmlns:a14="http://schemas.microsoft.com/office/drawing/2010/main" val="0"/>
              </a:ext>
            </a:extLst>
          </a:blip>
          <a:srcRect l="15027" t="3" r="19256" b="49210"/>
          <a:stretch/>
        </p:blipFill>
        <p:spPr bwMode="auto">
          <a:xfrm>
            <a:off x="1438481" y="2762267"/>
            <a:ext cx="5512271" cy="3259021"/>
          </a:xfrm>
          <a:prstGeom prst="rect">
            <a:avLst/>
          </a:prstGeom>
          <a:noFill/>
          <a:extLst>
            <a:ext uri="{909E8E84-426E-40DD-AFC4-6F175D3DCCD1}">
              <a14:hiddenFill xmlns:a14="http://schemas.microsoft.com/office/drawing/2010/main">
                <a:solidFill>
                  <a:srgbClr val="FFFFFF"/>
                </a:solidFill>
              </a14:hiddenFill>
            </a:ext>
          </a:extLst>
        </p:spPr>
      </p:pic>
      <p:sp>
        <p:nvSpPr>
          <p:cNvPr id="5" name="Titre 3"/>
          <p:cNvSpPr txBox="1">
            <a:spLocks/>
          </p:cNvSpPr>
          <p:nvPr/>
        </p:nvSpPr>
        <p:spPr>
          <a:xfrm>
            <a:off x="3854877" y="282390"/>
            <a:ext cx="4850549" cy="454900"/>
          </a:xfrm>
          <a:prstGeom prst="rect">
            <a:avLst/>
          </a:prstGeom>
          <a:noFill/>
          <a:effectLst/>
        </p:spPr>
        <p:txBody>
          <a:bodyPr vert="horz" lIns="113498" tIns="56750" rIns="113498" bIns="56750"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r>
              <a:rPr lang="fr-FR" smtClean="0">
                <a:solidFill>
                  <a:schemeClr val="accent3">
                    <a:lumMod val="75000"/>
                  </a:schemeClr>
                </a:solidFill>
              </a:rPr>
              <a:t>HABITAT ET ERP INCLUSIFS</a:t>
            </a:r>
            <a:endParaRPr lang="fr-FR">
              <a:solidFill>
                <a:schemeClr val="accent3">
                  <a:lumMod val="75000"/>
                </a:schemeClr>
              </a:solidFill>
            </a:endParaRPr>
          </a:p>
        </p:txBody>
      </p:sp>
      <p:sp>
        <p:nvSpPr>
          <p:cNvPr id="6" name="Rectangle 5"/>
          <p:cNvSpPr/>
          <p:nvPr/>
        </p:nvSpPr>
        <p:spPr>
          <a:xfrm>
            <a:off x="2241353" y="609886"/>
            <a:ext cx="6474045" cy="499329"/>
          </a:xfrm>
          <a:prstGeom prst="rect">
            <a:avLst/>
          </a:prstGeom>
          <a:noFill/>
          <a:ln>
            <a:noFill/>
          </a:ln>
          <a:effectLst/>
        </p:spPr>
        <p:txBody>
          <a:bodyPr wrap="square" lIns="113498" tIns="56750" rIns="113498" bIns="56750">
            <a:spAutoFit/>
          </a:bodyPr>
          <a:lstStyle/>
          <a:p>
            <a:pPr algn="r"/>
            <a:r>
              <a:rPr lang="fr-FR" sz="2500" b="1">
                <a:solidFill>
                  <a:schemeClr val="accent3">
                    <a:lumMod val="50000"/>
                  </a:schemeClr>
                </a:solidFill>
              </a:rPr>
              <a:t>La demande de logement</a:t>
            </a:r>
          </a:p>
        </p:txBody>
      </p:sp>
      <p:graphicFrame>
        <p:nvGraphicFramePr>
          <p:cNvPr id="19" name="Tableau 18"/>
          <p:cNvGraphicFramePr>
            <a:graphicFrameLocks noGrp="1"/>
          </p:cNvGraphicFramePr>
          <p:nvPr>
            <p:extLst>
              <p:ext uri="{D42A27DB-BD31-4B8C-83A1-F6EECF244321}">
                <p14:modId xmlns:p14="http://schemas.microsoft.com/office/powerpoint/2010/main" val="2783975216"/>
              </p:ext>
            </p:extLst>
          </p:nvPr>
        </p:nvGraphicFramePr>
        <p:xfrm>
          <a:off x="2771800" y="1616585"/>
          <a:ext cx="6130796" cy="4461040"/>
        </p:xfrm>
        <a:graphic>
          <a:graphicData uri="http://schemas.openxmlformats.org/drawingml/2006/table">
            <a:tbl>
              <a:tblPr firstRow="1" bandRow="1">
                <a:effectLst>
                  <a:outerShdw blurRad="50800" dist="38100" dir="2700000" algn="tl" rotWithShape="0">
                    <a:prstClr val="black">
                      <a:alpha val="40000"/>
                    </a:prstClr>
                  </a:outerShdw>
                </a:effectLst>
                <a:tableStyleId>{D7AC3CCA-C797-4891-BE02-D94E43425B78}</a:tableStyleId>
              </a:tblPr>
              <a:tblGrid>
                <a:gridCol w="2057388">
                  <a:extLst>
                    <a:ext uri="{9D8B030D-6E8A-4147-A177-3AD203B41FA5}">
                      <a16:colId xmlns:a16="http://schemas.microsoft.com/office/drawing/2014/main" val="20000"/>
                    </a:ext>
                  </a:extLst>
                </a:gridCol>
                <a:gridCol w="1885865">
                  <a:extLst>
                    <a:ext uri="{9D8B030D-6E8A-4147-A177-3AD203B41FA5}">
                      <a16:colId xmlns:a16="http://schemas.microsoft.com/office/drawing/2014/main" val="20001"/>
                    </a:ext>
                  </a:extLst>
                </a:gridCol>
                <a:gridCol w="2187543">
                  <a:extLst>
                    <a:ext uri="{9D8B030D-6E8A-4147-A177-3AD203B41FA5}">
                      <a16:colId xmlns:a16="http://schemas.microsoft.com/office/drawing/2014/main" val="20002"/>
                    </a:ext>
                  </a:extLst>
                </a:gridCol>
              </a:tblGrid>
              <a:tr h="1029489">
                <a:tc>
                  <a:txBody>
                    <a:bodyPr/>
                    <a:lstStyle/>
                    <a:p>
                      <a:pPr algn="ctr"/>
                      <a:endParaRPr lang="fr-FR" sz="2100" b="1" dirty="0"/>
                    </a:p>
                  </a:txBody>
                  <a:tcPr marL="73650" marR="73650" marT="37565" marB="37565" anchor="ctr">
                    <a:solidFill>
                      <a:schemeClr val="accent3">
                        <a:lumMod val="20000"/>
                        <a:lumOff val="80000"/>
                      </a:schemeClr>
                    </a:solidFill>
                  </a:tcPr>
                </a:tc>
                <a:tc>
                  <a:txBody>
                    <a:bodyPr/>
                    <a:lstStyle/>
                    <a:p>
                      <a:pPr algn="ctr"/>
                      <a:r>
                        <a:rPr lang="fr-FR" sz="2100" b="0" dirty="0" smtClean="0">
                          <a:ea typeface="Calibri"/>
                          <a:cs typeface="Times New Roman"/>
                        </a:rPr>
                        <a:t>Toutes demandes confondues</a:t>
                      </a:r>
                      <a:endParaRPr lang="fr-FR" sz="2100" b="0" dirty="0"/>
                    </a:p>
                  </a:txBody>
                  <a:tcPr marL="73650" marR="73650" marT="37565" marB="37565" anchor="ctr">
                    <a:solidFill>
                      <a:schemeClr val="accent3">
                        <a:lumMod val="20000"/>
                        <a:lumOff val="80000"/>
                      </a:schemeClr>
                    </a:solidFill>
                  </a:tcPr>
                </a:tc>
                <a:tc>
                  <a:txBody>
                    <a:bodyPr/>
                    <a:lstStyle/>
                    <a:p>
                      <a:pPr algn="l"/>
                      <a:r>
                        <a:rPr lang="fr-FR" sz="2100" b="1" dirty="0" smtClean="0">
                          <a:solidFill>
                            <a:schemeClr val="tx1"/>
                          </a:solidFill>
                          <a:ea typeface="Calibri"/>
                          <a:cs typeface="Times New Roman"/>
                        </a:rPr>
                        <a:t>Logements adaptés </a:t>
                      </a:r>
                      <a:r>
                        <a:rPr lang="fr-FR" sz="1400" b="0" dirty="0" smtClean="0">
                          <a:solidFill>
                            <a:schemeClr val="tx1"/>
                          </a:solidFill>
                          <a:ea typeface="Calibri"/>
                          <a:cs typeface="Times New Roman"/>
                        </a:rPr>
                        <a:t>(demandes avec reconnaissance</a:t>
                      </a:r>
                      <a:r>
                        <a:rPr lang="fr-FR" sz="1400" b="0" baseline="0" dirty="0" smtClean="0">
                          <a:solidFill>
                            <a:schemeClr val="tx1"/>
                          </a:solidFill>
                          <a:ea typeface="Calibri"/>
                          <a:cs typeface="Times New Roman"/>
                        </a:rPr>
                        <a:t> MDPH)</a:t>
                      </a:r>
                      <a:endParaRPr lang="fr-FR" sz="1400" b="0" dirty="0">
                        <a:solidFill>
                          <a:schemeClr val="tx1"/>
                        </a:solidFill>
                      </a:endParaRPr>
                    </a:p>
                  </a:txBody>
                  <a:tcPr marL="73650" marR="73650" marT="37565" marB="37565" anchor="ctr">
                    <a:solidFill>
                      <a:schemeClr val="accent3">
                        <a:lumMod val="20000"/>
                        <a:lumOff val="80000"/>
                      </a:schemeClr>
                    </a:solidFill>
                  </a:tcPr>
                </a:tc>
                <a:extLst>
                  <a:ext uri="{0D108BD9-81ED-4DB2-BD59-A6C34878D82A}">
                    <a16:rowId xmlns:a16="http://schemas.microsoft.com/office/drawing/2014/main" val="10000"/>
                  </a:ext>
                </a:extLst>
              </a:tr>
              <a:tr h="80216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2100" b="0" dirty="0" smtClean="0">
                          <a:ea typeface="Calibri"/>
                          <a:cs typeface="Times New Roman"/>
                        </a:rPr>
                        <a:t>Total</a:t>
                      </a:r>
                      <a:r>
                        <a:rPr lang="fr-FR" sz="2100" b="0" baseline="0" dirty="0" smtClean="0">
                          <a:ea typeface="Calibri"/>
                          <a:cs typeface="Times New Roman"/>
                        </a:rPr>
                        <a:t> des demandes toutes communes</a:t>
                      </a:r>
                      <a:endParaRPr lang="fr-FR" sz="2100" b="0" dirty="0" smtClean="0"/>
                    </a:p>
                  </a:txBody>
                  <a:tcPr marL="73650" marR="73650" marT="37565" marB="37565" anchor="ctr">
                    <a:solidFill>
                      <a:schemeClr val="bg1"/>
                    </a:solidFill>
                  </a:tcPr>
                </a:tc>
                <a:tc>
                  <a:txBody>
                    <a:bodyPr/>
                    <a:lstStyle/>
                    <a:p>
                      <a:pPr algn="ctr"/>
                      <a:r>
                        <a:rPr lang="fr-FR" sz="2000" b="1" baseline="0" dirty="0" smtClean="0">
                          <a:solidFill>
                            <a:srgbClr val="00B050"/>
                          </a:solidFill>
                        </a:rPr>
                        <a:t>29 136</a:t>
                      </a:r>
                    </a:p>
                    <a:p>
                      <a:pPr algn="ctr"/>
                      <a:r>
                        <a:rPr lang="fr-FR" sz="1600" b="0" baseline="0" dirty="0" smtClean="0">
                          <a:solidFill>
                            <a:schemeClr val="tx1"/>
                          </a:solidFill>
                        </a:rPr>
                        <a:t>27 524 (2023)</a:t>
                      </a:r>
                      <a:endParaRPr lang="fr-FR" sz="1600" b="0" dirty="0" smtClean="0">
                        <a:solidFill>
                          <a:schemeClr val="tx1"/>
                        </a:solidFill>
                      </a:endParaRPr>
                    </a:p>
                  </a:txBody>
                  <a:tcPr marL="73650" marR="73650" marT="37565" marB="37565" anchor="ctr">
                    <a:solidFill>
                      <a:schemeClr val="bg1"/>
                    </a:solidFill>
                  </a:tcPr>
                </a:tc>
                <a:tc>
                  <a:txBody>
                    <a:bodyPr/>
                    <a:lstStyle/>
                    <a:p>
                      <a:pPr algn="ctr"/>
                      <a:r>
                        <a:rPr lang="fr-FR" sz="2000" b="1" dirty="0" smtClean="0">
                          <a:solidFill>
                            <a:srgbClr val="00B050"/>
                          </a:solidFill>
                        </a:rPr>
                        <a:t>1</a:t>
                      </a:r>
                      <a:r>
                        <a:rPr lang="fr-FR" sz="2000" b="1" baseline="0" dirty="0" smtClean="0">
                          <a:solidFill>
                            <a:srgbClr val="00B050"/>
                          </a:solidFill>
                        </a:rPr>
                        <a:t> 633</a:t>
                      </a:r>
                      <a:endParaRPr lang="fr-FR" sz="2000" b="1" dirty="0" smtClean="0">
                        <a:solidFill>
                          <a:srgbClr val="00B050"/>
                        </a:solidFill>
                      </a:endParaRPr>
                    </a:p>
                    <a:p>
                      <a:pPr algn="ctr"/>
                      <a:r>
                        <a:rPr lang="fr-FR" sz="1600" b="0" baseline="0" dirty="0" smtClean="0">
                          <a:solidFill>
                            <a:schemeClr val="tx1"/>
                          </a:solidFill>
                        </a:rPr>
                        <a:t>1 580 (2023)</a:t>
                      </a:r>
                      <a:endParaRPr lang="fr-FR" sz="1600" b="0" dirty="0" smtClean="0">
                        <a:solidFill>
                          <a:schemeClr val="tx1"/>
                        </a:solidFill>
                      </a:endParaRPr>
                    </a:p>
                  </a:txBody>
                  <a:tcPr marL="73650" marR="73650" marT="37565" marB="37565" anchor="ctr">
                    <a:solidFill>
                      <a:schemeClr val="bg1"/>
                    </a:solidFill>
                  </a:tcPr>
                </a:tc>
                <a:extLst>
                  <a:ext uri="{0D108BD9-81ED-4DB2-BD59-A6C34878D82A}">
                    <a16:rowId xmlns:a16="http://schemas.microsoft.com/office/drawing/2014/main" val="10001"/>
                  </a:ext>
                </a:extLst>
              </a:tr>
              <a:tr h="102948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2100" b="0" baseline="0" dirty="0" smtClean="0">
                          <a:ea typeface="+mn-ea"/>
                          <a:cs typeface="+mn-cs"/>
                        </a:rPr>
                        <a:t>Total des demandes V</a:t>
                      </a:r>
                      <a:r>
                        <a:rPr lang="fr-FR" sz="2100" b="0" dirty="0" smtClean="0"/>
                        <a:t>illeneuve d’Ascq souhaitée</a:t>
                      </a:r>
                    </a:p>
                  </a:txBody>
                  <a:tcPr marL="73650" marR="73650" marT="37565" marB="37565" anchor="ctr">
                    <a:solidFill>
                      <a:schemeClr val="bg1"/>
                    </a:solidFill>
                  </a:tcPr>
                </a:tc>
                <a:tc>
                  <a:txBody>
                    <a:bodyPr/>
                    <a:lstStyle/>
                    <a:p>
                      <a:pPr marL="0" marR="0" indent="0" algn="ctr" defTabSz="913913" rtl="0" eaLnBrk="1" fontAlgn="auto" latinLnBrk="0" hangingPunct="1">
                        <a:lnSpc>
                          <a:spcPct val="100000"/>
                        </a:lnSpc>
                        <a:spcBef>
                          <a:spcPts val="0"/>
                        </a:spcBef>
                        <a:spcAft>
                          <a:spcPts val="0"/>
                        </a:spcAft>
                        <a:buClrTx/>
                        <a:buSzTx/>
                        <a:buFontTx/>
                        <a:buNone/>
                        <a:tabLst/>
                        <a:defRPr/>
                      </a:pPr>
                      <a:r>
                        <a:rPr lang="fr-FR" sz="2000" b="1" baseline="0" dirty="0" smtClean="0">
                          <a:solidFill>
                            <a:srgbClr val="00B050"/>
                          </a:solidFill>
                        </a:rPr>
                        <a:t>5 676</a:t>
                      </a:r>
                    </a:p>
                    <a:p>
                      <a:pPr marL="0" marR="0" indent="0" algn="ctr" defTabSz="913913" rtl="0" eaLnBrk="1" fontAlgn="auto" latinLnBrk="0" hangingPunct="1">
                        <a:lnSpc>
                          <a:spcPct val="100000"/>
                        </a:lnSpc>
                        <a:spcBef>
                          <a:spcPts val="0"/>
                        </a:spcBef>
                        <a:spcAft>
                          <a:spcPts val="0"/>
                        </a:spcAft>
                        <a:buClrTx/>
                        <a:buSzTx/>
                        <a:buFontTx/>
                        <a:buNone/>
                        <a:tabLst/>
                        <a:defRPr/>
                      </a:pPr>
                      <a:r>
                        <a:rPr lang="fr-FR" sz="1600" b="0" baseline="0" dirty="0" smtClean="0">
                          <a:solidFill>
                            <a:schemeClr val="tx1"/>
                          </a:solidFill>
                        </a:rPr>
                        <a:t>3 547 (2023) </a:t>
                      </a:r>
                      <a:endParaRPr lang="fr-FR" sz="1600" b="0" dirty="0" smtClean="0">
                        <a:solidFill>
                          <a:schemeClr val="tx1"/>
                        </a:solidFill>
                      </a:endParaRPr>
                    </a:p>
                  </a:txBody>
                  <a:tcPr marL="73650" marR="73650" marT="37565" marB="37565" anchor="ctr">
                    <a:solidFill>
                      <a:schemeClr val="bg1"/>
                    </a:solidFill>
                  </a:tcPr>
                </a:tc>
                <a:tc>
                  <a:txBody>
                    <a:bodyPr/>
                    <a:lstStyle/>
                    <a:p>
                      <a:pPr marL="0" marR="0" indent="0" algn="ctr" defTabSz="913913" rtl="0" eaLnBrk="1" fontAlgn="auto" latinLnBrk="0" hangingPunct="1">
                        <a:lnSpc>
                          <a:spcPct val="100000"/>
                        </a:lnSpc>
                        <a:spcBef>
                          <a:spcPts val="0"/>
                        </a:spcBef>
                        <a:spcAft>
                          <a:spcPts val="0"/>
                        </a:spcAft>
                        <a:buClrTx/>
                        <a:buSzTx/>
                        <a:buFontTx/>
                        <a:buNone/>
                        <a:tabLst/>
                        <a:defRPr/>
                      </a:pPr>
                      <a:r>
                        <a:rPr lang="fr-FR" sz="2000" b="1" dirty="0" smtClean="0">
                          <a:solidFill>
                            <a:srgbClr val="00B050"/>
                          </a:solidFill>
                        </a:rPr>
                        <a:t>286</a:t>
                      </a:r>
                    </a:p>
                    <a:p>
                      <a:pPr marL="0" marR="0" indent="0" algn="ctr" defTabSz="913913" rtl="0" eaLnBrk="1" fontAlgn="auto" latinLnBrk="0" hangingPunct="1">
                        <a:lnSpc>
                          <a:spcPct val="100000"/>
                        </a:lnSpc>
                        <a:spcBef>
                          <a:spcPts val="0"/>
                        </a:spcBef>
                        <a:spcAft>
                          <a:spcPts val="0"/>
                        </a:spcAft>
                        <a:buClrTx/>
                        <a:buSzTx/>
                        <a:buFontTx/>
                        <a:buNone/>
                        <a:tabLst/>
                        <a:defRPr/>
                      </a:pPr>
                      <a:r>
                        <a:rPr lang="fr-FR" sz="1600" b="0" dirty="0" smtClean="0">
                          <a:solidFill>
                            <a:schemeClr val="tx1"/>
                          </a:solidFill>
                        </a:rPr>
                        <a:t>246 (2023)</a:t>
                      </a:r>
                    </a:p>
                  </a:txBody>
                  <a:tcPr marL="73650" marR="73650" marT="37565" marB="37565" anchor="ctr">
                    <a:solidFill>
                      <a:schemeClr val="bg1"/>
                    </a:solidFill>
                  </a:tcPr>
                </a:tc>
                <a:extLst>
                  <a:ext uri="{0D108BD9-81ED-4DB2-BD59-A6C34878D82A}">
                    <a16:rowId xmlns:a16="http://schemas.microsoft.com/office/drawing/2014/main" val="10002"/>
                  </a:ext>
                </a:extLst>
              </a:tr>
              <a:tr h="802161">
                <a:tc>
                  <a:txBody>
                    <a:bodyPr/>
                    <a:lstStyle/>
                    <a:p>
                      <a:pPr algn="ctr"/>
                      <a:r>
                        <a:rPr lang="fr-FR" sz="2100" b="0" dirty="0" smtClean="0">
                          <a:ea typeface="Calibri"/>
                          <a:cs typeface="Times New Roman"/>
                        </a:rPr>
                        <a:t>Nombre d’attributions à Villeneuve d’Ascq</a:t>
                      </a:r>
                      <a:endParaRPr lang="fr-FR" sz="2100" b="0" dirty="0"/>
                    </a:p>
                  </a:txBody>
                  <a:tcPr marL="73650" marR="73650" marT="37565" marB="37565" anchor="ctr">
                    <a:solidFill>
                      <a:schemeClr val="bg1"/>
                    </a:solidFill>
                  </a:tcPr>
                </a:tc>
                <a:tc>
                  <a:txBody>
                    <a:bodyPr/>
                    <a:lstStyle/>
                    <a:p>
                      <a:pPr marL="0" marR="0" indent="0" algn="ctr" defTabSz="913913" rtl="0" eaLnBrk="1" fontAlgn="auto" latinLnBrk="0" hangingPunct="1">
                        <a:lnSpc>
                          <a:spcPct val="100000"/>
                        </a:lnSpc>
                        <a:spcBef>
                          <a:spcPts val="0"/>
                        </a:spcBef>
                        <a:spcAft>
                          <a:spcPts val="0"/>
                        </a:spcAft>
                        <a:buClrTx/>
                        <a:buSzTx/>
                        <a:buFontTx/>
                        <a:buNone/>
                        <a:tabLst/>
                        <a:defRPr/>
                      </a:pPr>
                      <a:r>
                        <a:rPr lang="fr-FR" sz="2000" b="1" dirty="0" smtClean="0">
                          <a:solidFill>
                            <a:srgbClr val="00B050"/>
                          </a:solidFill>
                          <a:latin typeface="+mn-lt"/>
                          <a:ea typeface="+mn-ea"/>
                        </a:rPr>
                        <a:t>715</a:t>
                      </a:r>
                    </a:p>
                    <a:p>
                      <a:pPr marL="0" marR="0" indent="0" algn="ctr" defTabSz="913913" rtl="0" eaLnBrk="1" fontAlgn="auto" latinLnBrk="0" hangingPunct="1">
                        <a:lnSpc>
                          <a:spcPct val="100000"/>
                        </a:lnSpc>
                        <a:spcBef>
                          <a:spcPts val="0"/>
                        </a:spcBef>
                        <a:spcAft>
                          <a:spcPts val="0"/>
                        </a:spcAft>
                        <a:buClrTx/>
                        <a:buSzTx/>
                        <a:buFontTx/>
                        <a:buNone/>
                        <a:tabLst/>
                        <a:defRPr/>
                      </a:pPr>
                      <a:r>
                        <a:rPr lang="fr-FR" sz="1600" b="0" dirty="0" smtClean="0">
                          <a:solidFill>
                            <a:schemeClr val="tx1"/>
                          </a:solidFill>
                          <a:latin typeface="+mn-lt"/>
                          <a:ea typeface="+mn-ea"/>
                        </a:rPr>
                        <a:t>647 (2023)</a:t>
                      </a:r>
                      <a:r>
                        <a:rPr lang="fr-FR" sz="1600" b="0" dirty="0" smtClean="0">
                          <a:solidFill>
                            <a:schemeClr val="tx1"/>
                          </a:solidFill>
                          <a:latin typeface="+mn-lt"/>
                          <a:ea typeface="Calibri" panose="020F0502020204030204" pitchFamily="34" charset="0"/>
                        </a:rPr>
                        <a:t>   </a:t>
                      </a:r>
                      <a:endParaRPr lang="fr-FR" sz="1600" b="0" dirty="0" smtClean="0">
                        <a:solidFill>
                          <a:schemeClr val="tx1"/>
                        </a:solidFill>
                        <a:latin typeface="+mn-lt"/>
                      </a:endParaRPr>
                    </a:p>
                  </a:txBody>
                  <a:tcPr marL="73650" marR="73650" marT="37565" marB="37565" anchor="ctr">
                    <a:solidFill>
                      <a:schemeClr val="bg1"/>
                    </a:solidFill>
                  </a:tcPr>
                </a:tc>
                <a:tc>
                  <a:txBody>
                    <a:bodyPr/>
                    <a:lstStyle/>
                    <a:p>
                      <a:pPr marL="0" marR="0" lvl="0" indent="0" algn="ctr" defTabSz="913913" rtl="0" eaLnBrk="1" fontAlgn="auto" latinLnBrk="0" hangingPunct="1">
                        <a:lnSpc>
                          <a:spcPct val="100000"/>
                        </a:lnSpc>
                        <a:spcBef>
                          <a:spcPts val="0"/>
                        </a:spcBef>
                        <a:spcAft>
                          <a:spcPts val="0"/>
                        </a:spcAft>
                        <a:buClrTx/>
                        <a:buSzTx/>
                        <a:buFontTx/>
                        <a:buNone/>
                        <a:tabLst/>
                        <a:defRPr/>
                      </a:pPr>
                      <a:r>
                        <a:rPr lang="fr-FR" sz="2000" b="1" dirty="0" smtClean="0">
                          <a:solidFill>
                            <a:srgbClr val="00B050"/>
                          </a:solidFill>
                        </a:rPr>
                        <a:t>        50</a:t>
                      </a:r>
                    </a:p>
                    <a:p>
                      <a:pPr marL="0" marR="0" lvl="0" indent="0" algn="ctr" defTabSz="913913" rtl="0" eaLnBrk="1" fontAlgn="auto" latinLnBrk="0" hangingPunct="1">
                        <a:lnSpc>
                          <a:spcPct val="100000"/>
                        </a:lnSpc>
                        <a:spcBef>
                          <a:spcPts val="0"/>
                        </a:spcBef>
                        <a:spcAft>
                          <a:spcPts val="0"/>
                        </a:spcAft>
                        <a:buClrTx/>
                        <a:buSzTx/>
                        <a:buFontTx/>
                        <a:buNone/>
                        <a:tabLst/>
                        <a:defRPr/>
                      </a:pPr>
                      <a:r>
                        <a:rPr lang="fr-FR" sz="1600" b="0" dirty="0" smtClean="0">
                          <a:solidFill>
                            <a:schemeClr val="tx1"/>
                          </a:solidFill>
                        </a:rPr>
                        <a:t>             33 (2023)</a:t>
                      </a:r>
                    </a:p>
                  </a:txBody>
                  <a:tcPr marL="73650" marR="73650" marT="37565" marB="37565" anchor="ctr">
                    <a:solidFill>
                      <a:schemeClr val="bg1"/>
                    </a:solidFill>
                  </a:tcPr>
                </a:tc>
                <a:extLst>
                  <a:ext uri="{0D108BD9-81ED-4DB2-BD59-A6C34878D82A}">
                    <a16:rowId xmlns:a16="http://schemas.microsoft.com/office/drawing/2014/main" val="10003"/>
                  </a:ext>
                </a:extLst>
              </a:tr>
            </a:tbl>
          </a:graphicData>
        </a:graphic>
      </p:graphicFrame>
      <p:sp>
        <p:nvSpPr>
          <p:cNvPr id="14" name="Rectangle 13"/>
          <p:cNvSpPr/>
          <p:nvPr/>
        </p:nvSpPr>
        <p:spPr>
          <a:xfrm>
            <a:off x="166448" y="5789488"/>
            <a:ext cx="1801566" cy="576273"/>
          </a:xfrm>
          <a:prstGeom prst="rect">
            <a:avLst/>
          </a:prstGeom>
          <a:solidFill>
            <a:schemeClr val="bg1"/>
          </a:solidFill>
          <a:ln>
            <a:solidFill>
              <a:schemeClr val="accent3">
                <a:lumMod val="75000"/>
              </a:schemeClr>
            </a:solidFill>
          </a:ln>
        </p:spPr>
        <p:txBody>
          <a:bodyPr wrap="square" lIns="113498" tIns="56750" rIns="113498" bIns="56750">
            <a:spAutoFit/>
          </a:bodyPr>
          <a:lstStyle/>
          <a:p>
            <a:r>
              <a:rPr lang="fr-FR" sz="1500" u="sng" dirty="0">
                <a:ea typeface="Calibri"/>
                <a:cs typeface="Times New Roman"/>
              </a:rPr>
              <a:t>Suivi</a:t>
            </a:r>
            <a:r>
              <a:rPr lang="fr-FR" sz="1500" dirty="0">
                <a:ea typeface="Calibri"/>
                <a:cs typeface="Times New Roman"/>
              </a:rPr>
              <a:t> : </a:t>
            </a:r>
          </a:p>
          <a:p>
            <a:r>
              <a:rPr lang="fr-FR" sz="1500" dirty="0">
                <a:ea typeface="Calibri"/>
                <a:cs typeface="Times New Roman"/>
              </a:rPr>
              <a:t>G</a:t>
            </a:r>
            <a:r>
              <a:rPr lang="fr-FR" sz="1500" dirty="0" smtClean="0">
                <a:ea typeface="Calibri"/>
                <a:cs typeface="Times New Roman"/>
              </a:rPr>
              <a:t>uichet </a:t>
            </a:r>
            <a:r>
              <a:rPr lang="fr-FR" sz="1500" dirty="0">
                <a:ea typeface="Calibri"/>
                <a:cs typeface="Times New Roman"/>
              </a:rPr>
              <a:t>Logement</a:t>
            </a:r>
          </a:p>
        </p:txBody>
      </p:sp>
      <p:sp>
        <p:nvSpPr>
          <p:cNvPr id="16" name="Espace réservé du texte 5"/>
          <p:cNvSpPr txBox="1">
            <a:spLocks/>
          </p:cNvSpPr>
          <p:nvPr/>
        </p:nvSpPr>
        <p:spPr>
          <a:xfrm>
            <a:off x="159552" y="207464"/>
            <a:ext cx="2345422" cy="3541045"/>
          </a:xfrm>
          <a:prstGeom prst="rect">
            <a:avLst/>
          </a:prstGeom>
          <a:solidFill>
            <a:schemeClr val="accent3">
              <a:lumMod val="40000"/>
              <a:lumOff val="60000"/>
            </a:schemeClr>
          </a:solidFill>
          <a:effectLst>
            <a:outerShdw blurRad="50800" dist="38100" dir="2700000" algn="tl" rotWithShape="0">
              <a:prstClr val="black">
                <a:alpha val="40000"/>
              </a:prstClr>
            </a:outerShdw>
          </a:effectLst>
        </p:spPr>
        <p:txBody>
          <a:bodyPr vert="horz" lIns="113498" tIns="56750" rIns="113498" bIns="56750" rtlCol="0">
            <a:noAutofit/>
          </a:bodyPr>
          <a:lstStyle>
            <a:defPPr>
              <a:defRPr lang="fr-FR"/>
            </a:defPPr>
            <a:lvl1pPr defTabSz="914400">
              <a:spcBef>
                <a:spcPct val="20000"/>
              </a:spcBef>
              <a:buFont typeface="Arial" panose="020B0604020202020204" pitchFamily="34" charset="0"/>
              <a:buNone/>
              <a:defRPr sz="1200" b="1">
                <a:ea typeface="Calibri"/>
                <a:cs typeface="Times New Roman"/>
              </a:defRPr>
            </a:lvl1pPr>
          </a:lstStyle>
          <a:p>
            <a:r>
              <a:rPr lang="fr-FR" sz="1400" dirty="0"/>
              <a:t>L'ATTRIBUTION D'UN LOGEMENT SOCIAL </a:t>
            </a:r>
            <a:r>
              <a:rPr lang="fr-FR" sz="1400" b="0" dirty="0" smtClean="0"/>
              <a:t>est </a:t>
            </a:r>
            <a:r>
              <a:rPr lang="fr-FR" sz="1400" b="0" dirty="0"/>
              <a:t>conditionnée au dépôt préalable d'une demande de logement valide pour laquelle le demandeur a reçu un numéro unique </a:t>
            </a:r>
            <a:r>
              <a:rPr lang="fr-FR" sz="1400" b="0" dirty="0" smtClean="0"/>
              <a:t>d'enregistrement.</a:t>
            </a:r>
          </a:p>
          <a:p>
            <a:r>
              <a:rPr lang="fr-FR" sz="1400" b="0" dirty="0" smtClean="0"/>
              <a:t>Pour les demandes de logements adaptés, les personnes  en situation de handicap doivent être reconnues </a:t>
            </a:r>
            <a:r>
              <a:rPr lang="fr-FR" sz="1400" b="0" dirty="0"/>
              <a:t>par la </a:t>
            </a:r>
            <a:r>
              <a:rPr lang="fr-FR" sz="1400" b="0" dirty="0" smtClean="0"/>
              <a:t>MDPH,</a:t>
            </a:r>
            <a:r>
              <a:rPr lang="fr-FR" sz="1400" b="0" dirty="0"/>
              <a:t> </a:t>
            </a:r>
            <a:r>
              <a:rPr lang="fr-FR" sz="1400" b="0" dirty="0" smtClean="0"/>
              <a:t>et doivent compléter un feuillet listant les adaptions.</a:t>
            </a:r>
            <a:endParaRPr lang="fr-FR" sz="1400" b="0" dirty="0"/>
          </a:p>
        </p:txBody>
      </p:sp>
      <p:sp>
        <p:nvSpPr>
          <p:cNvPr id="15" name="Rectangle 14"/>
          <p:cNvSpPr/>
          <p:nvPr/>
        </p:nvSpPr>
        <p:spPr>
          <a:xfrm>
            <a:off x="6311701" y="5151589"/>
            <a:ext cx="1278101" cy="591662"/>
          </a:xfrm>
          <a:prstGeom prst="rect">
            <a:avLst/>
          </a:prstGeom>
          <a:solidFill>
            <a:schemeClr val="accent3">
              <a:lumMod val="20000"/>
              <a:lumOff val="80000"/>
            </a:schemeClr>
          </a:solidFill>
          <a:ln>
            <a:solidFill>
              <a:schemeClr val="accent3">
                <a:lumMod val="75000"/>
              </a:schemeClr>
            </a:solidFill>
          </a:ln>
          <a:effectLst>
            <a:outerShdw blurRad="50800" dist="38100" dir="2700000" algn="tl" rotWithShape="0">
              <a:prstClr val="black">
                <a:alpha val="40000"/>
              </a:prstClr>
            </a:outerShdw>
          </a:effectLst>
        </p:spPr>
        <p:txBody>
          <a:bodyPr wrap="square" lIns="113498" tIns="56750" rIns="113498" bIns="56750">
            <a:spAutoFit/>
          </a:bodyPr>
          <a:lstStyle/>
          <a:p>
            <a:pPr algn="ctr"/>
            <a:r>
              <a:rPr lang="fr-FR" b="1" i="1" dirty="0" smtClean="0">
                <a:solidFill>
                  <a:srgbClr val="00B050"/>
                </a:solidFill>
              </a:rPr>
              <a:t>6,99 %</a:t>
            </a:r>
          </a:p>
          <a:p>
            <a:pPr algn="r"/>
            <a:r>
              <a:rPr lang="fr-FR" sz="1400" i="1" dirty="0" smtClean="0"/>
              <a:t>5,10 % (2023) </a:t>
            </a:r>
          </a:p>
        </p:txBody>
      </p:sp>
    </p:spTree>
    <p:extLst>
      <p:ext uri="{BB962C8B-B14F-4D97-AF65-F5344CB8AC3E}">
        <p14:creationId xmlns:p14="http://schemas.microsoft.com/office/powerpoint/2010/main" val="619628324"/>
      </p:ext>
    </p:extLst>
  </p:cSld>
  <p:clrMapOvr>
    <a:masterClrMapping/>
  </p:clrMapOvr>
  <mc:AlternateContent xmlns:mc="http://schemas.openxmlformats.org/markup-compatibility/2006" xmlns:p14="http://schemas.microsoft.com/office/powerpoint/2010/main">
    <mc:Choice Requires="p14">
      <p:transition spd="slow" p14:dur="2000" advTm="6561"/>
    </mc:Choice>
    <mc:Fallback xmlns="">
      <p:transition spd="slow" advTm="6561"/>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Résultat de recherche d'images pour &quot;livre&quot;"/>
          <p:cNvPicPr/>
          <p:nvPr/>
        </p:nvPicPr>
        <p:blipFill>
          <a:blip r:embed="rId2">
            <a:extLst>
              <a:ext uri="{28A0092B-C50C-407E-A947-70E740481C1C}">
                <a14:useLocalDpi xmlns:a14="http://schemas.microsoft.com/office/drawing/2010/main" val="0"/>
              </a:ext>
            </a:extLst>
          </a:blip>
          <a:srcRect/>
          <a:stretch>
            <a:fillRect/>
          </a:stretch>
        </p:blipFill>
        <p:spPr bwMode="auto">
          <a:xfrm>
            <a:off x="5011367" y="4653136"/>
            <a:ext cx="1929169" cy="987053"/>
          </a:xfrm>
          <a:prstGeom prst="rect">
            <a:avLst/>
          </a:prstGeom>
          <a:noFill/>
          <a:ln>
            <a:noFill/>
          </a:ln>
        </p:spPr>
      </p:pic>
      <p:pic>
        <p:nvPicPr>
          <p:cNvPr id="6" name="Image 5" descr="Résultat de recherche d'images pour &quot;accessibilité&quo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8496" y="821111"/>
            <a:ext cx="900000" cy="900000"/>
          </a:xfrm>
          <a:prstGeom prst="rect">
            <a:avLst/>
          </a:prstGeom>
          <a:noFill/>
          <a:ln>
            <a:noFill/>
          </a:ln>
        </p:spPr>
      </p:pic>
      <p:pic>
        <p:nvPicPr>
          <p:cNvPr id="7" name="Image 6" descr="Résultat de recherche d'images pour &quot;loi balance&quot;"/>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4432" y="1613852"/>
            <a:ext cx="1872208" cy="776457"/>
          </a:xfrm>
          <a:prstGeom prst="rect">
            <a:avLst/>
          </a:prstGeom>
          <a:noFill/>
          <a:ln>
            <a:noFill/>
          </a:ln>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5409" y="2886360"/>
            <a:ext cx="1832040" cy="610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Image 9" descr="Résultat de recherche d'images pour &quot;loi 11 fevrier 2005&quot;"/>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9336" y="3694511"/>
            <a:ext cx="1967120" cy="1109725"/>
          </a:xfrm>
          <a:prstGeom prst="rect">
            <a:avLst/>
          </a:prstGeom>
          <a:noFill/>
          <a:ln>
            <a:noFill/>
          </a:ln>
        </p:spPr>
      </p:pic>
      <p:pic>
        <p:nvPicPr>
          <p:cNvPr id="13" name="Image 12" descr="Résultat de recherche d'images pour &quot;bilan pictogramme&quot;"/>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69484" y="5551193"/>
            <a:ext cx="2078025" cy="758758"/>
          </a:xfrm>
          <a:prstGeom prst="rect">
            <a:avLst/>
          </a:prstGeom>
          <a:noFill/>
          <a:ln>
            <a:noFill/>
          </a:ln>
        </p:spPr>
      </p:pic>
      <p:pic>
        <p:nvPicPr>
          <p:cNvPr id="5" name="Image 4" descr="Résultat de recherche d'images pour &quot;faire le bilan&quot;"/>
          <p:cNvPicPr/>
          <p:nvPr/>
        </p:nvPicPr>
        <p:blipFill>
          <a:blip r:embed="rId8">
            <a:extLst>
              <a:ext uri="{28A0092B-C50C-407E-A947-70E740481C1C}">
                <a14:useLocalDpi xmlns:a14="http://schemas.microsoft.com/office/drawing/2010/main" val="0"/>
              </a:ext>
            </a:extLst>
          </a:blip>
          <a:srcRect/>
          <a:stretch>
            <a:fillRect/>
          </a:stretch>
        </p:blipFill>
        <p:spPr bwMode="auto">
          <a:xfrm>
            <a:off x="6263271" y="560324"/>
            <a:ext cx="1496907" cy="1026005"/>
          </a:xfrm>
          <a:prstGeom prst="rect">
            <a:avLst/>
          </a:prstGeom>
          <a:noFill/>
          <a:ln>
            <a:noFill/>
          </a:ln>
        </p:spPr>
      </p:pic>
      <p:pic>
        <p:nvPicPr>
          <p:cNvPr id="17" name="Image 16" descr="Résultat de recherche d'images pour &quot;logo facile et a comprendre europe&quot;"/>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27983" y="87237"/>
            <a:ext cx="900000" cy="900000"/>
          </a:xfrm>
          <a:prstGeom prst="rect">
            <a:avLst/>
          </a:prstGeom>
          <a:noFill/>
          <a:ln>
            <a:noFill/>
          </a:ln>
        </p:spPr>
      </p:pic>
      <p:sp>
        <p:nvSpPr>
          <p:cNvPr id="18" name="ZoneTexte 17"/>
          <p:cNvSpPr txBox="1"/>
          <p:nvPr/>
        </p:nvSpPr>
        <p:spPr>
          <a:xfrm>
            <a:off x="1316027" y="1296561"/>
            <a:ext cx="5393309" cy="353943"/>
          </a:xfrm>
          <a:prstGeom prst="rect">
            <a:avLst/>
          </a:prstGeom>
          <a:noFill/>
        </p:spPr>
        <p:txBody>
          <a:bodyPr wrap="square" rtlCol="0">
            <a:spAutoFit/>
          </a:bodyPr>
          <a:lstStyle/>
          <a:p>
            <a:pPr algn="ctr"/>
            <a:r>
              <a:rPr lang="fr-FR" b="1" dirty="0">
                <a:latin typeface="Arial" panose="020B0604020202020204" pitchFamily="34" charset="0"/>
                <a:cs typeface="Arial" panose="020B0604020202020204" pitchFamily="34" charset="0"/>
              </a:rPr>
              <a:t>Bilan de l’année d’une politique pour le handicap.</a:t>
            </a:r>
          </a:p>
        </p:txBody>
      </p:sp>
      <p:sp>
        <p:nvSpPr>
          <p:cNvPr id="19" name="Rectangle 18"/>
          <p:cNvSpPr/>
          <p:nvPr/>
        </p:nvSpPr>
        <p:spPr>
          <a:xfrm>
            <a:off x="1502392" y="1972660"/>
            <a:ext cx="4760879" cy="372281"/>
          </a:xfrm>
          <a:prstGeom prst="rect">
            <a:avLst/>
          </a:prstGeom>
        </p:spPr>
        <p:txBody>
          <a:bodyPr wrap="square">
            <a:spAutoFit/>
          </a:bodyPr>
          <a:lstStyle/>
          <a:p>
            <a:pPr>
              <a:lnSpc>
                <a:spcPct val="107000"/>
              </a:lnSpc>
              <a:spcBef>
                <a:spcPts val="1200"/>
              </a:spcBef>
              <a:spcAft>
                <a:spcPts val="0"/>
              </a:spcAft>
            </a:pPr>
            <a:r>
              <a:rPr lang="fr-FR" dirty="0">
                <a:latin typeface="Arial"/>
                <a:ea typeface="Calibri"/>
                <a:cs typeface="Times New Roman"/>
              </a:rPr>
              <a:t>Suivant  la loi du 11 février 2005</a:t>
            </a:r>
            <a:endParaRPr lang="fr-FR" sz="1400" dirty="0">
              <a:ea typeface="Calibri"/>
              <a:cs typeface="Times New Roman"/>
            </a:endParaRPr>
          </a:p>
        </p:txBody>
      </p:sp>
      <p:sp>
        <p:nvSpPr>
          <p:cNvPr id="20" name="Rectangle 19"/>
          <p:cNvSpPr/>
          <p:nvPr/>
        </p:nvSpPr>
        <p:spPr>
          <a:xfrm>
            <a:off x="1396534" y="2886360"/>
            <a:ext cx="5531697" cy="1923604"/>
          </a:xfrm>
          <a:prstGeom prst="rect">
            <a:avLst/>
          </a:prstGeom>
        </p:spPr>
        <p:txBody>
          <a:bodyPr wrap="square">
            <a:spAutoFit/>
          </a:bodyPr>
          <a:lstStyle/>
          <a:p>
            <a:r>
              <a:rPr lang="fr-FR" dirty="0">
                <a:solidFill>
                  <a:schemeClr val="dk1"/>
                </a:solidFill>
                <a:latin typeface="Arial" panose="020B0604020202020204" pitchFamily="34" charset="0"/>
                <a:cs typeface="Arial" panose="020B0604020202020204" pitchFamily="34" charset="0"/>
              </a:rPr>
              <a:t>Ce </a:t>
            </a:r>
            <a:r>
              <a:rPr lang="fr-FR" dirty="0" smtClean="0">
                <a:solidFill>
                  <a:schemeClr val="dk1"/>
                </a:solidFill>
                <a:latin typeface="Arial" panose="020B0604020202020204" pitchFamily="34" charset="0"/>
                <a:cs typeface="Arial" panose="020B0604020202020204" pitchFamily="34" charset="0"/>
              </a:rPr>
              <a:t>bilan, </a:t>
            </a:r>
            <a:r>
              <a:rPr lang="fr-FR" dirty="0">
                <a:solidFill>
                  <a:schemeClr val="dk1"/>
                </a:solidFill>
                <a:latin typeface="Arial" panose="020B0604020202020204" pitchFamily="34" charset="0"/>
                <a:cs typeface="Arial" panose="020B0604020202020204" pitchFamily="34" charset="0"/>
              </a:rPr>
              <a:t>présente les choses </a:t>
            </a:r>
            <a:endParaRPr lang="fr-FR" dirty="0" smtClean="0">
              <a:solidFill>
                <a:schemeClr val="dk1"/>
              </a:solidFill>
              <a:latin typeface="Arial" panose="020B0604020202020204" pitchFamily="34" charset="0"/>
              <a:cs typeface="Arial" panose="020B0604020202020204" pitchFamily="34" charset="0"/>
            </a:endParaRPr>
          </a:p>
          <a:p>
            <a:r>
              <a:rPr lang="fr-FR" dirty="0" smtClean="0">
                <a:solidFill>
                  <a:schemeClr val="dk1"/>
                </a:solidFill>
                <a:latin typeface="Arial" panose="020B0604020202020204" pitchFamily="34" charset="0"/>
                <a:cs typeface="Arial" panose="020B0604020202020204" pitchFamily="34" charset="0"/>
              </a:rPr>
              <a:t>mises </a:t>
            </a:r>
            <a:r>
              <a:rPr lang="fr-FR" dirty="0">
                <a:solidFill>
                  <a:schemeClr val="dk1"/>
                </a:solidFill>
                <a:latin typeface="Arial" panose="020B0604020202020204" pitchFamily="34" charset="0"/>
                <a:cs typeface="Arial" panose="020B0604020202020204" pitchFamily="34" charset="0"/>
              </a:rPr>
              <a:t>en place en </a:t>
            </a:r>
            <a:r>
              <a:rPr lang="fr-FR" dirty="0" smtClean="0">
                <a:solidFill>
                  <a:schemeClr val="dk1"/>
                </a:solidFill>
                <a:latin typeface="Arial" panose="020B0604020202020204" pitchFamily="34" charset="0"/>
                <a:cs typeface="Arial" panose="020B0604020202020204" pitchFamily="34" charset="0"/>
              </a:rPr>
              <a:t>2024 à </a:t>
            </a:r>
            <a:r>
              <a:rPr lang="fr-FR" dirty="0">
                <a:solidFill>
                  <a:schemeClr val="dk1"/>
                </a:solidFill>
                <a:latin typeface="Arial" panose="020B0604020202020204" pitchFamily="34" charset="0"/>
                <a:cs typeface="Arial" panose="020B0604020202020204" pitchFamily="34" charset="0"/>
              </a:rPr>
              <a:t>Villeneuve d’Ascq, </a:t>
            </a:r>
          </a:p>
          <a:p>
            <a:r>
              <a:rPr lang="fr-FR" dirty="0">
                <a:solidFill>
                  <a:schemeClr val="dk1"/>
                </a:solidFill>
                <a:latin typeface="Arial" panose="020B0604020202020204" pitchFamily="34" charset="0"/>
                <a:cs typeface="Arial" panose="020B0604020202020204" pitchFamily="34" charset="0"/>
              </a:rPr>
              <a:t>pour les personnes en situation de handicap. </a:t>
            </a:r>
          </a:p>
          <a:p>
            <a:r>
              <a:rPr lang="fr-FR" dirty="0" smtClean="0">
                <a:solidFill>
                  <a:schemeClr val="dk1"/>
                </a:solidFill>
                <a:latin typeface="Arial" panose="020B0604020202020204" pitchFamily="34" charset="0"/>
                <a:cs typeface="Arial" panose="020B0604020202020204" pitchFamily="34" charset="0"/>
              </a:rPr>
              <a:t>Ce </a:t>
            </a:r>
            <a:r>
              <a:rPr lang="fr-FR" dirty="0">
                <a:solidFill>
                  <a:schemeClr val="dk1"/>
                </a:solidFill>
                <a:latin typeface="Arial" panose="020B0604020202020204" pitchFamily="34" charset="0"/>
                <a:cs typeface="Arial" panose="020B0604020202020204" pitchFamily="34" charset="0"/>
              </a:rPr>
              <a:t>document explique comment par exemple : </a:t>
            </a:r>
          </a:p>
          <a:p>
            <a:pPr lvl="0" indent="628650"/>
            <a:r>
              <a:rPr lang="fr-FR" dirty="0" smtClean="0">
                <a:solidFill>
                  <a:schemeClr val="dk1"/>
                </a:solidFill>
                <a:latin typeface="Arial" panose="020B0604020202020204" pitchFamily="34" charset="0"/>
                <a:cs typeface="Arial" panose="020B0604020202020204" pitchFamily="34" charset="0"/>
              </a:rPr>
              <a:t>- Faire </a:t>
            </a:r>
            <a:r>
              <a:rPr lang="fr-FR" dirty="0">
                <a:solidFill>
                  <a:schemeClr val="dk1"/>
                </a:solidFill>
                <a:latin typeface="Arial" panose="020B0604020202020204" pitchFamily="34" charset="0"/>
                <a:cs typeface="Arial" panose="020B0604020202020204" pitchFamily="34" charset="0"/>
              </a:rPr>
              <a:t>ses courses, </a:t>
            </a:r>
          </a:p>
          <a:p>
            <a:pPr lvl="0" indent="628650"/>
            <a:r>
              <a:rPr lang="fr-FR" dirty="0" smtClean="0">
                <a:solidFill>
                  <a:schemeClr val="dk1"/>
                </a:solidFill>
                <a:latin typeface="Arial" panose="020B0604020202020204" pitchFamily="34" charset="0"/>
                <a:cs typeface="Arial" panose="020B0604020202020204" pitchFamily="34" charset="0"/>
              </a:rPr>
              <a:t>- Utiliser </a:t>
            </a:r>
            <a:r>
              <a:rPr lang="fr-FR" dirty="0">
                <a:solidFill>
                  <a:schemeClr val="dk1"/>
                </a:solidFill>
                <a:latin typeface="Arial" panose="020B0604020202020204" pitchFamily="34" charset="0"/>
                <a:cs typeface="Arial" panose="020B0604020202020204" pitchFamily="34" charset="0"/>
              </a:rPr>
              <a:t>les transports, </a:t>
            </a:r>
          </a:p>
          <a:p>
            <a:pPr indent="628650"/>
            <a:r>
              <a:rPr lang="fr-FR" dirty="0" smtClean="0">
                <a:solidFill>
                  <a:schemeClr val="dk1"/>
                </a:solidFill>
                <a:latin typeface="Arial" panose="020B0604020202020204" pitchFamily="34" charset="0"/>
                <a:cs typeface="Arial" panose="020B0604020202020204" pitchFamily="34" charset="0"/>
              </a:rPr>
              <a:t>- Faire </a:t>
            </a:r>
            <a:r>
              <a:rPr lang="fr-FR" dirty="0">
                <a:solidFill>
                  <a:schemeClr val="dk1"/>
                </a:solidFill>
                <a:latin typeface="Arial" panose="020B0604020202020204" pitchFamily="34" charset="0"/>
                <a:cs typeface="Arial" panose="020B0604020202020204" pitchFamily="34" charset="0"/>
              </a:rPr>
              <a:t>du sport….</a:t>
            </a:r>
          </a:p>
        </p:txBody>
      </p:sp>
      <p:sp>
        <p:nvSpPr>
          <p:cNvPr id="21" name="Rectangle 20"/>
          <p:cNvSpPr/>
          <p:nvPr/>
        </p:nvSpPr>
        <p:spPr>
          <a:xfrm>
            <a:off x="1580693" y="5288736"/>
            <a:ext cx="3292889" cy="353943"/>
          </a:xfrm>
          <a:prstGeom prst="rect">
            <a:avLst/>
          </a:prstGeom>
        </p:spPr>
        <p:txBody>
          <a:bodyPr wrap="none">
            <a:spAutoFit/>
          </a:bodyPr>
          <a:lstStyle/>
          <a:p>
            <a:pPr>
              <a:defRPr/>
            </a:pPr>
            <a:r>
              <a:rPr lang="fr-FR" dirty="0">
                <a:solidFill>
                  <a:schemeClr val="dk1"/>
                </a:solidFill>
                <a:latin typeface="Arial" panose="020B0604020202020204" pitchFamily="34" charset="0"/>
                <a:cs typeface="Arial" panose="020B0604020202020204" pitchFamily="34" charset="0"/>
              </a:rPr>
              <a:t>On utilise ce </a:t>
            </a:r>
            <a:r>
              <a:rPr lang="fr-FR" dirty="0" smtClean="0">
                <a:solidFill>
                  <a:schemeClr val="dk1"/>
                </a:solidFill>
                <a:latin typeface="Arial" panose="020B0604020202020204" pitchFamily="34" charset="0"/>
                <a:cs typeface="Arial" panose="020B0604020202020204" pitchFamily="34" charset="0"/>
              </a:rPr>
              <a:t>bilan pour travailler</a:t>
            </a:r>
            <a:endParaRPr lang="fr-FR" dirty="0">
              <a:solidFill>
                <a:schemeClr val="dk1"/>
              </a:solidFill>
              <a:latin typeface="Arial" panose="020B0604020202020204" pitchFamily="34" charset="0"/>
              <a:cs typeface="Arial" panose="020B0604020202020204" pitchFamily="34" charset="0"/>
            </a:endParaRPr>
          </a:p>
        </p:txBody>
      </p:sp>
      <p:sp>
        <p:nvSpPr>
          <p:cNvPr id="22" name="Rectangle 21"/>
          <p:cNvSpPr/>
          <p:nvPr/>
        </p:nvSpPr>
        <p:spPr>
          <a:xfrm>
            <a:off x="1309125" y="5751336"/>
            <a:ext cx="5635060" cy="372281"/>
          </a:xfrm>
          <a:prstGeom prst="rect">
            <a:avLst/>
          </a:prstGeom>
        </p:spPr>
        <p:txBody>
          <a:bodyPr wrap="square">
            <a:spAutoFit/>
          </a:bodyPr>
          <a:lstStyle/>
          <a:p>
            <a:pPr>
              <a:lnSpc>
                <a:spcPct val="107000"/>
              </a:lnSpc>
              <a:spcBef>
                <a:spcPts val="1200"/>
              </a:spcBef>
              <a:spcAft>
                <a:spcPts val="0"/>
              </a:spcAft>
            </a:pPr>
            <a:r>
              <a:rPr lang="fr-FR" dirty="0" smtClean="0">
                <a:latin typeface="Arial"/>
                <a:ea typeface="Calibri"/>
                <a:cs typeface="Times New Roman"/>
              </a:rPr>
              <a:t>On </a:t>
            </a:r>
            <a:r>
              <a:rPr lang="fr-FR" dirty="0">
                <a:latin typeface="Arial"/>
                <a:ea typeface="Calibri"/>
                <a:cs typeface="Times New Roman"/>
              </a:rPr>
              <a:t>regarde comment les choses évoluent dans la </a:t>
            </a:r>
            <a:r>
              <a:rPr lang="fr-FR" dirty="0" smtClean="0">
                <a:latin typeface="Arial"/>
                <a:ea typeface="Calibri"/>
                <a:cs typeface="Times New Roman"/>
              </a:rPr>
              <a:t>Ville</a:t>
            </a:r>
            <a:endParaRPr lang="fr-FR" sz="1400" dirty="0">
              <a:ea typeface="Calibri"/>
              <a:cs typeface="Times New Roman"/>
            </a:endParaRPr>
          </a:p>
        </p:txBody>
      </p:sp>
      <p:pic>
        <p:nvPicPr>
          <p:cNvPr id="25"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37249" y="6205608"/>
            <a:ext cx="1800200" cy="66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Calendrier, 2017, Matériel, Conceptio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58114" y="2462507"/>
            <a:ext cx="1187625" cy="733606"/>
          </a:xfrm>
          <a:prstGeom prst="rect">
            <a:avLst/>
          </a:prstGeom>
          <a:noFill/>
          <a:extLst>
            <a:ext uri="{909E8E84-426E-40DD-AFC4-6F175D3DCCD1}">
              <a14:hiddenFill xmlns:a14="http://schemas.microsoft.com/office/drawing/2010/main">
                <a:solidFill>
                  <a:srgbClr val="FFFFFF"/>
                </a:solidFill>
              </a14:hiddenFill>
            </a:ext>
          </a:extLst>
        </p:spPr>
      </p:pic>
      <p:sp>
        <p:nvSpPr>
          <p:cNvPr id="24" name="Titre 3"/>
          <p:cNvSpPr txBox="1">
            <a:spLocks/>
          </p:cNvSpPr>
          <p:nvPr/>
        </p:nvSpPr>
        <p:spPr>
          <a:xfrm>
            <a:off x="1466439" y="136042"/>
            <a:ext cx="2817529" cy="702545"/>
          </a:xfrm>
          <a:prstGeom prst="rect">
            <a:avLst/>
          </a:prstGeom>
          <a:ln w="12700">
            <a:solidFill>
              <a:schemeClr val="tx1"/>
            </a:solidFill>
          </a:ln>
        </p:spPr>
        <p:txBody>
          <a:bodyPr vert="horz" lIns="113498" tIns="56750" rIns="113498" bIns="56750" rtlCol="0" anchor="b">
            <a:noAutofit/>
          </a:bodyPr>
          <a:lstStyle>
            <a:defPPr>
              <a:defRPr lang="fr-FR"/>
            </a:defPPr>
            <a:lvl1pPr defTabSz="914400">
              <a:spcBef>
                <a:spcPct val="0"/>
              </a:spcBef>
              <a:buNone/>
              <a:defRPr sz="2000" b="1" u="sng">
                <a:solidFill>
                  <a:schemeClr val="accent3">
                    <a:lumMod val="75000"/>
                  </a:schemeClr>
                </a:solidFill>
                <a:latin typeface="+mj-lt"/>
                <a:ea typeface="Calibri"/>
                <a:cs typeface="Times New Roman"/>
              </a:defRPr>
            </a:lvl1pPr>
          </a:lstStyle>
          <a:p>
            <a:r>
              <a:rPr lang="fr-FR" dirty="0" smtClean="0">
                <a:solidFill>
                  <a:schemeClr val="accent3">
                    <a:lumMod val="50000"/>
                  </a:schemeClr>
                </a:solidFill>
              </a:rPr>
              <a:t>Édito </a:t>
            </a:r>
          </a:p>
          <a:p>
            <a:r>
              <a:rPr lang="fr-FR" u="none" dirty="0" smtClean="0">
                <a:solidFill>
                  <a:schemeClr val="accent3">
                    <a:lumMod val="50000"/>
                  </a:schemeClr>
                </a:solidFill>
              </a:rPr>
              <a:t>version Facile à lire </a:t>
            </a:r>
          </a:p>
        </p:txBody>
      </p:sp>
    </p:spTree>
    <p:extLst>
      <p:ext uri="{BB962C8B-B14F-4D97-AF65-F5344CB8AC3E}">
        <p14:creationId xmlns:p14="http://schemas.microsoft.com/office/powerpoint/2010/main" val="39522275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048115" y="609885"/>
            <a:ext cx="5667281" cy="1268771"/>
          </a:xfrm>
          <a:prstGeom prst="rect">
            <a:avLst/>
          </a:prstGeom>
          <a:noFill/>
          <a:ln>
            <a:noFill/>
          </a:ln>
          <a:effectLst/>
        </p:spPr>
        <p:txBody>
          <a:bodyPr wrap="square" lIns="113498" tIns="56750" rIns="113498" bIns="56750">
            <a:spAutoFit/>
          </a:bodyPr>
          <a:lstStyle/>
          <a:p>
            <a:pPr algn="r"/>
            <a:r>
              <a:rPr lang="fr-FR" sz="2500" b="1" dirty="0">
                <a:solidFill>
                  <a:schemeClr val="accent3">
                    <a:lumMod val="50000"/>
                  </a:schemeClr>
                </a:solidFill>
              </a:rPr>
              <a:t>Instruction des demandes</a:t>
            </a:r>
          </a:p>
          <a:p>
            <a:pPr algn="r"/>
            <a:r>
              <a:rPr lang="fr-FR" sz="2500" b="1" dirty="0">
                <a:solidFill>
                  <a:schemeClr val="accent3">
                    <a:lumMod val="50000"/>
                  </a:schemeClr>
                </a:solidFill>
              </a:rPr>
              <a:t>d'autorisation de travaux (AT) </a:t>
            </a:r>
          </a:p>
          <a:p>
            <a:pPr algn="r"/>
            <a:endParaRPr lang="fr-FR" sz="2500" b="1" dirty="0">
              <a:solidFill>
                <a:schemeClr val="accent3">
                  <a:lumMod val="50000"/>
                </a:schemeClr>
              </a:solidFill>
            </a:endParaRPr>
          </a:p>
        </p:txBody>
      </p:sp>
      <p:pic>
        <p:nvPicPr>
          <p:cNvPr id="13" name="Picture 4"/>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79196" y="1578034"/>
            <a:ext cx="4461733" cy="4594130"/>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7" name="ZoneTexte 16"/>
          <p:cNvSpPr txBox="1"/>
          <p:nvPr/>
        </p:nvSpPr>
        <p:spPr>
          <a:xfrm>
            <a:off x="2411760" y="2707192"/>
            <a:ext cx="6732240" cy="1800199"/>
          </a:xfrm>
          <a:prstGeom prst="rect">
            <a:avLst/>
          </a:prstGeom>
          <a:solidFill>
            <a:schemeClr val="bg1"/>
          </a:solidFill>
          <a:ln w="28575">
            <a:solidFill>
              <a:schemeClr val="accent3">
                <a:lumMod val="75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3498" tIns="56750" rIns="113498" bIns="56750" rtlCol="0" anchor="ctr"/>
          <a:lstStyle>
            <a:defPPr>
              <a:defRPr lang="fr-FR"/>
            </a:defPPr>
            <a:lvl1pPr marL="85725">
              <a:defRPr sz="1600" b="0">
                <a:solidFill>
                  <a:schemeClr val="accent3">
                    <a:lumMod val="75000"/>
                  </a:schemeClr>
                </a:solidFill>
                <a:ea typeface="Calibri"/>
                <a:cs typeface="Times New Roman"/>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461087" indent="-354682">
              <a:buFont typeface="Wingdings"/>
              <a:buChar char="à"/>
            </a:pPr>
            <a:r>
              <a:rPr lang="fr-FR" sz="1800" b="1" dirty="0" smtClean="0"/>
              <a:t>En 2024  - 112 dossiers de demandes d'autorisation de travaux </a:t>
            </a:r>
          </a:p>
          <a:p>
            <a:pPr marL="461087" indent="-354682">
              <a:buFont typeface="Wingdings"/>
              <a:buChar char="à"/>
            </a:pPr>
            <a:r>
              <a:rPr lang="fr-FR" sz="1800" b="1" dirty="0" smtClean="0">
                <a:solidFill>
                  <a:schemeClr val="tx1"/>
                </a:solidFill>
              </a:rPr>
              <a:t>En 2023 -  127 dossiers de demandes d’autorisation </a:t>
            </a:r>
            <a:r>
              <a:rPr lang="fr-FR" sz="1800" b="1" dirty="0">
                <a:solidFill>
                  <a:schemeClr val="tx1"/>
                </a:solidFill>
              </a:rPr>
              <a:t>de </a:t>
            </a:r>
            <a:r>
              <a:rPr lang="fr-FR" sz="1800" b="1" dirty="0" smtClean="0">
                <a:solidFill>
                  <a:schemeClr val="tx1"/>
                </a:solidFill>
              </a:rPr>
              <a:t>travaux</a:t>
            </a:r>
          </a:p>
          <a:p>
            <a:pPr marL="106405"/>
            <a:r>
              <a:rPr lang="fr-FR" b="1" dirty="0" smtClean="0">
                <a:solidFill>
                  <a:schemeClr val="tx1"/>
                </a:solidFill>
              </a:rPr>
              <a:t>(94 dossiers en 2022) </a:t>
            </a:r>
          </a:p>
          <a:p>
            <a:pPr marL="106405"/>
            <a:r>
              <a:rPr lang="fr-FR" b="1" dirty="0" smtClean="0">
                <a:solidFill>
                  <a:schemeClr val="tx1"/>
                </a:solidFill>
              </a:rPr>
              <a:t>(115 dossiers en 2021)</a:t>
            </a:r>
          </a:p>
          <a:p>
            <a:pPr marL="106405"/>
            <a:r>
              <a:rPr lang="fr-FR" b="1" dirty="0" smtClean="0">
                <a:solidFill>
                  <a:schemeClr val="tx1"/>
                </a:solidFill>
              </a:rPr>
              <a:t>(53  dossiers en 2020)</a:t>
            </a:r>
          </a:p>
        </p:txBody>
      </p:sp>
      <p:sp>
        <p:nvSpPr>
          <p:cNvPr id="9" name="Titre 3"/>
          <p:cNvSpPr txBox="1">
            <a:spLocks/>
          </p:cNvSpPr>
          <p:nvPr/>
        </p:nvSpPr>
        <p:spPr>
          <a:xfrm>
            <a:off x="3854877" y="282390"/>
            <a:ext cx="4850549" cy="454900"/>
          </a:xfrm>
          <a:prstGeom prst="rect">
            <a:avLst/>
          </a:prstGeom>
          <a:noFill/>
          <a:effectLst/>
        </p:spPr>
        <p:txBody>
          <a:bodyPr vert="horz" lIns="113498" tIns="56750" rIns="113498" bIns="56750"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r>
              <a:rPr lang="fr-FR" smtClean="0">
                <a:solidFill>
                  <a:schemeClr val="accent3">
                    <a:lumMod val="75000"/>
                  </a:schemeClr>
                </a:solidFill>
              </a:rPr>
              <a:t>HABITAT ET ERP INCLUSIFS</a:t>
            </a:r>
            <a:endParaRPr lang="fr-FR">
              <a:solidFill>
                <a:schemeClr val="accent3">
                  <a:lumMod val="75000"/>
                </a:schemeClr>
              </a:solidFill>
            </a:endParaRPr>
          </a:p>
        </p:txBody>
      </p:sp>
      <p:sp>
        <p:nvSpPr>
          <p:cNvPr id="12" name="Rectangle 11"/>
          <p:cNvSpPr/>
          <p:nvPr/>
        </p:nvSpPr>
        <p:spPr>
          <a:xfrm>
            <a:off x="182390" y="5304162"/>
            <a:ext cx="2646553" cy="791717"/>
          </a:xfrm>
          <a:prstGeom prst="rect">
            <a:avLst/>
          </a:prstGeom>
          <a:solidFill>
            <a:schemeClr val="bg1"/>
          </a:solidFill>
          <a:ln>
            <a:solidFill>
              <a:schemeClr val="accent3">
                <a:lumMod val="75000"/>
              </a:schemeClr>
            </a:solidFill>
          </a:ln>
        </p:spPr>
        <p:txBody>
          <a:bodyPr wrap="square" lIns="113498" tIns="56750" rIns="113498" bIns="56750">
            <a:spAutoFit/>
          </a:bodyPr>
          <a:lstStyle/>
          <a:p>
            <a:r>
              <a:rPr lang="fr-FR" sz="1500" u="sng" dirty="0">
                <a:ea typeface="Calibri"/>
                <a:cs typeface="Times New Roman"/>
              </a:rPr>
              <a:t>Suivi</a:t>
            </a:r>
            <a:r>
              <a:rPr lang="fr-FR" sz="1500" dirty="0">
                <a:ea typeface="Calibri"/>
                <a:cs typeface="Times New Roman"/>
              </a:rPr>
              <a:t> : </a:t>
            </a:r>
            <a:endParaRPr lang="fr-FR" sz="1500" dirty="0" smtClean="0">
              <a:ea typeface="Calibri"/>
              <a:cs typeface="Times New Roman"/>
            </a:endParaRPr>
          </a:p>
          <a:p>
            <a:r>
              <a:rPr lang="fr-FR" sz="1500" dirty="0" smtClean="0">
                <a:ea typeface="Calibri"/>
                <a:cs typeface="Times New Roman"/>
              </a:rPr>
              <a:t>Service foncier</a:t>
            </a:r>
            <a:endParaRPr lang="fr-FR" sz="1500" dirty="0">
              <a:ea typeface="Calibri"/>
              <a:cs typeface="Times New Roman"/>
            </a:endParaRPr>
          </a:p>
          <a:p>
            <a:r>
              <a:rPr lang="fr-FR" sz="1400" dirty="0" smtClean="0">
                <a:ea typeface="Calibri"/>
                <a:cs typeface="Times New Roman"/>
              </a:rPr>
              <a:t> </a:t>
            </a:r>
            <a:endParaRPr lang="fr-FR" sz="1400" dirty="0">
              <a:ea typeface="Calibri"/>
              <a:cs typeface="Times New Roman"/>
            </a:endParaRPr>
          </a:p>
        </p:txBody>
      </p:sp>
      <p:sp>
        <p:nvSpPr>
          <p:cNvPr id="15" name="Espace réservé du texte 5"/>
          <p:cNvSpPr txBox="1">
            <a:spLocks/>
          </p:cNvSpPr>
          <p:nvPr/>
        </p:nvSpPr>
        <p:spPr>
          <a:xfrm>
            <a:off x="265924" y="206706"/>
            <a:ext cx="1972090" cy="3343899"/>
          </a:xfrm>
          <a:prstGeom prst="rect">
            <a:avLst/>
          </a:prstGeom>
          <a:solidFill>
            <a:schemeClr val="accent3">
              <a:lumMod val="40000"/>
              <a:lumOff val="60000"/>
            </a:schemeClr>
          </a:solidFill>
          <a:effectLst>
            <a:outerShdw blurRad="50800" dist="38100" dir="2700000" algn="tl" rotWithShape="0">
              <a:prstClr val="black">
                <a:alpha val="40000"/>
              </a:prstClr>
            </a:outerShdw>
          </a:effectLst>
        </p:spPr>
        <p:txBody>
          <a:bodyPr vert="horz" lIns="113498" tIns="56750" rIns="113498" bIns="56750" rtlCol="0">
            <a:noAutofit/>
          </a:bodyPr>
          <a:lstStyle>
            <a:defPPr>
              <a:defRPr lang="fr-FR"/>
            </a:defPPr>
            <a:lvl1pPr defTabSz="914400">
              <a:spcBef>
                <a:spcPct val="20000"/>
              </a:spcBef>
              <a:buFont typeface="Arial" panose="020B0604020202020204" pitchFamily="34" charset="0"/>
              <a:buNone/>
              <a:defRPr sz="1200" b="1">
                <a:ea typeface="Calibri"/>
                <a:cs typeface="Times New Roman"/>
              </a:defRPr>
            </a:lvl1pPr>
          </a:lstStyle>
          <a:p>
            <a:r>
              <a:rPr lang="fr-FR" sz="1400" dirty="0"/>
              <a:t>UNE DEMANDE D’AUTORISATION DE TRAVAUX </a:t>
            </a:r>
            <a:r>
              <a:rPr lang="fr-FR" sz="1400" b="0" dirty="0" smtClean="0"/>
              <a:t>(AT) est </a:t>
            </a:r>
            <a:r>
              <a:rPr lang="fr-FR" sz="1400" b="0" dirty="0"/>
              <a:t>obligatoire dès qu’un  </a:t>
            </a:r>
            <a:r>
              <a:rPr lang="fr-FR" sz="1400" b="0" dirty="0" smtClean="0"/>
              <a:t>ERP (Établissement Recevant du Public) modifie son aménagement intérieur </a:t>
            </a:r>
            <a:r>
              <a:rPr lang="fr-FR" sz="1400" b="0" dirty="0"/>
              <a:t>(revêtements, mobilier, </a:t>
            </a:r>
            <a:r>
              <a:rPr lang="fr-FR" sz="1400" b="0" dirty="0" smtClean="0"/>
              <a:t>cloisonnement</a:t>
            </a:r>
            <a:r>
              <a:rPr lang="fr-FR" sz="1600" b="0" dirty="0"/>
              <a:t>…). </a:t>
            </a:r>
            <a:r>
              <a:rPr lang="fr-FR" sz="1400" b="0" dirty="0" smtClean="0"/>
              <a:t/>
            </a:r>
            <a:br>
              <a:rPr lang="fr-FR" sz="1400" b="0" dirty="0" smtClean="0"/>
            </a:br>
            <a:r>
              <a:rPr lang="fr-FR" sz="1400" b="0" dirty="0" smtClean="0"/>
              <a:t>L’AT doit être validée par les </a:t>
            </a:r>
            <a:r>
              <a:rPr lang="fr-FR" sz="1400" b="0" dirty="0"/>
              <a:t>Commissions d’accessibilité et </a:t>
            </a:r>
            <a:r>
              <a:rPr lang="fr-FR" sz="1400" b="0" dirty="0" smtClean="0"/>
              <a:t>de </a:t>
            </a:r>
            <a:r>
              <a:rPr lang="fr-FR" sz="1400" b="0" dirty="0"/>
              <a:t>sécurité.</a:t>
            </a:r>
          </a:p>
        </p:txBody>
      </p:sp>
    </p:spTree>
    <p:extLst>
      <p:ext uri="{BB962C8B-B14F-4D97-AF65-F5344CB8AC3E}">
        <p14:creationId xmlns:p14="http://schemas.microsoft.com/office/powerpoint/2010/main" val="31959481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14259" y="429792"/>
            <a:ext cx="7191167" cy="884050"/>
          </a:xfrm>
          <a:prstGeom prst="rect">
            <a:avLst/>
          </a:prstGeom>
          <a:noFill/>
          <a:ln>
            <a:noFill/>
          </a:ln>
          <a:effectLst/>
        </p:spPr>
        <p:txBody>
          <a:bodyPr wrap="square" lIns="113498" tIns="56750" rIns="113498" bIns="56750">
            <a:spAutoFit/>
          </a:bodyPr>
          <a:lstStyle/>
          <a:p>
            <a:pPr algn="r"/>
            <a:r>
              <a:rPr lang="fr-FR" sz="2500" b="1" dirty="0">
                <a:solidFill>
                  <a:schemeClr val="accent3">
                    <a:lumMod val="50000"/>
                  </a:schemeClr>
                </a:solidFill>
              </a:rPr>
              <a:t>Les verbalisations</a:t>
            </a:r>
          </a:p>
          <a:p>
            <a:pPr algn="r"/>
            <a:r>
              <a:rPr lang="fr-FR" sz="2500" b="1" dirty="0">
                <a:solidFill>
                  <a:schemeClr val="accent3">
                    <a:lumMod val="50000"/>
                  </a:schemeClr>
                </a:solidFill>
              </a:rPr>
              <a:t>pour infraction au stationnement</a:t>
            </a:r>
          </a:p>
        </p:txBody>
      </p:sp>
      <p:sp>
        <p:nvSpPr>
          <p:cNvPr id="7" name="Titre 3"/>
          <p:cNvSpPr txBox="1">
            <a:spLocks/>
          </p:cNvSpPr>
          <p:nvPr/>
        </p:nvSpPr>
        <p:spPr>
          <a:xfrm>
            <a:off x="3854877" y="143139"/>
            <a:ext cx="4850549" cy="454900"/>
          </a:xfrm>
          <a:prstGeom prst="rect">
            <a:avLst/>
          </a:prstGeom>
          <a:noFill/>
          <a:effectLst/>
        </p:spPr>
        <p:txBody>
          <a:bodyPr vert="horz" lIns="113498" tIns="56750" rIns="113498" bIns="56750"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r>
              <a:rPr lang="fr-FR" dirty="0" smtClean="0">
                <a:solidFill>
                  <a:schemeClr val="accent3">
                    <a:lumMod val="75000"/>
                  </a:schemeClr>
                </a:solidFill>
              </a:rPr>
              <a:t>VOIRIE</a:t>
            </a:r>
            <a:endParaRPr lang="fr-FR" dirty="0">
              <a:solidFill>
                <a:schemeClr val="accent3">
                  <a:lumMod val="75000"/>
                </a:schemeClr>
              </a:solidFill>
            </a:endParaRPr>
          </a:p>
        </p:txBody>
      </p:sp>
      <p:sp>
        <p:nvSpPr>
          <p:cNvPr id="11" name="Rectangle 10"/>
          <p:cNvSpPr/>
          <p:nvPr/>
        </p:nvSpPr>
        <p:spPr>
          <a:xfrm>
            <a:off x="18700" y="5661248"/>
            <a:ext cx="1619671" cy="594095"/>
          </a:xfrm>
          <a:prstGeom prst="rect">
            <a:avLst/>
          </a:prstGeom>
          <a:solidFill>
            <a:schemeClr val="bg1"/>
          </a:solidFill>
          <a:ln>
            <a:solidFill>
              <a:schemeClr val="accent3">
                <a:lumMod val="75000"/>
              </a:schemeClr>
            </a:solidFill>
          </a:ln>
        </p:spPr>
        <p:txBody>
          <a:bodyPr wrap="square" lIns="113498" tIns="56750" rIns="113498" bIns="56750">
            <a:spAutoFit/>
          </a:bodyPr>
          <a:lstStyle/>
          <a:p>
            <a:r>
              <a:rPr lang="fr-FR" sz="1500" u="sng" dirty="0">
                <a:ea typeface="Calibri"/>
                <a:cs typeface="Times New Roman"/>
              </a:rPr>
              <a:t>Suivi</a:t>
            </a:r>
            <a:r>
              <a:rPr lang="fr-FR" sz="1500" dirty="0">
                <a:ea typeface="Calibri"/>
                <a:cs typeface="Times New Roman"/>
              </a:rPr>
              <a:t> : </a:t>
            </a:r>
          </a:p>
          <a:p>
            <a:r>
              <a:rPr lang="fr-FR" sz="1500" dirty="0">
                <a:ea typeface="Calibri"/>
                <a:cs typeface="Times New Roman"/>
              </a:rPr>
              <a:t>Police municipale</a:t>
            </a:r>
          </a:p>
        </p:txBody>
      </p:sp>
      <p:sp>
        <p:nvSpPr>
          <p:cNvPr id="12" name="Espace réservé du texte 5"/>
          <p:cNvSpPr txBox="1">
            <a:spLocks/>
          </p:cNvSpPr>
          <p:nvPr/>
        </p:nvSpPr>
        <p:spPr>
          <a:xfrm>
            <a:off x="538184" y="320083"/>
            <a:ext cx="2161607" cy="588637"/>
          </a:xfrm>
          <a:prstGeom prst="rect">
            <a:avLst/>
          </a:prstGeom>
          <a:solidFill>
            <a:schemeClr val="accent3">
              <a:lumMod val="40000"/>
              <a:lumOff val="60000"/>
            </a:schemeClr>
          </a:solidFill>
          <a:effectLst>
            <a:outerShdw blurRad="50800" dist="38100" dir="2700000" algn="tl" rotWithShape="0">
              <a:prstClr val="black">
                <a:alpha val="40000"/>
              </a:prstClr>
            </a:outerShdw>
          </a:effectLst>
        </p:spPr>
        <p:txBody>
          <a:bodyPr vert="horz" lIns="113498" tIns="56750" rIns="113498" bIns="56750" rtlCol="0">
            <a:noAutofit/>
          </a:bodyPr>
          <a:lstStyle>
            <a:defPPr>
              <a:defRPr lang="fr-FR"/>
            </a:defPPr>
            <a:lvl1pPr defTabSz="914400">
              <a:spcBef>
                <a:spcPct val="20000"/>
              </a:spcBef>
              <a:buFont typeface="Arial" panose="020B0604020202020204" pitchFamily="34" charset="0"/>
              <a:buNone/>
              <a:defRPr sz="1200" b="0">
                <a:ea typeface="Calibri"/>
                <a:cs typeface="Times New Roman"/>
              </a:defRPr>
            </a:lvl1pPr>
          </a:lstStyle>
          <a:p>
            <a:r>
              <a:rPr lang="fr-FR" sz="1400" b="1" dirty="0"/>
              <a:t>LES VERBALISATIONS</a:t>
            </a:r>
          </a:p>
          <a:p>
            <a:r>
              <a:rPr lang="fr-FR" dirty="0" smtClean="0"/>
              <a:t>Relatif au code </a:t>
            </a:r>
            <a:r>
              <a:rPr lang="fr-FR" dirty="0"/>
              <a:t>de la route </a:t>
            </a:r>
          </a:p>
          <a:p>
            <a:endParaRPr lang="fr-FR"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519257"/>
            <a:ext cx="3387524" cy="2537373"/>
          </a:xfrm>
          <a:prstGeom prst="rect">
            <a:avLst/>
          </a:prstGeom>
        </p:spPr>
      </p:pic>
      <p:graphicFrame>
        <p:nvGraphicFramePr>
          <p:cNvPr id="10" name="Tableau 9"/>
          <p:cNvGraphicFramePr>
            <a:graphicFrameLocks noGrp="1"/>
          </p:cNvGraphicFramePr>
          <p:nvPr>
            <p:extLst/>
          </p:nvPr>
        </p:nvGraphicFramePr>
        <p:xfrm>
          <a:off x="2699791" y="2052746"/>
          <a:ext cx="5983955" cy="4151020"/>
        </p:xfrm>
        <a:graphic>
          <a:graphicData uri="http://schemas.openxmlformats.org/drawingml/2006/table">
            <a:tbl>
              <a:tblPr firstRow="1" bandRow="1">
                <a:effectLst>
                  <a:outerShdw blurRad="50800" dist="38100" dir="2700000" algn="tl" rotWithShape="0">
                    <a:prstClr val="black">
                      <a:alpha val="40000"/>
                    </a:prstClr>
                  </a:outerShdw>
                </a:effectLst>
                <a:tableStyleId>{D7AC3CCA-C797-4891-BE02-D94E43425B78}</a:tableStyleId>
              </a:tblPr>
              <a:tblGrid>
                <a:gridCol w="1065732">
                  <a:extLst>
                    <a:ext uri="{9D8B030D-6E8A-4147-A177-3AD203B41FA5}">
                      <a16:colId xmlns:a16="http://schemas.microsoft.com/office/drawing/2014/main" val="20000"/>
                    </a:ext>
                  </a:extLst>
                </a:gridCol>
                <a:gridCol w="1294507">
                  <a:extLst>
                    <a:ext uri="{9D8B030D-6E8A-4147-A177-3AD203B41FA5}">
                      <a16:colId xmlns:a16="http://schemas.microsoft.com/office/drawing/2014/main" val="20001"/>
                    </a:ext>
                  </a:extLst>
                </a:gridCol>
                <a:gridCol w="1224136">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1247452">
                  <a:extLst>
                    <a:ext uri="{9D8B030D-6E8A-4147-A177-3AD203B41FA5}">
                      <a16:colId xmlns:a16="http://schemas.microsoft.com/office/drawing/2014/main" val="2242360493"/>
                    </a:ext>
                  </a:extLst>
                </a:gridCol>
              </a:tblGrid>
              <a:tr h="926819">
                <a:tc>
                  <a:txBody>
                    <a:bodyPr/>
                    <a:lstStyle/>
                    <a:p>
                      <a:pPr algn="ctr"/>
                      <a:endParaRPr lang="fr-FR" sz="2300" b="1" dirty="0"/>
                    </a:p>
                  </a:txBody>
                  <a:tcPr marL="73650" marR="73650" marT="37565" marB="37565" anchor="ctr">
                    <a:solidFill>
                      <a:schemeClr val="accent3">
                        <a:lumMod val="20000"/>
                        <a:lumOff val="80000"/>
                      </a:schemeClr>
                    </a:solidFill>
                  </a:tcPr>
                </a:tc>
                <a:tc>
                  <a:txBody>
                    <a:bodyPr/>
                    <a:lstStyle/>
                    <a:p>
                      <a:pPr algn="ctr"/>
                      <a:r>
                        <a:rPr lang="fr-FR" sz="2300" b="0" dirty="0" smtClean="0">
                          <a:ea typeface="Calibri"/>
                          <a:cs typeface="Times New Roman"/>
                        </a:rPr>
                        <a:t>Places</a:t>
                      </a:r>
                    </a:p>
                    <a:p>
                      <a:pPr algn="ctr"/>
                      <a:r>
                        <a:rPr lang="fr-FR" sz="2300" b="0" dirty="0" smtClean="0">
                          <a:ea typeface="Calibri"/>
                          <a:cs typeface="Times New Roman"/>
                        </a:rPr>
                        <a:t>GIG/GIC</a:t>
                      </a:r>
                      <a:endParaRPr lang="fr-FR" sz="2300" b="0" dirty="0"/>
                    </a:p>
                  </a:txBody>
                  <a:tcPr marL="73650" marR="73650" marT="37565" marB="37565" anchor="ctr">
                    <a:solidFill>
                      <a:schemeClr val="accent3">
                        <a:lumMod val="20000"/>
                        <a:lumOff val="80000"/>
                      </a:schemeClr>
                    </a:solidFill>
                  </a:tcPr>
                </a:tc>
                <a:tc>
                  <a:txBody>
                    <a:bodyPr/>
                    <a:lstStyle/>
                    <a:p>
                      <a:pPr algn="ctr"/>
                      <a:r>
                        <a:rPr lang="fr-FR" sz="2300" b="0" dirty="0" smtClean="0">
                          <a:ea typeface="Calibri"/>
                          <a:cs typeface="Times New Roman"/>
                        </a:rPr>
                        <a:t>Passages piétons</a:t>
                      </a:r>
                      <a:endParaRPr lang="fr-FR" sz="2300" b="0" dirty="0"/>
                    </a:p>
                  </a:txBody>
                  <a:tcPr marL="73650" marR="73650" marT="37565" marB="37565" anchor="ctr">
                    <a:solidFill>
                      <a:schemeClr val="accent3">
                        <a:lumMod val="20000"/>
                        <a:lumOff val="80000"/>
                      </a:schemeClr>
                    </a:solidFill>
                  </a:tcPr>
                </a:tc>
                <a:tc>
                  <a:txBody>
                    <a:bodyPr/>
                    <a:lstStyle/>
                    <a:p>
                      <a:pPr algn="ctr"/>
                      <a:r>
                        <a:rPr lang="fr-FR" sz="2300" b="0" dirty="0" smtClean="0">
                          <a:ea typeface="Calibri"/>
                          <a:cs typeface="Times New Roman"/>
                        </a:rPr>
                        <a:t>Trottoirs</a:t>
                      </a:r>
                      <a:endParaRPr lang="fr-FR" sz="2300" b="0" dirty="0"/>
                    </a:p>
                  </a:txBody>
                  <a:tcPr marL="73650" marR="73650" marT="37565" marB="37565" anchor="ctr">
                    <a:solidFill>
                      <a:schemeClr val="accent3">
                        <a:lumMod val="20000"/>
                        <a:lumOff val="80000"/>
                      </a:schemeClr>
                    </a:solidFill>
                  </a:tcPr>
                </a:tc>
                <a:tc>
                  <a:txBody>
                    <a:bodyPr/>
                    <a:lstStyle/>
                    <a:p>
                      <a:pPr algn="ctr"/>
                      <a:r>
                        <a:rPr lang="fr-FR" sz="2300" b="0" dirty="0" smtClean="0"/>
                        <a:t>Aire</a:t>
                      </a:r>
                    </a:p>
                    <a:p>
                      <a:pPr algn="ctr"/>
                      <a:r>
                        <a:rPr lang="fr-FR" sz="2300" b="0" dirty="0" smtClean="0"/>
                        <a:t>piétonne</a:t>
                      </a:r>
                      <a:endParaRPr lang="fr-FR" sz="2300" b="0" dirty="0"/>
                    </a:p>
                  </a:txBody>
                  <a:tcPr marL="73650" marR="73650" marT="37565" marB="37565" anchor="ctr">
                    <a:solidFill>
                      <a:schemeClr val="accent3">
                        <a:lumMod val="20000"/>
                        <a:lumOff val="80000"/>
                      </a:schemeClr>
                    </a:solidFill>
                  </a:tcPr>
                </a:tc>
                <a:extLst>
                  <a:ext uri="{0D108BD9-81ED-4DB2-BD59-A6C34878D82A}">
                    <a16:rowId xmlns:a16="http://schemas.microsoft.com/office/drawing/2014/main" val="10000"/>
                  </a:ext>
                </a:extLst>
              </a:tr>
              <a:tr h="5369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i="0" dirty="0" smtClean="0"/>
                        <a:t>En</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i="0" dirty="0" smtClean="0"/>
                        <a:t>2024</a:t>
                      </a:r>
                    </a:p>
                  </a:txBody>
                  <a:tcPr marL="73650" marR="73650" marT="37565" marB="37565" anchor="ctr">
                    <a:solidFill>
                      <a:schemeClr val="bg1"/>
                    </a:solidFill>
                  </a:tcPr>
                </a:tc>
                <a:tc>
                  <a:txBody>
                    <a:bodyPr/>
                    <a:lstStyle/>
                    <a:p>
                      <a:pPr algn="ctr" rtl="0"/>
                      <a:r>
                        <a:rPr lang="fr-FR" sz="2400" b="1" i="1" kern="1200" dirty="0" smtClean="0">
                          <a:solidFill>
                            <a:schemeClr val="dk1"/>
                          </a:solidFill>
                          <a:effectLst/>
                          <a:latin typeface="+mn-lt"/>
                          <a:ea typeface="+mn-ea"/>
                          <a:cs typeface="+mn-cs"/>
                        </a:rPr>
                        <a:t>437</a:t>
                      </a:r>
                    </a:p>
                  </a:txBody>
                  <a:tcPr marL="73650" marR="73650" marT="37565" marB="37565" anchor="ctr">
                    <a:solidFill>
                      <a:schemeClr val="bg1"/>
                    </a:solidFill>
                  </a:tcPr>
                </a:tc>
                <a:tc>
                  <a:txBody>
                    <a:bodyPr/>
                    <a:lstStyle/>
                    <a:p>
                      <a:pPr marL="0" marR="0" indent="0" algn="ctr" defTabSz="913913" rtl="0" eaLnBrk="1" fontAlgn="auto" latinLnBrk="0" hangingPunct="1">
                        <a:lnSpc>
                          <a:spcPct val="100000"/>
                        </a:lnSpc>
                        <a:spcBef>
                          <a:spcPts val="0"/>
                        </a:spcBef>
                        <a:spcAft>
                          <a:spcPts val="0"/>
                        </a:spcAft>
                        <a:buClrTx/>
                        <a:buSzTx/>
                        <a:buFontTx/>
                        <a:buNone/>
                        <a:tabLst/>
                        <a:defRPr/>
                      </a:pPr>
                      <a:r>
                        <a:rPr lang="fr-FR" sz="2400" b="1" i="1" kern="1200" dirty="0" smtClean="0">
                          <a:solidFill>
                            <a:schemeClr val="dk1"/>
                          </a:solidFill>
                          <a:effectLst/>
                          <a:latin typeface="+mn-lt"/>
                          <a:ea typeface="+mn-ea"/>
                          <a:cs typeface="+mn-cs"/>
                        </a:rPr>
                        <a:t>33</a:t>
                      </a:r>
                    </a:p>
                  </a:txBody>
                  <a:tcPr marL="73650" marR="73650" marT="37565" marB="37565" anchor="ctr">
                    <a:solidFill>
                      <a:schemeClr val="bg1"/>
                    </a:solidFill>
                  </a:tcPr>
                </a:tc>
                <a:tc>
                  <a:txBody>
                    <a:bodyPr/>
                    <a:lstStyle/>
                    <a:p>
                      <a:pPr marL="0" marR="0" indent="0" algn="ctr" defTabSz="913913" rtl="0" eaLnBrk="1" fontAlgn="auto" latinLnBrk="0" hangingPunct="1">
                        <a:lnSpc>
                          <a:spcPct val="100000"/>
                        </a:lnSpc>
                        <a:spcBef>
                          <a:spcPts val="0"/>
                        </a:spcBef>
                        <a:spcAft>
                          <a:spcPts val="0"/>
                        </a:spcAft>
                        <a:buClrTx/>
                        <a:buSzTx/>
                        <a:buFontTx/>
                        <a:buNone/>
                        <a:tabLst/>
                        <a:defRPr/>
                      </a:pPr>
                      <a:r>
                        <a:rPr lang="fr-FR" sz="2400" b="1" i="1" kern="1200" dirty="0" smtClean="0">
                          <a:solidFill>
                            <a:schemeClr val="dk1"/>
                          </a:solidFill>
                          <a:effectLst/>
                          <a:latin typeface="+mn-lt"/>
                          <a:ea typeface="+mn-ea"/>
                          <a:cs typeface="+mn-cs"/>
                        </a:rPr>
                        <a:t>2 010</a:t>
                      </a:r>
                    </a:p>
                  </a:txBody>
                  <a:tcPr marL="73650" marR="73650" marT="37565" marB="37565" anchor="ctr">
                    <a:solidFill>
                      <a:schemeClr val="bg1"/>
                    </a:solidFill>
                  </a:tcPr>
                </a:tc>
                <a:tc>
                  <a:txBody>
                    <a:bodyPr/>
                    <a:lstStyle/>
                    <a:p>
                      <a:pPr marL="0" marR="0" indent="0" algn="ctr" defTabSz="913913" rtl="0" eaLnBrk="1" fontAlgn="auto" latinLnBrk="0" hangingPunct="1">
                        <a:lnSpc>
                          <a:spcPct val="100000"/>
                        </a:lnSpc>
                        <a:spcBef>
                          <a:spcPts val="0"/>
                        </a:spcBef>
                        <a:spcAft>
                          <a:spcPts val="0"/>
                        </a:spcAft>
                        <a:buClrTx/>
                        <a:buSzTx/>
                        <a:buFontTx/>
                        <a:buNone/>
                        <a:tabLst/>
                        <a:defRPr/>
                      </a:pPr>
                      <a:r>
                        <a:rPr lang="fr-FR" sz="2400" b="1" i="1" kern="1200" dirty="0" smtClean="0">
                          <a:solidFill>
                            <a:schemeClr val="dk1"/>
                          </a:solidFill>
                          <a:effectLst/>
                          <a:latin typeface="+mn-lt"/>
                          <a:ea typeface="+mn-ea"/>
                          <a:cs typeface="+mn-cs"/>
                        </a:rPr>
                        <a:t>990</a:t>
                      </a:r>
                    </a:p>
                  </a:txBody>
                  <a:tcPr marL="73650" marR="73650" marT="37565" marB="37565" anchor="ctr">
                    <a:solidFill>
                      <a:schemeClr val="bg1"/>
                    </a:solidFill>
                  </a:tcPr>
                </a:tc>
                <a:extLst>
                  <a:ext uri="{0D108BD9-81ED-4DB2-BD59-A6C34878D82A}">
                    <a16:rowId xmlns:a16="http://schemas.microsoft.com/office/drawing/2014/main" val="1820490630"/>
                  </a:ext>
                </a:extLst>
              </a:tr>
              <a:tr h="5369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i="0" dirty="0" smtClean="0">
                          <a:solidFill>
                            <a:schemeClr val="accent3">
                              <a:lumMod val="75000"/>
                            </a:schemeClr>
                          </a:solidFill>
                        </a:rPr>
                        <a:t>En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i="0" dirty="0" smtClean="0">
                          <a:solidFill>
                            <a:schemeClr val="accent3">
                              <a:lumMod val="75000"/>
                            </a:schemeClr>
                          </a:solidFill>
                        </a:rPr>
                        <a:t>2023</a:t>
                      </a:r>
                    </a:p>
                  </a:txBody>
                  <a:tcPr marL="73650" marR="73650" marT="37565" marB="37565" anchor="ctr">
                    <a:solidFill>
                      <a:schemeClr val="bg1"/>
                    </a:solidFill>
                  </a:tcPr>
                </a:tc>
                <a:tc>
                  <a:txBody>
                    <a:bodyPr/>
                    <a:lstStyle/>
                    <a:p>
                      <a:pPr algn="ctr" rtl="0"/>
                      <a:r>
                        <a:rPr lang="fr-FR" sz="2400" b="0" i="1" kern="1200" dirty="0" smtClean="0">
                          <a:solidFill>
                            <a:schemeClr val="accent3">
                              <a:lumMod val="75000"/>
                            </a:schemeClr>
                          </a:solidFill>
                          <a:effectLst/>
                          <a:latin typeface="+mn-lt"/>
                          <a:ea typeface="+mn-ea"/>
                          <a:cs typeface="+mn-cs"/>
                        </a:rPr>
                        <a:t>238</a:t>
                      </a:r>
                    </a:p>
                  </a:txBody>
                  <a:tcPr marL="73650" marR="73650" marT="37565" marB="37565" anchor="ctr">
                    <a:solidFill>
                      <a:schemeClr val="bg1"/>
                    </a:solidFill>
                  </a:tcPr>
                </a:tc>
                <a:tc>
                  <a:txBody>
                    <a:bodyPr/>
                    <a:lstStyle/>
                    <a:p>
                      <a:pPr marL="0" marR="0" indent="0" algn="ctr" defTabSz="913913" rtl="0" eaLnBrk="1" fontAlgn="auto" latinLnBrk="0" hangingPunct="1">
                        <a:lnSpc>
                          <a:spcPct val="100000"/>
                        </a:lnSpc>
                        <a:spcBef>
                          <a:spcPts val="0"/>
                        </a:spcBef>
                        <a:spcAft>
                          <a:spcPts val="0"/>
                        </a:spcAft>
                        <a:buClrTx/>
                        <a:buSzTx/>
                        <a:buFontTx/>
                        <a:buNone/>
                        <a:tabLst/>
                        <a:defRPr/>
                      </a:pPr>
                      <a:r>
                        <a:rPr lang="fr-FR" sz="2400" b="0" i="1" kern="1200" dirty="0" smtClean="0">
                          <a:solidFill>
                            <a:schemeClr val="accent3">
                              <a:lumMod val="75000"/>
                            </a:schemeClr>
                          </a:solidFill>
                          <a:effectLst/>
                          <a:latin typeface="+mn-lt"/>
                          <a:ea typeface="+mn-ea"/>
                          <a:cs typeface="+mn-cs"/>
                        </a:rPr>
                        <a:t>19</a:t>
                      </a:r>
                    </a:p>
                  </a:txBody>
                  <a:tcPr marL="73650" marR="73650" marT="37565" marB="37565" anchor="ctr">
                    <a:solidFill>
                      <a:schemeClr val="bg1"/>
                    </a:solidFill>
                  </a:tcPr>
                </a:tc>
                <a:tc>
                  <a:txBody>
                    <a:bodyPr/>
                    <a:lstStyle/>
                    <a:p>
                      <a:pPr marL="0" marR="0" indent="0" algn="ctr" defTabSz="913913" rtl="0" eaLnBrk="1" fontAlgn="auto" latinLnBrk="0" hangingPunct="1">
                        <a:lnSpc>
                          <a:spcPct val="100000"/>
                        </a:lnSpc>
                        <a:spcBef>
                          <a:spcPts val="0"/>
                        </a:spcBef>
                        <a:spcAft>
                          <a:spcPts val="0"/>
                        </a:spcAft>
                        <a:buClrTx/>
                        <a:buSzTx/>
                        <a:buFontTx/>
                        <a:buNone/>
                        <a:tabLst/>
                        <a:defRPr/>
                      </a:pPr>
                      <a:r>
                        <a:rPr lang="fr-FR" sz="2400" b="0" i="1" kern="1200" dirty="0" smtClean="0">
                          <a:solidFill>
                            <a:schemeClr val="accent3">
                              <a:lumMod val="75000"/>
                            </a:schemeClr>
                          </a:solidFill>
                          <a:effectLst/>
                          <a:latin typeface="+mn-lt"/>
                          <a:ea typeface="+mn-ea"/>
                          <a:cs typeface="+mn-cs"/>
                        </a:rPr>
                        <a:t>2 956</a:t>
                      </a:r>
                    </a:p>
                  </a:txBody>
                  <a:tcPr marL="73650" marR="73650" marT="37565" marB="37565" anchor="ctr">
                    <a:solidFill>
                      <a:schemeClr val="bg1"/>
                    </a:solidFill>
                  </a:tcPr>
                </a:tc>
                <a:tc>
                  <a:txBody>
                    <a:bodyPr/>
                    <a:lstStyle/>
                    <a:p>
                      <a:pPr marL="0" marR="0" indent="0" algn="ctr" defTabSz="913913" rtl="0" eaLnBrk="1" fontAlgn="auto" latinLnBrk="0" hangingPunct="1">
                        <a:lnSpc>
                          <a:spcPct val="100000"/>
                        </a:lnSpc>
                        <a:spcBef>
                          <a:spcPts val="0"/>
                        </a:spcBef>
                        <a:spcAft>
                          <a:spcPts val="0"/>
                        </a:spcAft>
                        <a:buClrTx/>
                        <a:buSzTx/>
                        <a:buFontTx/>
                        <a:buNone/>
                        <a:tabLst/>
                        <a:defRPr/>
                      </a:pPr>
                      <a:r>
                        <a:rPr lang="fr-FR" sz="2400" b="0" i="1" kern="1200" dirty="0" smtClean="0">
                          <a:solidFill>
                            <a:schemeClr val="accent3">
                              <a:lumMod val="75000"/>
                            </a:schemeClr>
                          </a:solidFill>
                          <a:effectLst/>
                          <a:latin typeface="+mn-lt"/>
                          <a:ea typeface="+mn-ea"/>
                          <a:cs typeface="+mn-cs"/>
                        </a:rPr>
                        <a:t>777</a:t>
                      </a:r>
                    </a:p>
                  </a:txBody>
                  <a:tcPr marL="73650" marR="73650" marT="37565" marB="37565" anchor="ctr">
                    <a:solidFill>
                      <a:schemeClr val="bg1"/>
                    </a:solidFill>
                  </a:tcPr>
                </a:tc>
                <a:extLst>
                  <a:ext uri="{0D108BD9-81ED-4DB2-BD59-A6C34878D82A}">
                    <a16:rowId xmlns:a16="http://schemas.microsoft.com/office/drawing/2014/main" val="855372904"/>
                  </a:ext>
                </a:extLst>
              </a:tr>
              <a:tr h="5369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0" i="0" dirty="0" smtClean="0">
                          <a:solidFill>
                            <a:srgbClr val="00B050"/>
                          </a:solidFill>
                        </a:rPr>
                        <a:t>En 2022</a:t>
                      </a:r>
                    </a:p>
                  </a:txBody>
                  <a:tcPr marL="73650" marR="73650" marT="37565" marB="37565" anchor="ctr">
                    <a:solidFill>
                      <a:schemeClr val="bg1"/>
                    </a:solidFill>
                  </a:tcPr>
                </a:tc>
                <a:tc>
                  <a:txBody>
                    <a:bodyPr/>
                    <a:lstStyle/>
                    <a:p>
                      <a:pPr algn="ctr" rtl="0"/>
                      <a:r>
                        <a:rPr lang="fr-FR" sz="1600" b="0" i="0" kern="1200" dirty="0" smtClean="0">
                          <a:solidFill>
                            <a:srgbClr val="00B050"/>
                          </a:solidFill>
                          <a:effectLst/>
                          <a:latin typeface="+mn-lt"/>
                          <a:ea typeface="+mn-ea"/>
                          <a:cs typeface="+mn-cs"/>
                        </a:rPr>
                        <a:t>153</a:t>
                      </a:r>
                    </a:p>
                  </a:txBody>
                  <a:tcPr marL="73650" marR="73650" marT="37565" marB="37565" anchor="ctr">
                    <a:solidFill>
                      <a:schemeClr val="bg1"/>
                    </a:solidFill>
                  </a:tcPr>
                </a:tc>
                <a:tc>
                  <a:txBody>
                    <a:bodyPr/>
                    <a:lstStyle/>
                    <a:p>
                      <a:pPr marL="0" marR="0" indent="0" algn="ctr" defTabSz="913913" rtl="0" eaLnBrk="1" fontAlgn="auto" latinLnBrk="0" hangingPunct="1">
                        <a:lnSpc>
                          <a:spcPct val="100000"/>
                        </a:lnSpc>
                        <a:spcBef>
                          <a:spcPts val="0"/>
                        </a:spcBef>
                        <a:spcAft>
                          <a:spcPts val="0"/>
                        </a:spcAft>
                        <a:buClrTx/>
                        <a:buSzTx/>
                        <a:buFontTx/>
                        <a:buNone/>
                        <a:tabLst/>
                        <a:defRPr/>
                      </a:pPr>
                      <a:r>
                        <a:rPr lang="fr-FR" sz="1600" b="0" i="0" kern="1200" dirty="0" smtClean="0">
                          <a:solidFill>
                            <a:srgbClr val="00B050"/>
                          </a:solidFill>
                          <a:effectLst/>
                          <a:latin typeface="+mn-lt"/>
                          <a:ea typeface="+mn-ea"/>
                          <a:cs typeface="+mn-cs"/>
                        </a:rPr>
                        <a:t>15</a:t>
                      </a:r>
                    </a:p>
                  </a:txBody>
                  <a:tcPr marL="73650" marR="73650" marT="37565" marB="37565" anchor="ctr">
                    <a:solidFill>
                      <a:schemeClr val="bg1"/>
                    </a:solidFill>
                  </a:tcPr>
                </a:tc>
                <a:tc>
                  <a:txBody>
                    <a:bodyPr/>
                    <a:lstStyle/>
                    <a:p>
                      <a:pPr marL="0" marR="0" indent="0" algn="ctr" defTabSz="913913" rtl="0" eaLnBrk="1" fontAlgn="auto" latinLnBrk="0" hangingPunct="1">
                        <a:lnSpc>
                          <a:spcPct val="100000"/>
                        </a:lnSpc>
                        <a:spcBef>
                          <a:spcPts val="0"/>
                        </a:spcBef>
                        <a:spcAft>
                          <a:spcPts val="0"/>
                        </a:spcAft>
                        <a:buClrTx/>
                        <a:buSzTx/>
                        <a:buFontTx/>
                        <a:buNone/>
                        <a:tabLst/>
                        <a:defRPr/>
                      </a:pPr>
                      <a:r>
                        <a:rPr lang="fr-FR" sz="1600" b="0" i="0" kern="1200" dirty="0" smtClean="0">
                          <a:solidFill>
                            <a:srgbClr val="00B050"/>
                          </a:solidFill>
                          <a:effectLst/>
                          <a:latin typeface="+mn-lt"/>
                          <a:ea typeface="+mn-ea"/>
                          <a:cs typeface="+mn-cs"/>
                        </a:rPr>
                        <a:t>2 785</a:t>
                      </a:r>
                    </a:p>
                  </a:txBody>
                  <a:tcPr marL="73650" marR="73650" marT="37565" marB="37565" anchor="ctr">
                    <a:solidFill>
                      <a:schemeClr val="bg1"/>
                    </a:solidFill>
                  </a:tcPr>
                </a:tc>
                <a:tc>
                  <a:txBody>
                    <a:bodyPr/>
                    <a:lstStyle/>
                    <a:p>
                      <a:pPr marL="0" marR="0" indent="0" algn="ctr" defTabSz="913913" rtl="0" eaLnBrk="1" fontAlgn="auto" latinLnBrk="0" hangingPunct="1">
                        <a:lnSpc>
                          <a:spcPct val="100000"/>
                        </a:lnSpc>
                        <a:spcBef>
                          <a:spcPts val="0"/>
                        </a:spcBef>
                        <a:spcAft>
                          <a:spcPts val="0"/>
                        </a:spcAft>
                        <a:buClrTx/>
                        <a:buSzTx/>
                        <a:buFontTx/>
                        <a:buNone/>
                        <a:tabLst/>
                        <a:defRPr/>
                      </a:pPr>
                      <a:r>
                        <a:rPr lang="fr-FR" sz="1600" b="0" i="0" kern="1200" dirty="0" smtClean="0">
                          <a:solidFill>
                            <a:srgbClr val="00B050"/>
                          </a:solidFill>
                          <a:effectLst/>
                          <a:latin typeface="+mn-lt"/>
                          <a:ea typeface="+mn-ea"/>
                          <a:cs typeface="+mn-cs"/>
                        </a:rPr>
                        <a:t>756</a:t>
                      </a:r>
                    </a:p>
                  </a:txBody>
                  <a:tcPr marL="73650" marR="73650" marT="37565" marB="37565" anchor="ctr">
                    <a:solidFill>
                      <a:schemeClr val="bg1"/>
                    </a:solidFill>
                  </a:tcPr>
                </a:tc>
                <a:extLst>
                  <a:ext uri="{0D108BD9-81ED-4DB2-BD59-A6C34878D82A}">
                    <a16:rowId xmlns:a16="http://schemas.microsoft.com/office/drawing/2014/main" val="1675623481"/>
                  </a:ext>
                </a:extLst>
              </a:tr>
              <a:tr h="5369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0" i="0" dirty="0" smtClean="0">
                          <a:solidFill>
                            <a:srgbClr val="00B050"/>
                          </a:solidFill>
                        </a:rPr>
                        <a:t>En 2021</a:t>
                      </a:r>
                    </a:p>
                  </a:txBody>
                  <a:tcPr marL="73650" marR="73650" marT="37565" marB="37565" anchor="ctr">
                    <a:solidFill>
                      <a:schemeClr val="bg1"/>
                    </a:solidFill>
                  </a:tcPr>
                </a:tc>
                <a:tc>
                  <a:txBody>
                    <a:bodyPr/>
                    <a:lstStyle/>
                    <a:p>
                      <a:pPr algn="ctr" rtl="0"/>
                      <a:r>
                        <a:rPr lang="fr-FR" sz="1600" b="0" i="0" kern="1200" dirty="0" smtClean="0">
                          <a:solidFill>
                            <a:srgbClr val="00B050"/>
                          </a:solidFill>
                          <a:effectLst/>
                          <a:latin typeface="+mn-lt"/>
                          <a:ea typeface="+mn-ea"/>
                          <a:cs typeface="+mn-cs"/>
                        </a:rPr>
                        <a:t>90</a:t>
                      </a:r>
                    </a:p>
                  </a:txBody>
                  <a:tcPr marL="73650" marR="73650" marT="37565" marB="37565" anchor="ctr">
                    <a:solidFill>
                      <a:schemeClr val="bg1"/>
                    </a:solidFill>
                  </a:tcPr>
                </a:tc>
                <a:tc>
                  <a:txBody>
                    <a:bodyPr/>
                    <a:lstStyle/>
                    <a:p>
                      <a:pPr marL="0" marR="0" indent="0" algn="ctr" defTabSz="913913" rtl="0" eaLnBrk="1" fontAlgn="auto" latinLnBrk="0" hangingPunct="1">
                        <a:lnSpc>
                          <a:spcPct val="100000"/>
                        </a:lnSpc>
                        <a:spcBef>
                          <a:spcPts val="0"/>
                        </a:spcBef>
                        <a:spcAft>
                          <a:spcPts val="0"/>
                        </a:spcAft>
                        <a:buClrTx/>
                        <a:buSzTx/>
                        <a:buFontTx/>
                        <a:buNone/>
                        <a:tabLst/>
                        <a:defRPr/>
                      </a:pPr>
                      <a:r>
                        <a:rPr lang="fr-FR" sz="1600" b="0" i="0" kern="1200" dirty="0" smtClean="0">
                          <a:solidFill>
                            <a:srgbClr val="00B050"/>
                          </a:solidFill>
                          <a:effectLst/>
                          <a:latin typeface="+mn-lt"/>
                          <a:ea typeface="+mn-ea"/>
                          <a:cs typeface="+mn-cs"/>
                        </a:rPr>
                        <a:t>13</a:t>
                      </a:r>
                    </a:p>
                  </a:txBody>
                  <a:tcPr marL="73650" marR="73650" marT="37565" marB="37565" anchor="ctr">
                    <a:solidFill>
                      <a:schemeClr val="bg1"/>
                    </a:solidFill>
                  </a:tcPr>
                </a:tc>
                <a:tc>
                  <a:txBody>
                    <a:bodyPr/>
                    <a:lstStyle/>
                    <a:p>
                      <a:pPr marL="0" marR="0" indent="0" algn="ctr" defTabSz="913913" rtl="0" eaLnBrk="1" fontAlgn="auto" latinLnBrk="0" hangingPunct="1">
                        <a:lnSpc>
                          <a:spcPct val="100000"/>
                        </a:lnSpc>
                        <a:spcBef>
                          <a:spcPts val="0"/>
                        </a:spcBef>
                        <a:spcAft>
                          <a:spcPts val="0"/>
                        </a:spcAft>
                        <a:buClrTx/>
                        <a:buSzTx/>
                        <a:buFontTx/>
                        <a:buNone/>
                        <a:tabLst/>
                        <a:defRPr/>
                      </a:pPr>
                      <a:r>
                        <a:rPr lang="fr-FR" sz="1600" b="0" i="0" kern="1200" dirty="0" smtClean="0">
                          <a:solidFill>
                            <a:srgbClr val="00B050"/>
                          </a:solidFill>
                          <a:effectLst/>
                          <a:latin typeface="+mn-lt"/>
                          <a:ea typeface="+mn-ea"/>
                          <a:cs typeface="+mn-cs"/>
                        </a:rPr>
                        <a:t>897</a:t>
                      </a:r>
                    </a:p>
                  </a:txBody>
                  <a:tcPr marL="73650" marR="73650" marT="37565" marB="37565" anchor="ctr">
                    <a:solidFill>
                      <a:schemeClr val="bg1"/>
                    </a:solidFill>
                  </a:tcPr>
                </a:tc>
                <a:tc>
                  <a:txBody>
                    <a:bodyPr/>
                    <a:lstStyle/>
                    <a:p>
                      <a:pPr marL="0" marR="0" indent="0" algn="ctr" defTabSz="913913" rtl="0" eaLnBrk="1" fontAlgn="auto" latinLnBrk="0" hangingPunct="1">
                        <a:lnSpc>
                          <a:spcPct val="100000"/>
                        </a:lnSpc>
                        <a:spcBef>
                          <a:spcPts val="0"/>
                        </a:spcBef>
                        <a:spcAft>
                          <a:spcPts val="0"/>
                        </a:spcAft>
                        <a:buClrTx/>
                        <a:buSzTx/>
                        <a:buFontTx/>
                        <a:buNone/>
                        <a:tabLst/>
                        <a:defRPr/>
                      </a:pPr>
                      <a:r>
                        <a:rPr lang="fr-FR" sz="1600" b="0" i="0" kern="1200" dirty="0" smtClean="0">
                          <a:solidFill>
                            <a:srgbClr val="00B050"/>
                          </a:solidFill>
                          <a:effectLst/>
                          <a:latin typeface="+mn-lt"/>
                          <a:ea typeface="+mn-ea"/>
                          <a:cs typeface="+mn-cs"/>
                        </a:rPr>
                        <a:t>0</a:t>
                      </a:r>
                    </a:p>
                  </a:txBody>
                  <a:tcPr marL="73650" marR="73650" marT="37565" marB="37565" anchor="ctr">
                    <a:solidFill>
                      <a:schemeClr val="bg1"/>
                    </a:solidFill>
                  </a:tcPr>
                </a:tc>
                <a:extLst>
                  <a:ext uri="{0D108BD9-81ED-4DB2-BD59-A6C34878D82A}">
                    <a16:rowId xmlns:a16="http://schemas.microsoft.com/office/drawing/2014/main" val="519587962"/>
                  </a:ext>
                </a:extLst>
              </a:tr>
              <a:tr h="5369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0" i="0" dirty="0" smtClean="0">
                          <a:solidFill>
                            <a:schemeClr val="accent3">
                              <a:lumMod val="75000"/>
                            </a:schemeClr>
                          </a:solidFill>
                        </a:rPr>
                        <a:t>En 2020</a:t>
                      </a:r>
                    </a:p>
                  </a:txBody>
                  <a:tcPr marL="73650" marR="73650" marT="37565" marB="37565" anchor="ctr">
                    <a:solidFill>
                      <a:schemeClr val="bg1"/>
                    </a:solidFill>
                  </a:tcPr>
                </a:tc>
                <a:tc>
                  <a:txBody>
                    <a:bodyPr/>
                    <a:lstStyle/>
                    <a:p>
                      <a:pPr algn="ctr" rtl="0"/>
                      <a:r>
                        <a:rPr lang="fr-FR" sz="1600" b="0" i="0" kern="1200" dirty="0" smtClean="0">
                          <a:solidFill>
                            <a:schemeClr val="accent3">
                              <a:lumMod val="75000"/>
                            </a:schemeClr>
                          </a:solidFill>
                          <a:effectLst/>
                          <a:latin typeface="+mn-lt"/>
                          <a:ea typeface="+mn-ea"/>
                          <a:cs typeface="+mn-cs"/>
                        </a:rPr>
                        <a:t>45</a:t>
                      </a:r>
                    </a:p>
                  </a:txBody>
                  <a:tcPr marL="73650" marR="73650" marT="37565" marB="37565" anchor="ctr">
                    <a:solidFill>
                      <a:schemeClr val="bg1"/>
                    </a:solidFill>
                  </a:tcPr>
                </a:tc>
                <a:tc>
                  <a:txBody>
                    <a:bodyPr/>
                    <a:lstStyle/>
                    <a:p>
                      <a:pPr marL="0" marR="0" indent="0" algn="ctr" defTabSz="913913" rtl="0" eaLnBrk="1" fontAlgn="auto" latinLnBrk="0" hangingPunct="1">
                        <a:lnSpc>
                          <a:spcPct val="100000"/>
                        </a:lnSpc>
                        <a:spcBef>
                          <a:spcPts val="0"/>
                        </a:spcBef>
                        <a:spcAft>
                          <a:spcPts val="0"/>
                        </a:spcAft>
                        <a:buClrTx/>
                        <a:buSzTx/>
                        <a:buFontTx/>
                        <a:buNone/>
                        <a:tabLst/>
                        <a:defRPr/>
                      </a:pPr>
                      <a:r>
                        <a:rPr lang="fr-FR" sz="1600" b="0" i="0" kern="1200" dirty="0" smtClean="0">
                          <a:solidFill>
                            <a:schemeClr val="accent3">
                              <a:lumMod val="75000"/>
                            </a:schemeClr>
                          </a:solidFill>
                          <a:effectLst/>
                          <a:latin typeface="+mn-lt"/>
                          <a:ea typeface="+mn-ea"/>
                          <a:cs typeface="+mn-cs"/>
                        </a:rPr>
                        <a:t>14</a:t>
                      </a:r>
                    </a:p>
                  </a:txBody>
                  <a:tcPr marL="73650" marR="73650" marT="37565" marB="37565" anchor="ctr">
                    <a:solidFill>
                      <a:schemeClr val="bg1"/>
                    </a:solidFill>
                  </a:tcPr>
                </a:tc>
                <a:tc>
                  <a:txBody>
                    <a:bodyPr/>
                    <a:lstStyle/>
                    <a:p>
                      <a:pPr marL="0" marR="0" indent="0" algn="ctr" defTabSz="913913" rtl="0" eaLnBrk="1" fontAlgn="auto" latinLnBrk="0" hangingPunct="1">
                        <a:lnSpc>
                          <a:spcPct val="100000"/>
                        </a:lnSpc>
                        <a:spcBef>
                          <a:spcPts val="0"/>
                        </a:spcBef>
                        <a:spcAft>
                          <a:spcPts val="0"/>
                        </a:spcAft>
                        <a:buClrTx/>
                        <a:buSzTx/>
                        <a:buFontTx/>
                        <a:buNone/>
                        <a:tabLst/>
                        <a:defRPr/>
                      </a:pPr>
                      <a:r>
                        <a:rPr lang="fr-FR" sz="1600" b="0" i="0" kern="1200" dirty="0" smtClean="0">
                          <a:solidFill>
                            <a:schemeClr val="accent3">
                              <a:lumMod val="75000"/>
                            </a:schemeClr>
                          </a:solidFill>
                          <a:effectLst/>
                          <a:latin typeface="+mn-lt"/>
                          <a:ea typeface="+mn-ea"/>
                          <a:cs typeface="+mn-cs"/>
                        </a:rPr>
                        <a:t>571</a:t>
                      </a:r>
                    </a:p>
                  </a:txBody>
                  <a:tcPr marL="73650" marR="73650" marT="37565" marB="37565" anchor="ctr">
                    <a:solidFill>
                      <a:schemeClr val="bg1"/>
                    </a:solidFill>
                  </a:tcPr>
                </a:tc>
                <a:tc>
                  <a:txBody>
                    <a:bodyPr/>
                    <a:lstStyle/>
                    <a:p>
                      <a:pPr marL="0" marR="0" indent="0" algn="ctr" defTabSz="913913" rtl="0" eaLnBrk="1" fontAlgn="auto" latinLnBrk="0" hangingPunct="1">
                        <a:lnSpc>
                          <a:spcPct val="100000"/>
                        </a:lnSpc>
                        <a:spcBef>
                          <a:spcPts val="0"/>
                        </a:spcBef>
                        <a:spcAft>
                          <a:spcPts val="0"/>
                        </a:spcAft>
                        <a:buClrTx/>
                        <a:buSzTx/>
                        <a:buFontTx/>
                        <a:buNone/>
                        <a:tabLst/>
                        <a:defRPr/>
                      </a:pPr>
                      <a:r>
                        <a:rPr lang="fr-FR" sz="1600" b="0" i="0" kern="1200" dirty="0" smtClean="0">
                          <a:solidFill>
                            <a:schemeClr val="accent3">
                              <a:lumMod val="75000"/>
                            </a:schemeClr>
                          </a:solidFill>
                          <a:effectLst/>
                          <a:latin typeface="+mn-lt"/>
                          <a:ea typeface="+mn-ea"/>
                          <a:cs typeface="+mn-cs"/>
                        </a:rPr>
                        <a:t>03</a:t>
                      </a:r>
                    </a:p>
                  </a:txBody>
                  <a:tcPr marL="73650" marR="73650" marT="37565" marB="37565" anchor="ctr">
                    <a:solidFill>
                      <a:schemeClr val="bg1"/>
                    </a:solidFill>
                  </a:tcPr>
                </a:tc>
                <a:extLst>
                  <a:ext uri="{0D108BD9-81ED-4DB2-BD59-A6C34878D82A}">
                    <a16:rowId xmlns:a16="http://schemas.microsoft.com/office/drawing/2014/main" val="10001"/>
                  </a:ext>
                </a:extLst>
              </a:tr>
            </a:tbl>
          </a:graphicData>
        </a:graphic>
      </p:graphicFrame>
      <p:sp>
        <p:nvSpPr>
          <p:cNvPr id="13" name="Rectangle 12"/>
          <p:cNvSpPr/>
          <p:nvPr/>
        </p:nvSpPr>
        <p:spPr>
          <a:xfrm rot="20980554">
            <a:off x="1426175" y="2084649"/>
            <a:ext cx="1892777" cy="422385"/>
          </a:xfrm>
          <a:prstGeom prst="rect">
            <a:avLst/>
          </a:prstGeom>
          <a:solidFill>
            <a:schemeClr val="bg1"/>
          </a:solidFill>
          <a:ln>
            <a:solidFill>
              <a:schemeClr val="accent3">
                <a:lumMod val="75000"/>
              </a:schemeClr>
            </a:solidFill>
          </a:ln>
          <a:effectLst>
            <a:outerShdw blurRad="50800" dist="38100" dir="2700000" algn="tl" rotWithShape="0">
              <a:prstClr val="black">
                <a:alpha val="40000"/>
              </a:prstClr>
            </a:outerShdw>
          </a:effectLst>
        </p:spPr>
        <p:txBody>
          <a:bodyPr wrap="square" lIns="113498" tIns="56750" rIns="113498" bIns="56750">
            <a:spAutoFit/>
          </a:bodyPr>
          <a:lstStyle/>
          <a:p>
            <a:pPr algn="ctr"/>
            <a:r>
              <a:rPr lang="fr-FR" sz="2000" b="1" dirty="0">
                <a:solidFill>
                  <a:schemeClr val="accent3">
                    <a:lumMod val="75000"/>
                  </a:schemeClr>
                </a:solidFill>
              </a:rPr>
              <a:t>Verbalisations </a:t>
            </a:r>
          </a:p>
        </p:txBody>
      </p:sp>
    </p:spTree>
    <p:extLst>
      <p:ext uri="{BB962C8B-B14F-4D97-AF65-F5344CB8AC3E}">
        <p14:creationId xmlns:p14="http://schemas.microsoft.com/office/powerpoint/2010/main" val="11586350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9933" y="3727948"/>
            <a:ext cx="3501418" cy="2735483"/>
          </a:xfrm>
          <a:prstGeom prst="rect">
            <a:avLst/>
          </a:prstGeom>
        </p:spPr>
      </p:pic>
      <p:sp>
        <p:nvSpPr>
          <p:cNvPr id="6" name="Rectangle 5"/>
          <p:cNvSpPr/>
          <p:nvPr/>
        </p:nvSpPr>
        <p:spPr>
          <a:xfrm>
            <a:off x="2919549" y="620688"/>
            <a:ext cx="6224451" cy="1653491"/>
          </a:xfrm>
          <a:prstGeom prst="rect">
            <a:avLst/>
          </a:prstGeom>
          <a:noFill/>
          <a:ln>
            <a:noFill/>
          </a:ln>
          <a:effectLst/>
        </p:spPr>
        <p:txBody>
          <a:bodyPr wrap="square" lIns="113498" tIns="56750" rIns="113498" bIns="56750">
            <a:spAutoFit/>
          </a:bodyPr>
          <a:lstStyle/>
          <a:p>
            <a:pPr algn="r"/>
            <a:r>
              <a:rPr lang="fr-FR" sz="2500" b="1" dirty="0">
                <a:solidFill>
                  <a:schemeClr val="accent3">
                    <a:lumMod val="50000"/>
                  </a:schemeClr>
                </a:solidFill>
              </a:rPr>
              <a:t>Budget alloué aux secteurs </a:t>
            </a:r>
            <a:r>
              <a:rPr lang="fr-FR" sz="2500" b="1" dirty="0" smtClean="0">
                <a:solidFill>
                  <a:schemeClr val="accent3">
                    <a:lumMod val="50000"/>
                  </a:schemeClr>
                </a:solidFill>
              </a:rPr>
              <a:t>protégés</a:t>
            </a:r>
          </a:p>
          <a:p>
            <a:r>
              <a:rPr lang="fr-FR" sz="2500" dirty="0" smtClean="0">
                <a:solidFill>
                  <a:schemeClr val="accent3">
                    <a:lumMod val="50000"/>
                  </a:schemeClr>
                </a:solidFill>
              </a:rPr>
              <a:t>Établissement </a:t>
            </a:r>
            <a:r>
              <a:rPr lang="fr-FR" sz="2500" dirty="0">
                <a:solidFill>
                  <a:schemeClr val="accent3">
                    <a:lumMod val="50000"/>
                  </a:schemeClr>
                </a:solidFill>
              </a:rPr>
              <a:t>et service d'accompagnement par le </a:t>
            </a:r>
            <a:r>
              <a:rPr lang="fr-FR" sz="2500" dirty="0" smtClean="0">
                <a:solidFill>
                  <a:schemeClr val="accent3">
                    <a:lumMod val="50000"/>
                  </a:schemeClr>
                </a:solidFill>
              </a:rPr>
              <a:t>travail et </a:t>
            </a:r>
            <a:r>
              <a:rPr lang="fr-FR" sz="2500" dirty="0">
                <a:solidFill>
                  <a:schemeClr val="accent3">
                    <a:lumMod val="50000"/>
                  </a:schemeClr>
                </a:solidFill>
              </a:rPr>
              <a:t>entreprise </a:t>
            </a:r>
            <a:r>
              <a:rPr lang="fr-FR" sz="2500" dirty="0" smtClean="0">
                <a:solidFill>
                  <a:schemeClr val="accent3">
                    <a:lumMod val="50000"/>
                  </a:schemeClr>
                </a:solidFill>
              </a:rPr>
              <a:t>adaptée</a:t>
            </a:r>
            <a:r>
              <a:rPr lang="fr-FR" sz="2500" b="1" dirty="0">
                <a:solidFill>
                  <a:schemeClr val="accent3">
                    <a:lumMod val="50000"/>
                  </a:schemeClr>
                </a:solidFill>
              </a:rPr>
              <a:t>.</a:t>
            </a:r>
          </a:p>
          <a:p>
            <a:pPr algn="r"/>
            <a:endParaRPr lang="fr-FR" sz="2500" b="1" dirty="0">
              <a:solidFill>
                <a:schemeClr val="accent3">
                  <a:lumMod val="50000"/>
                </a:schemeClr>
              </a:solidFill>
            </a:endParaRPr>
          </a:p>
        </p:txBody>
      </p:sp>
      <p:sp>
        <p:nvSpPr>
          <p:cNvPr id="7" name="Titre 3"/>
          <p:cNvSpPr txBox="1">
            <a:spLocks/>
          </p:cNvSpPr>
          <p:nvPr/>
        </p:nvSpPr>
        <p:spPr>
          <a:xfrm>
            <a:off x="3874182" y="165788"/>
            <a:ext cx="4850549" cy="454900"/>
          </a:xfrm>
          <a:prstGeom prst="rect">
            <a:avLst/>
          </a:prstGeom>
          <a:noFill/>
          <a:effectLst/>
        </p:spPr>
        <p:txBody>
          <a:bodyPr vert="horz" lIns="113498" tIns="56750" rIns="113498" bIns="56750"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r>
              <a:rPr lang="fr-FR" dirty="0" smtClean="0">
                <a:solidFill>
                  <a:schemeClr val="accent3">
                    <a:lumMod val="75000"/>
                  </a:schemeClr>
                </a:solidFill>
              </a:rPr>
              <a:t>MOYENS GÉNÉRAUX</a:t>
            </a:r>
            <a:endParaRPr lang="fr-FR" dirty="0">
              <a:solidFill>
                <a:schemeClr val="accent3">
                  <a:lumMod val="75000"/>
                </a:schemeClr>
              </a:solidFill>
            </a:endParaRPr>
          </a:p>
        </p:txBody>
      </p:sp>
      <p:sp>
        <p:nvSpPr>
          <p:cNvPr id="17" name="ZoneTexte 16"/>
          <p:cNvSpPr txBox="1"/>
          <p:nvPr/>
        </p:nvSpPr>
        <p:spPr>
          <a:xfrm>
            <a:off x="470347" y="2167504"/>
            <a:ext cx="8064896" cy="2232248"/>
          </a:xfrm>
          <a:prstGeom prst="round2DiagRect">
            <a:avLst/>
          </a:prstGeom>
          <a:solidFill>
            <a:schemeClr val="bg1"/>
          </a:solidFill>
          <a:ln w="28575">
            <a:solidFill>
              <a:schemeClr val="accent3">
                <a:lumMod val="75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3498" tIns="56750" rIns="113498" bIns="56750" rtlCol="0" anchor="ctr"/>
          <a:lstStyle>
            <a:defPPr>
              <a:defRPr lang="fr-FR"/>
            </a:defPPr>
            <a:lvl1pPr marL="85725">
              <a:defRPr sz="1800" b="1">
                <a:solidFill>
                  <a:schemeClr val="accent3">
                    <a:lumMod val="75000"/>
                  </a:schemeClr>
                </a:solidFill>
                <a:ea typeface="Calibri"/>
                <a:cs typeface="Times New Roman"/>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b="0" dirty="0">
                <a:solidFill>
                  <a:schemeClr val="tx1"/>
                </a:solidFill>
              </a:rPr>
              <a:t>Dans le secteur des espaces verts, </a:t>
            </a:r>
            <a:r>
              <a:rPr lang="fr-FR" b="0" dirty="0" smtClean="0">
                <a:solidFill>
                  <a:schemeClr val="tx1"/>
                </a:solidFill>
              </a:rPr>
              <a:t>une </a:t>
            </a:r>
            <a:r>
              <a:rPr lang="fr-FR" dirty="0" smtClean="0"/>
              <a:t>entreprise adaptée </a:t>
            </a:r>
            <a:r>
              <a:rPr lang="fr-FR" b="0" dirty="0" smtClean="0">
                <a:solidFill>
                  <a:schemeClr val="tx1"/>
                </a:solidFill>
              </a:rPr>
              <a:t>villeneuvoise</a:t>
            </a:r>
            <a:r>
              <a:rPr lang="fr-FR" b="0" dirty="0">
                <a:solidFill>
                  <a:schemeClr val="tx1"/>
                </a:solidFill>
              </a:rPr>
              <a:t> </a:t>
            </a:r>
            <a:r>
              <a:rPr lang="fr-FR" b="0" dirty="0" smtClean="0">
                <a:solidFill>
                  <a:schemeClr val="tx1"/>
                </a:solidFill>
              </a:rPr>
              <a:t>a </a:t>
            </a:r>
            <a:r>
              <a:rPr lang="fr-FR" b="0" dirty="0">
                <a:solidFill>
                  <a:schemeClr val="tx1"/>
                </a:solidFill>
              </a:rPr>
              <a:t>été </a:t>
            </a:r>
            <a:r>
              <a:rPr lang="fr-FR" b="0" dirty="0" smtClean="0">
                <a:solidFill>
                  <a:schemeClr val="tx1"/>
                </a:solidFill>
              </a:rPr>
              <a:t>retenue </a:t>
            </a:r>
            <a:r>
              <a:rPr lang="fr-FR" b="0" dirty="0">
                <a:solidFill>
                  <a:schemeClr val="tx1"/>
                </a:solidFill>
              </a:rPr>
              <a:t>pour :</a:t>
            </a:r>
          </a:p>
          <a:p>
            <a:r>
              <a:rPr lang="fr-FR" b="0" dirty="0" smtClean="0">
                <a:solidFill>
                  <a:schemeClr val="tx1"/>
                </a:solidFill>
              </a:rPr>
              <a:t>- l’entretien </a:t>
            </a:r>
            <a:r>
              <a:rPr lang="fr-FR" b="0" dirty="0">
                <a:solidFill>
                  <a:schemeClr val="tx1"/>
                </a:solidFill>
              </a:rPr>
              <a:t>des patios de </a:t>
            </a:r>
            <a:r>
              <a:rPr lang="fr-FR" b="0" dirty="0" smtClean="0">
                <a:solidFill>
                  <a:schemeClr val="tx1"/>
                </a:solidFill>
              </a:rPr>
              <a:t>la </a:t>
            </a:r>
            <a:r>
              <a:rPr lang="fr-FR" b="0" dirty="0">
                <a:solidFill>
                  <a:schemeClr val="tx1"/>
                </a:solidFill>
              </a:rPr>
              <a:t>piscine Babylone</a:t>
            </a:r>
            <a:r>
              <a:rPr lang="fr-FR" b="0" dirty="0" smtClean="0">
                <a:solidFill>
                  <a:schemeClr val="tx1"/>
                </a:solidFill>
              </a:rPr>
              <a:t>, 5 233 €</a:t>
            </a:r>
            <a:endParaRPr lang="fr-FR" b="0" dirty="0">
              <a:solidFill>
                <a:schemeClr val="tx1"/>
              </a:solidFill>
            </a:endParaRPr>
          </a:p>
          <a:p>
            <a:r>
              <a:rPr lang="fr-FR" b="0" dirty="0" smtClean="0">
                <a:solidFill>
                  <a:schemeClr val="tx1"/>
                </a:solidFill>
              </a:rPr>
              <a:t>- la </a:t>
            </a:r>
            <a:r>
              <a:rPr lang="fr-FR" b="0" dirty="0">
                <a:solidFill>
                  <a:schemeClr val="tx1"/>
                </a:solidFill>
              </a:rPr>
              <a:t>fauche de plusieurs espaces </a:t>
            </a:r>
            <a:r>
              <a:rPr lang="fr-FR" b="0" dirty="0" smtClean="0">
                <a:solidFill>
                  <a:schemeClr val="tx1"/>
                </a:solidFill>
              </a:rPr>
              <a:t>verts sur des terrains communaux</a:t>
            </a:r>
            <a:r>
              <a:rPr lang="fr-FR" b="0" dirty="0">
                <a:solidFill>
                  <a:schemeClr val="tx1"/>
                </a:solidFill>
              </a:rPr>
              <a:t>,</a:t>
            </a:r>
            <a:r>
              <a:rPr lang="fr-FR" b="0" dirty="0" smtClean="0">
                <a:solidFill>
                  <a:schemeClr val="tx1"/>
                </a:solidFill>
              </a:rPr>
              <a:t> 11 629 €</a:t>
            </a:r>
          </a:p>
          <a:p>
            <a:r>
              <a:rPr lang="fr-FR" b="0" dirty="0" smtClean="0">
                <a:solidFill>
                  <a:schemeClr val="tx1"/>
                </a:solidFill>
              </a:rPr>
              <a:t>Budget total 16 862 €</a:t>
            </a:r>
            <a:endParaRPr lang="fr-FR" b="0" dirty="0">
              <a:solidFill>
                <a:schemeClr val="tx1"/>
              </a:solidFill>
            </a:endParaRPr>
          </a:p>
        </p:txBody>
      </p:sp>
      <p:sp>
        <p:nvSpPr>
          <p:cNvPr id="12" name="Rectangle 11"/>
          <p:cNvSpPr/>
          <p:nvPr/>
        </p:nvSpPr>
        <p:spPr>
          <a:xfrm>
            <a:off x="538188" y="5768801"/>
            <a:ext cx="1792806" cy="594095"/>
          </a:xfrm>
          <a:prstGeom prst="rect">
            <a:avLst/>
          </a:prstGeom>
          <a:solidFill>
            <a:schemeClr val="bg1"/>
          </a:solidFill>
          <a:ln>
            <a:solidFill>
              <a:schemeClr val="accent3">
                <a:lumMod val="75000"/>
              </a:schemeClr>
            </a:solidFill>
          </a:ln>
        </p:spPr>
        <p:txBody>
          <a:bodyPr wrap="square" lIns="113498" tIns="56750" rIns="113498" bIns="56750">
            <a:spAutoFit/>
          </a:bodyPr>
          <a:lstStyle/>
          <a:p>
            <a:r>
              <a:rPr lang="fr-FR" sz="1500" u="sng">
                <a:ea typeface="Calibri"/>
                <a:cs typeface="Times New Roman"/>
              </a:rPr>
              <a:t>Suivi</a:t>
            </a:r>
            <a:r>
              <a:rPr lang="fr-FR" sz="1500">
                <a:ea typeface="Calibri"/>
                <a:cs typeface="Times New Roman"/>
              </a:rPr>
              <a:t> : </a:t>
            </a:r>
          </a:p>
          <a:p>
            <a:r>
              <a:rPr lang="fr-FR" sz="1500">
                <a:ea typeface="Calibri"/>
                <a:cs typeface="Times New Roman"/>
              </a:rPr>
              <a:t>Service Espace verts</a:t>
            </a:r>
          </a:p>
        </p:txBody>
      </p:sp>
      <p:pic>
        <p:nvPicPr>
          <p:cNvPr id="8" name="Picture 4" descr="M:\Amenagement Urbain\BIGéo\00_BIBLIOTHEQUE\Objets\POST-IT 0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609" y="-88608"/>
            <a:ext cx="4799933" cy="292818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rot="21042920">
            <a:off x="-98175" y="-251173"/>
            <a:ext cx="3189743" cy="2484488"/>
          </a:xfrm>
          <a:prstGeom prst="rect">
            <a:avLst/>
          </a:prstGeom>
        </p:spPr>
        <p:txBody>
          <a:bodyPr wrap="square" lIns="113498" tIns="56750" rIns="113498" bIns="56750">
            <a:spAutoFit/>
          </a:bodyPr>
          <a:lstStyle/>
          <a:p>
            <a:pPr algn="ctr" defTabSz="913913"/>
            <a:endParaRPr lang="fr-FR" sz="1600" b="1" dirty="0" smtClean="0">
              <a:solidFill>
                <a:prstClr val="black"/>
              </a:solidFill>
              <a:latin typeface="MV Boli" panose="02000500030200090000" pitchFamily="2" charset="0"/>
              <a:cs typeface="MV Boli" panose="02000500030200090000" pitchFamily="2" charset="0"/>
            </a:endParaRPr>
          </a:p>
          <a:p>
            <a:pPr algn="ctr" defTabSz="913913"/>
            <a:endParaRPr lang="fr-FR" sz="1600" b="1" dirty="0">
              <a:solidFill>
                <a:prstClr val="black"/>
              </a:solidFill>
              <a:latin typeface="MV Boli" panose="02000500030200090000" pitchFamily="2" charset="0"/>
              <a:cs typeface="MV Boli" panose="02000500030200090000" pitchFamily="2" charset="0"/>
            </a:endParaRPr>
          </a:p>
          <a:p>
            <a:pPr algn="ctr" defTabSz="913913"/>
            <a:endParaRPr lang="fr-FR" sz="1600" b="1" dirty="0" smtClean="0">
              <a:solidFill>
                <a:prstClr val="black"/>
              </a:solidFill>
              <a:latin typeface="MV Boli" panose="02000500030200090000" pitchFamily="2" charset="0"/>
              <a:cs typeface="MV Boli" panose="02000500030200090000" pitchFamily="2" charset="0"/>
            </a:endParaRPr>
          </a:p>
          <a:p>
            <a:pPr defTabSz="913913"/>
            <a:endParaRPr lang="fr-FR" sz="1600" b="1" dirty="0">
              <a:solidFill>
                <a:prstClr val="black"/>
              </a:solidFill>
              <a:latin typeface="MV Boli" panose="02000500030200090000" pitchFamily="2" charset="0"/>
              <a:cs typeface="MV Boli" panose="02000500030200090000" pitchFamily="2" charset="0"/>
            </a:endParaRPr>
          </a:p>
          <a:p>
            <a:pPr algn="ctr" defTabSz="913913"/>
            <a:r>
              <a:rPr lang="fr-FR" sz="1600" b="1" dirty="0">
                <a:solidFill>
                  <a:prstClr val="black"/>
                </a:solidFill>
                <a:latin typeface="MV Boli" panose="02000500030200090000" pitchFamily="2" charset="0"/>
                <a:cs typeface="MV Boli" panose="02000500030200090000" pitchFamily="2" charset="0"/>
              </a:rPr>
              <a:t>En </a:t>
            </a:r>
            <a:r>
              <a:rPr lang="fr-FR" sz="1600" b="1" dirty="0" smtClean="0">
                <a:solidFill>
                  <a:prstClr val="black"/>
                </a:solidFill>
                <a:latin typeface="MV Boli" panose="02000500030200090000" pitchFamily="2" charset="0"/>
                <a:cs typeface="MV Boli" panose="02000500030200090000" pitchFamily="2" charset="0"/>
              </a:rPr>
              <a:t>2024-  16 862€       </a:t>
            </a:r>
            <a:endParaRPr lang="fr-FR" sz="1600" b="1" dirty="0">
              <a:solidFill>
                <a:prstClr val="black"/>
              </a:solidFill>
              <a:latin typeface="MV Boli" panose="02000500030200090000" pitchFamily="2" charset="0"/>
              <a:cs typeface="MV Boli" panose="02000500030200090000" pitchFamily="2" charset="0"/>
            </a:endParaRPr>
          </a:p>
          <a:p>
            <a:pPr algn="ctr" defTabSz="913913"/>
            <a:r>
              <a:rPr lang="fr-FR" sz="1600" b="1" dirty="0">
                <a:solidFill>
                  <a:prstClr val="black"/>
                </a:solidFill>
                <a:latin typeface="MV Boli" panose="02000500030200090000" pitchFamily="2" charset="0"/>
                <a:cs typeface="MV Boli" panose="02000500030200090000" pitchFamily="2" charset="0"/>
              </a:rPr>
              <a:t>pour l’entretien</a:t>
            </a:r>
          </a:p>
          <a:p>
            <a:pPr algn="ctr" defTabSz="913913"/>
            <a:r>
              <a:rPr lang="fr-FR" sz="1600" b="1" dirty="0">
                <a:solidFill>
                  <a:prstClr val="black"/>
                </a:solidFill>
                <a:latin typeface="MV Boli" panose="02000500030200090000" pitchFamily="2" charset="0"/>
                <a:cs typeface="MV Boli" panose="02000500030200090000" pitchFamily="2" charset="0"/>
              </a:rPr>
              <a:t>des espaces </a:t>
            </a:r>
            <a:r>
              <a:rPr lang="fr-FR" sz="1600" b="1" dirty="0" smtClean="0">
                <a:solidFill>
                  <a:prstClr val="black"/>
                </a:solidFill>
                <a:latin typeface="MV Boli" panose="02000500030200090000" pitchFamily="2" charset="0"/>
                <a:cs typeface="MV Boli" panose="02000500030200090000" pitchFamily="2" charset="0"/>
              </a:rPr>
              <a:t>verts</a:t>
            </a:r>
          </a:p>
          <a:p>
            <a:pPr algn="ctr" defTabSz="913913"/>
            <a:r>
              <a:rPr lang="fr-FR" sz="1400" dirty="0" smtClean="0">
                <a:solidFill>
                  <a:prstClr val="black"/>
                </a:solidFill>
                <a:latin typeface="MV Boli" panose="02000500030200090000" pitchFamily="2" charset="0"/>
                <a:cs typeface="MV Boli" panose="02000500030200090000" pitchFamily="2" charset="0"/>
              </a:rPr>
              <a:t>(en 2023, 15 230€)</a:t>
            </a:r>
            <a:endParaRPr lang="fr-FR" sz="1400" dirty="0">
              <a:solidFill>
                <a:prstClr val="black"/>
              </a:solidFill>
              <a:latin typeface="MV Boli" panose="02000500030200090000" pitchFamily="2" charset="0"/>
              <a:cs typeface="MV Boli" panose="02000500030200090000" pitchFamily="2" charset="0"/>
            </a:endParaRPr>
          </a:p>
          <a:p>
            <a:pPr algn="ctr" defTabSz="913913"/>
            <a:r>
              <a:rPr lang="fr-FR" sz="1400" dirty="0">
                <a:solidFill>
                  <a:prstClr val="black"/>
                </a:solidFill>
                <a:latin typeface="MV Boli" panose="02000500030200090000" pitchFamily="2" charset="0"/>
                <a:cs typeface="MV Boli" panose="02000500030200090000" pitchFamily="2" charset="0"/>
              </a:rPr>
              <a:t> (en 2022, 14 744€)</a:t>
            </a:r>
          </a:p>
          <a:p>
            <a:pPr algn="ctr" defTabSz="913913"/>
            <a:r>
              <a:rPr lang="fr-FR" sz="1400" dirty="0">
                <a:solidFill>
                  <a:prstClr val="black"/>
                </a:solidFill>
                <a:latin typeface="MV Boli" panose="02000500030200090000" pitchFamily="2" charset="0"/>
                <a:cs typeface="MV Boli" panose="02000500030200090000" pitchFamily="2" charset="0"/>
              </a:rPr>
              <a:t> (en 2021, 14 500€</a:t>
            </a:r>
            <a:r>
              <a:rPr lang="fr-FR" sz="1400" dirty="0" smtClean="0">
                <a:solidFill>
                  <a:prstClr val="black"/>
                </a:solidFill>
                <a:latin typeface="MV Boli" panose="02000500030200090000" pitchFamily="2" charset="0"/>
                <a:cs typeface="MV Boli" panose="02000500030200090000" pitchFamily="2" charset="0"/>
              </a:rPr>
              <a:t>)</a:t>
            </a:r>
            <a:endParaRPr lang="fr-FR" sz="1400" dirty="0">
              <a:solidFill>
                <a:prstClr val="black"/>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1777231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72085" y="620688"/>
            <a:ext cx="5543309" cy="884050"/>
          </a:xfrm>
          <a:prstGeom prst="rect">
            <a:avLst/>
          </a:prstGeom>
          <a:noFill/>
          <a:ln>
            <a:noFill/>
          </a:ln>
          <a:effectLst/>
        </p:spPr>
        <p:txBody>
          <a:bodyPr wrap="square" lIns="113498" tIns="56750" rIns="113498" bIns="56750">
            <a:spAutoFit/>
          </a:bodyPr>
          <a:lstStyle/>
          <a:p>
            <a:pPr algn="r"/>
            <a:endParaRPr lang="fr-FR" sz="2500" b="1" dirty="0">
              <a:solidFill>
                <a:schemeClr val="accent3">
                  <a:lumMod val="50000"/>
                </a:schemeClr>
              </a:solidFill>
            </a:endParaRPr>
          </a:p>
          <a:p>
            <a:pPr algn="r"/>
            <a:endParaRPr lang="fr-FR" sz="2500" b="1" dirty="0">
              <a:solidFill>
                <a:schemeClr val="accent3">
                  <a:lumMod val="50000"/>
                </a:schemeClr>
              </a:solidFill>
            </a:endParaRPr>
          </a:p>
        </p:txBody>
      </p:sp>
      <p:sp>
        <p:nvSpPr>
          <p:cNvPr id="7" name="Titre 3"/>
          <p:cNvSpPr txBox="1">
            <a:spLocks/>
          </p:cNvSpPr>
          <p:nvPr/>
        </p:nvSpPr>
        <p:spPr>
          <a:xfrm>
            <a:off x="3854877" y="282390"/>
            <a:ext cx="4850549" cy="454900"/>
          </a:xfrm>
          <a:prstGeom prst="rect">
            <a:avLst/>
          </a:prstGeom>
          <a:noFill/>
          <a:effectLst/>
        </p:spPr>
        <p:txBody>
          <a:bodyPr vert="horz" lIns="113498" tIns="56750" rIns="113498" bIns="56750"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r>
              <a:rPr lang="fr-FR" dirty="0" smtClean="0">
                <a:solidFill>
                  <a:schemeClr val="accent3">
                    <a:lumMod val="75000"/>
                  </a:schemeClr>
                </a:solidFill>
              </a:rPr>
              <a:t>MOYENS GÉNÉRAUX</a:t>
            </a:r>
          </a:p>
        </p:txBody>
      </p:sp>
      <p:sp>
        <p:nvSpPr>
          <p:cNvPr id="12" name="Rectangle 11"/>
          <p:cNvSpPr/>
          <p:nvPr/>
        </p:nvSpPr>
        <p:spPr>
          <a:xfrm>
            <a:off x="224095" y="5949280"/>
            <a:ext cx="4570888" cy="345441"/>
          </a:xfrm>
          <a:prstGeom prst="rect">
            <a:avLst/>
          </a:prstGeom>
          <a:solidFill>
            <a:schemeClr val="bg1"/>
          </a:solidFill>
          <a:ln>
            <a:solidFill>
              <a:schemeClr val="accent3">
                <a:lumMod val="75000"/>
              </a:schemeClr>
            </a:solidFill>
          </a:ln>
        </p:spPr>
        <p:txBody>
          <a:bodyPr wrap="square" lIns="113498" tIns="56750" rIns="113498" bIns="56750">
            <a:spAutoFit/>
          </a:bodyPr>
          <a:lstStyle/>
          <a:p>
            <a:pPr lvl="0">
              <a:defRPr/>
            </a:pPr>
            <a:r>
              <a:rPr lang="fr-FR" sz="1500" dirty="0" smtClean="0">
                <a:solidFill>
                  <a:prstClr val="black"/>
                </a:solidFill>
                <a:ea typeface="Calibri"/>
                <a:cs typeface="Times New Roman"/>
              </a:rPr>
              <a:t>Suivi: Service </a:t>
            </a:r>
            <a:r>
              <a:rPr lang="fr-FR" sz="1500" dirty="0">
                <a:solidFill>
                  <a:prstClr val="black"/>
                </a:solidFill>
                <a:ea typeface="Calibri"/>
                <a:cs typeface="Times New Roman"/>
              </a:rPr>
              <a:t>accessibilité universelle d’usage et durable</a:t>
            </a:r>
          </a:p>
        </p:txBody>
      </p:sp>
      <p:sp>
        <p:nvSpPr>
          <p:cNvPr id="3" name="Rectangle à coins arrondis 2"/>
          <p:cNvSpPr/>
          <p:nvPr/>
        </p:nvSpPr>
        <p:spPr>
          <a:xfrm>
            <a:off x="1619672" y="3305824"/>
            <a:ext cx="1800200" cy="11312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1" name="Groupe 10"/>
          <p:cNvGrpSpPr/>
          <p:nvPr/>
        </p:nvGrpSpPr>
        <p:grpSpPr>
          <a:xfrm rot="20931326">
            <a:off x="497916" y="4546408"/>
            <a:ext cx="871538" cy="726026"/>
            <a:chOff x="1295239" y="2921152"/>
            <a:chExt cx="998395" cy="998395"/>
          </a:xfrm>
        </p:grpSpPr>
        <p:sp>
          <p:nvSpPr>
            <p:cNvPr id="13" name="Ellipse 12"/>
            <p:cNvSpPr/>
            <p:nvPr/>
          </p:nvSpPr>
          <p:spPr>
            <a:xfrm>
              <a:off x="1295239" y="2921152"/>
              <a:ext cx="998395" cy="998395"/>
            </a:xfrm>
            <a:prstGeom prst="ellipse">
              <a:avLst/>
            </a:prstGeom>
            <a:solidFill>
              <a:schemeClr val="bg2"/>
            </a:solidFill>
            <a:ln w="28575">
              <a:solidFill>
                <a:schemeClr val="accent6">
                  <a:lumMod val="75000"/>
                </a:schemeClr>
              </a:solidFill>
              <a:prstDash val="sysDot"/>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none" numCol="1" rtlCol="0">
              <a:prstTxWarp prst="textDeflate">
                <a:avLst/>
              </a:prstTxWarp>
              <a:spAutoFit/>
            </a:bodyPr>
            <a:lstStyle/>
            <a:p>
              <a:endParaRPr lang="fr-FR" sz="3000">
                <a:solidFill>
                  <a:schemeClr val="accent6">
                    <a:lumMod val="75000"/>
                  </a:schemeClr>
                </a:solidFill>
                <a:latin typeface="Hobo Std" pitchFamily="34" charset="0"/>
              </a:endParaRPr>
            </a:p>
          </p:txBody>
        </p:sp>
        <p:sp>
          <p:nvSpPr>
            <p:cNvPr id="14" name="ZoneTexte 13"/>
            <p:cNvSpPr txBox="1"/>
            <p:nvPr/>
          </p:nvSpPr>
          <p:spPr>
            <a:xfrm>
              <a:off x="1344314" y="2961699"/>
              <a:ext cx="900243" cy="879336"/>
            </a:xfrm>
            <a:prstGeom prst="rect">
              <a:avLst/>
            </a:prstGeom>
            <a:noFill/>
          </p:spPr>
          <p:txBody>
            <a:bodyPr wrap="none" rtlCol="0">
              <a:prstTxWarp prst="textButtonPour">
                <a:avLst/>
              </a:prstTxWarp>
              <a:spAutoFit/>
            </a:bodyPr>
            <a:lstStyle/>
            <a:p>
              <a:pPr algn="ctr"/>
              <a:r>
                <a:rPr lang="fr-FR" sz="1275" b="1" dirty="0" smtClean="0">
                  <a:solidFill>
                    <a:schemeClr val="accent6">
                      <a:lumMod val="75000"/>
                    </a:schemeClr>
                  </a:solidFill>
                  <a:latin typeface="Arial" panose="020B0604020202020204" pitchFamily="34" charset="0"/>
                  <a:cs typeface="Arial" panose="020B0604020202020204" pitchFamily="34" charset="0"/>
                </a:rPr>
                <a:t>NOUVEAU</a:t>
              </a:r>
            </a:p>
            <a:p>
              <a:pPr algn="ctr"/>
              <a:r>
                <a:rPr lang="fr-FR" sz="1275" b="1" dirty="0" smtClean="0">
                  <a:solidFill>
                    <a:schemeClr val="accent6">
                      <a:lumMod val="75000"/>
                    </a:schemeClr>
                  </a:solidFill>
                  <a:latin typeface="Arial" panose="020B0604020202020204" pitchFamily="34" charset="0"/>
                  <a:cs typeface="Arial" panose="020B0604020202020204" pitchFamily="34" charset="0"/>
                </a:rPr>
                <a:t>EN</a:t>
              </a:r>
            </a:p>
            <a:p>
              <a:pPr algn="ctr"/>
              <a:r>
                <a:rPr lang="fr-FR" sz="1875" b="1" dirty="0" smtClean="0">
                  <a:solidFill>
                    <a:schemeClr val="accent6">
                      <a:lumMod val="75000"/>
                    </a:schemeClr>
                  </a:solidFill>
                  <a:latin typeface="Arial" panose="020B0604020202020204" pitchFamily="34" charset="0"/>
                  <a:cs typeface="Arial" panose="020B0604020202020204" pitchFamily="34" charset="0"/>
                </a:rPr>
                <a:t>2024</a:t>
              </a:r>
              <a:endParaRPr lang="fr-FR" sz="1875" b="1" dirty="0">
                <a:solidFill>
                  <a:schemeClr val="accent6">
                    <a:lumMod val="75000"/>
                  </a:schemeClr>
                </a:solidFill>
                <a:latin typeface="Arial" panose="020B0604020202020204" pitchFamily="34" charset="0"/>
                <a:cs typeface="Arial" panose="020B0604020202020204" pitchFamily="34" charset="0"/>
              </a:endParaRPr>
            </a:p>
          </p:txBody>
        </p:sp>
      </p:grpSp>
      <p:pic>
        <p:nvPicPr>
          <p:cNvPr id="2" name="Image 1"/>
          <p:cNvPicPr>
            <a:picLocks noChangeAspect="1"/>
          </p:cNvPicPr>
          <p:nvPr/>
        </p:nvPicPr>
        <p:blipFill rotWithShape="1">
          <a:blip r:embed="rId2"/>
          <a:srcRect l="9046" t="23422" r="6146" b="30313"/>
          <a:stretch/>
        </p:blipFill>
        <p:spPr>
          <a:xfrm>
            <a:off x="157415" y="912359"/>
            <a:ext cx="8919905" cy="2869824"/>
          </a:xfrm>
          <a:prstGeom prst="rect">
            <a:avLst/>
          </a:prstGeom>
        </p:spPr>
      </p:pic>
      <p:sp>
        <p:nvSpPr>
          <p:cNvPr id="16" name="Espace réservé du texte 5"/>
          <p:cNvSpPr txBox="1">
            <a:spLocks/>
          </p:cNvSpPr>
          <p:nvPr/>
        </p:nvSpPr>
        <p:spPr>
          <a:xfrm>
            <a:off x="1818619" y="2878423"/>
            <a:ext cx="6896775" cy="2917902"/>
          </a:xfrm>
          <a:prstGeom prst="rect">
            <a:avLst/>
          </a:prstGeom>
          <a:solidFill>
            <a:schemeClr val="accent3">
              <a:lumMod val="40000"/>
              <a:lumOff val="60000"/>
            </a:schemeClr>
          </a:solidFill>
          <a:effectLst>
            <a:outerShdw blurRad="50800" dist="38100" dir="2700000" algn="tl" rotWithShape="0">
              <a:prstClr val="black">
                <a:alpha val="40000"/>
              </a:prstClr>
            </a:outerShdw>
          </a:effectLst>
        </p:spPr>
        <p:txBody>
          <a:bodyPr vert="horz" lIns="113498" tIns="56750" rIns="113498" bIns="56750" rtlCol="0">
            <a:noAutofit/>
          </a:bodyPr>
          <a:lstStyle>
            <a:defPPr>
              <a:defRPr lang="fr-FR"/>
            </a:defPPr>
            <a:lvl1pPr defTabSz="914400">
              <a:spcBef>
                <a:spcPct val="20000"/>
              </a:spcBef>
              <a:buFont typeface="Arial" panose="020B0604020202020204" pitchFamily="34" charset="0"/>
              <a:buNone/>
              <a:defRPr sz="1200" b="1">
                <a:ea typeface="Calibri"/>
                <a:cs typeface="Times New Roman"/>
              </a:defRPr>
            </a:lvl1pPr>
          </a:lstStyle>
          <a:p>
            <a:endParaRPr lang="fr-FR" sz="1800" dirty="0" smtClean="0">
              <a:solidFill>
                <a:schemeClr val="accent3">
                  <a:lumMod val="50000"/>
                </a:schemeClr>
              </a:solidFill>
            </a:endParaRPr>
          </a:p>
          <a:p>
            <a:r>
              <a:rPr lang="fr-FR" sz="1800" dirty="0" smtClean="0">
                <a:solidFill>
                  <a:schemeClr val="accent3">
                    <a:lumMod val="50000"/>
                  </a:schemeClr>
                </a:solidFill>
              </a:rPr>
              <a:t>Service accessibilité universelle d’usage et durable  </a:t>
            </a:r>
            <a:r>
              <a:rPr lang="fr-FR" sz="1600" dirty="0" smtClean="0"/>
              <a:t>Depuis 2003, la </a:t>
            </a:r>
            <a:r>
              <a:rPr lang="fr-FR" sz="1600" dirty="0"/>
              <a:t>mission accessibilité et handicap a su construire des projets cohérents, notamment en collaboration avec d’autres services municipaux. En outre, ces initiatives ont permis à la ville de Villeneuve d’Ascq d’asseoir sa légitimité dans ce domaine, en intégrant le réseau national des villes inclusives.</a:t>
            </a:r>
          </a:p>
          <a:p>
            <a:r>
              <a:rPr lang="fr-FR" sz="1600" dirty="0" smtClean="0"/>
              <a:t>Afin </a:t>
            </a:r>
            <a:r>
              <a:rPr lang="fr-FR" sz="1600" dirty="0"/>
              <a:t>de décliner les orientations politiques en terme d’accessibilité </a:t>
            </a:r>
            <a:r>
              <a:rPr lang="fr-FR" sz="1600" dirty="0" smtClean="0"/>
              <a:t>universelle et de développer et pérenniser </a:t>
            </a:r>
            <a:r>
              <a:rPr lang="fr-FR" sz="1600" dirty="0"/>
              <a:t>cette </a:t>
            </a:r>
            <a:r>
              <a:rPr lang="fr-FR" sz="1600" dirty="0" smtClean="0"/>
              <a:t>mission, en mai 2024 la Ville a </a:t>
            </a:r>
            <a:r>
              <a:rPr lang="fr-FR" sz="1600" dirty="0" smtClean="0"/>
              <a:t>crée </a:t>
            </a:r>
            <a:r>
              <a:rPr lang="fr-FR" sz="1600" dirty="0" smtClean="0"/>
              <a:t>un service, </a:t>
            </a:r>
            <a:r>
              <a:rPr lang="fr-FR" sz="1600" dirty="0"/>
              <a:t>avec un chef de service et un chargé de mission.</a:t>
            </a:r>
          </a:p>
        </p:txBody>
      </p:sp>
      <p:sp>
        <p:nvSpPr>
          <p:cNvPr id="17" name="Rectangle 16"/>
          <p:cNvSpPr/>
          <p:nvPr/>
        </p:nvSpPr>
        <p:spPr>
          <a:xfrm rot="20980554">
            <a:off x="782860" y="2615911"/>
            <a:ext cx="2589045" cy="422385"/>
          </a:xfrm>
          <a:prstGeom prst="rect">
            <a:avLst/>
          </a:prstGeom>
          <a:solidFill>
            <a:schemeClr val="bg1"/>
          </a:solidFill>
          <a:ln>
            <a:solidFill>
              <a:schemeClr val="accent3">
                <a:lumMod val="75000"/>
              </a:schemeClr>
            </a:solidFill>
          </a:ln>
          <a:effectLst>
            <a:outerShdw blurRad="50800" dist="38100" dir="2700000" algn="tl" rotWithShape="0">
              <a:prstClr val="black">
                <a:alpha val="40000"/>
              </a:prstClr>
            </a:outerShdw>
          </a:effectLst>
        </p:spPr>
        <p:txBody>
          <a:bodyPr wrap="square" lIns="113498" tIns="56750" rIns="113498" bIns="56750">
            <a:spAutoFit/>
          </a:bodyPr>
          <a:lstStyle/>
          <a:p>
            <a:pPr algn="ctr"/>
            <a:r>
              <a:rPr lang="fr-FR" sz="2000" b="1" dirty="0" smtClean="0">
                <a:solidFill>
                  <a:schemeClr val="accent3">
                    <a:lumMod val="75000"/>
                  </a:schemeClr>
                </a:solidFill>
              </a:rPr>
              <a:t>Création d’un service </a:t>
            </a:r>
            <a:endParaRPr lang="fr-FR" sz="2000" b="1" dirty="0">
              <a:solidFill>
                <a:schemeClr val="accent3">
                  <a:lumMod val="75000"/>
                </a:schemeClr>
              </a:solidFill>
            </a:endParaRPr>
          </a:p>
        </p:txBody>
      </p:sp>
    </p:spTree>
    <p:extLst>
      <p:ext uri="{BB962C8B-B14F-4D97-AF65-F5344CB8AC3E}">
        <p14:creationId xmlns:p14="http://schemas.microsoft.com/office/powerpoint/2010/main" val="42118664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52282" y="330681"/>
            <a:ext cx="5308719" cy="884050"/>
          </a:xfrm>
          <a:prstGeom prst="rect">
            <a:avLst/>
          </a:prstGeom>
          <a:noFill/>
          <a:ln>
            <a:noFill/>
          </a:ln>
          <a:effectLst/>
        </p:spPr>
        <p:txBody>
          <a:bodyPr wrap="square" lIns="113498" tIns="56750" rIns="113498" bIns="56750">
            <a:spAutoFit/>
          </a:bodyPr>
          <a:lstStyle/>
          <a:p>
            <a:pPr algn="r"/>
            <a:r>
              <a:rPr lang="fr-FR" sz="2500" b="1" dirty="0">
                <a:solidFill>
                  <a:schemeClr val="accent3">
                    <a:lumMod val="50000"/>
                  </a:schemeClr>
                </a:solidFill>
              </a:rPr>
              <a:t>L’aide à l’autonomie des personnes </a:t>
            </a:r>
          </a:p>
          <a:p>
            <a:pPr algn="r"/>
            <a:r>
              <a:rPr lang="fr-FR" sz="2500" b="1" dirty="0">
                <a:solidFill>
                  <a:schemeClr val="accent3">
                    <a:lumMod val="50000"/>
                  </a:schemeClr>
                </a:solidFill>
              </a:rPr>
              <a:t>en situation de handicap</a:t>
            </a:r>
          </a:p>
        </p:txBody>
      </p:sp>
      <p:sp>
        <p:nvSpPr>
          <p:cNvPr id="7" name="Titre 3"/>
          <p:cNvSpPr txBox="1">
            <a:spLocks/>
          </p:cNvSpPr>
          <p:nvPr/>
        </p:nvSpPr>
        <p:spPr>
          <a:xfrm>
            <a:off x="3995936" y="103231"/>
            <a:ext cx="4850549" cy="454900"/>
          </a:xfrm>
          <a:prstGeom prst="rect">
            <a:avLst/>
          </a:prstGeom>
          <a:noFill/>
          <a:effectLst/>
        </p:spPr>
        <p:txBody>
          <a:bodyPr vert="horz" lIns="113498" tIns="56750" rIns="113498" bIns="56750"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r>
              <a:rPr lang="fr-FR" dirty="0" smtClean="0">
                <a:solidFill>
                  <a:schemeClr val="accent3">
                    <a:lumMod val="75000"/>
                  </a:schemeClr>
                </a:solidFill>
              </a:rPr>
              <a:t>MOYENS GÉNÉRAUX</a:t>
            </a:r>
            <a:endParaRPr lang="fr-FR" dirty="0">
              <a:solidFill>
                <a:schemeClr val="accent3">
                  <a:lumMod val="75000"/>
                </a:schemeClr>
              </a:solidFill>
            </a:endParaRPr>
          </a:p>
        </p:txBody>
      </p:sp>
      <p:sp>
        <p:nvSpPr>
          <p:cNvPr id="23" name="Rectangle 22"/>
          <p:cNvSpPr/>
          <p:nvPr/>
        </p:nvSpPr>
        <p:spPr>
          <a:xfrm>
            <a:off x="338149" y="5080441"/>
            <a:ext cx="1647550" cy="376218"/>
          </a:xfrm>
          <a:prstGeom prst="rect">
            <a:avLst/>
          </a:prstGeom>
          <a:solidFill>
            <a:schemeClr val="bg1"/>
          </a:solidFill>
          <a:ln>
            <a:solidFill>
              <a:schemeClr val="accent3">
                <a:lumMod val="75000"/>
              </a:schemeClr>
            </a:solidFill>
          </a:ln>
          <a:effectLst>
            <a:outerShdw blurRad="50800" dist="38100" dir="2700000" algn="tl" rotWithShape="0">
              <a:prstClr val="black">
                <a:alpha val="40000"/>
              </a:prstClr>
            </a:outerShdw>
          </a:effectLst>
        </p:spPr>
        <p:txBody>
          <a:bodyPr wrap="none" lIns="113498" tIns="56750" rIns="113498" bIns="56750">
            <a:spAutoFit/>
          </a:bodyPr>
          <a:lstStyle/>
          <a:p>
            <a:pPr algn="ctr">
              <a:spcBef>
                <a:spcPct val="20000"/>
              </a:spcBef>
              <a:buFont typeface="Arial" panose="020B0604020202020204" pitchFamily="34" charset="0"/>
              <a:buNone/>
            </a:pPr>
            <a:r>
              <a:rPr lang="fr-FR" altLang="fr-FR" b="1" smtClean="0">
                <a:solidFill>
                  <a:schemeClr val="accent3">
                    <a:lumMod val="75000"/>
                  </a:schemeClr>
                </a:solidFill>
              </a:rPr>
              <a:t>Les partenaires </a:t>
            </a:r>
            <a:endParaRPr lang="fr-FR" altLang="fr-FR" b="1">
              <a:solidFill>
                <a:schemeClr val="accent3">
                  <a:lumMod val="75000"/>
                </a:schemeClr>
              </a:solidFill>
            </a:endParaRPr>
          </a:p>
        </p:txBody>
      </p:sp>
      <p:sp>
        <p:nvSpPr>
          <p:cNvPr id="12" name="Espace réservé du texte 5"/>
          <p:cNvSpPr txBox="1">
            <a:spLocks/>
          </p:cNvSpPr>
          <p:nvPr/>
        </p:nvSpPr>
        <p:spPr>
          <a:xfrm>
            <a:off x="359533" y="134097"/>
            <a:ext cx="3405216" cy="4066954"/>
          </a:xfrm>
          <a:prstGeom prst="rect">
            <a:avLst/>
          </a:prstGeom>
          <a:solidFill>
            <a:schemeClr val="accent3">
              <a:lumMod val="40000"/>
              <a:lumOff val="60000"/>
            </a:schemeClr>
          </a:solidFill>
          <a:effectLst>
            <a:outerShdw blurRad="50800" dist="38100" dir="2700000" algn="tl" rotWithShape="0">
              <a:prstClr val="black">
                <a:alpha val="40000"/>
              </a:prstClr>
            </a:outerShdw>
          </a:effectLst>
        </p:spPr>
        <p:txBody>
          <a:bodyPr vert="horz" lIns="113498" tIns="56750" rIns="113498" bIns="56750" rtlCol="0">
            <a:noAutofit/>
          </a:bodyPr>
          <a:lstStyle>
            <a:defPPr>
              <a:defRPr lang="fr-FR"/>
            </a:defPPr>
            <a:lvl1pPr defTabSz="914400">
              <a:spcBef>
                <a:spcPct val="20000"/>
              </a:spcBef>
              <a:buFont typeface="Arial" panose="020B0604020202020204" pitchFamily="34" charset="0"/>
              <a:buNone/>
              <a:defRPr sz="1200" b="1">
                <a:ea typeface="Calibri"/>
                <a:cs typeface="Times New Roman"/>
              </a:defRPr>
            </a:lvl1pPr>
          </a:lstStyle>
          <a:p>
            <a:endParaRPr lang="fr-FR" b="0" dirty="0"/>
          </a:p>
          <a:p>
            <a:r>
              <a:rPr lang="fr-FR" sz="1400" dirty="0"/>
              <a:t>L’aide est accordée par le Centre Communal d’Action Sociale (CCAS) </a:t>
            </a:r>
            <a:r>
              <a:rPr lang="fr-FR" sz="1400" b="0" dirty="0"/>
              <a:t>aux personnes </a:t>
            </a:r>
            <a:r>
              <a:rPr lang="fr-FR" sz="1400" dirty="0"/>
              <a:t>domiciliées à Villeneuve d’Ascq </a:t>
            </a:r>
            <a:r>
              <a:rPr lang="fr-FR" sz="1400" b="0" dirty="0"/>
              <a:t>depuis au moins un an </a:t>
            </a:r>
            <a:r>
              <a:rPr lang="fr-FR" sz="1400" dirty="0"/>
              <a:t>: </a:t>
            </a:r>
            <a:endParaRPr lang="fr-FR" sz="1400" b="0" dirty="0"/>
          </a:p>
          <a:p>
            <a:r>
              <a:rPr lang="fr-FR" sz="1400" b="0" dirty="0"/>
              <a:t>- pour l’acquisition de matériels ou d’équipements </a:t>
            </a:r>
            <a:r>
              <a:rPr lang="fr-FR" sz="1400" dirty="0"/>
              <a:t>nécessaires à l’autonomie </a:t>
            </a:r>
            <a:r>
              <a:rPr lang="fr-FR" sz="1400" b="0" dirty="0"/>
              <a:t>de la personne ; </a:t>
            </a:r>
          </a:p>
          <a:p>
            <a:r>
              <a:rPr lang="fr-FR" sz="1400" b="0" dirty="0"/>
              <a:t>- aux personnes </a:t>
            </a:r>
            <a:r>
              <a:rPr lang="fr-FR" sz="1400" dirty="0"/>
              <a:t>reconnues </a:t>
            </a:r>
            <a:r>
              <a:rPr lang="fr-FR" sz="1400" b="0" dirty="0"/>
              <a:t>en situation de handicap par la </a:t>
            </a:r>
            <a:r>
              <a:rPr lang="fr-FR" sz="1400" dirty="0"/>
              <a:t>MDPH </a:t>
            </a:r>
            <a:r>
              <a:rPr lang="fr-FR" sz="1400" b="0" dirty="0"/>
              <a:t>en </a:t>
            </a:r>
            <a:r>
              <a:rPr lang="fr-FR" sz="1400" dirty="0"/>
              <a:t>complément </a:t>
            </a:r>
            <a:r>
              <a:rPr lang="fr-FR" sz="1400" b="0" dirty="0"/>
              <a:t>d’autres co-financements (CPAM, PCH, mutuelle, caisses de retraite…) pour un montant </a:t>
            </a:r>
            <a:r>
              <a:rPr lang="fr-FR" sz="1400" dirty="0"/>
              <a:t>maximum de 1500 € </a:t>
            </a:r>
            <a:r>
              <a:rPr lang="fr-FR" sz="1400" b="0" dirty="0"/>
              <a:t>(350 € sans condition de ressources, 25 % de la dépense dans la limite maximum de 1150 € sous condition de ressources). </a:t>
            </a:r>
          </a:p>
        </p:txBody>
      </p:sp>
      <p:sp>
        <p:nvSpPr>
          <p:cNvPr id="14" name="Rectangle 13"/>
          <p:cNvSpPr/>
          <p:nvPr/>
        </p:nvSpPr>
        <p:spPr>
          <a:xfrm>
            <a:off x="179512" y="5949280"/>
            <a:ext cx="1165324" cy="356455"/>
          </a:xfrm>
          <a:prstGeom prst="rect">
            <a:avLst/>
          </a:prstGeom>
          <a:solidFill>
            <a:schemeClr val="bg1"/>
          </a:solidFill>
          <a:ln>
            <a:solidFill>
              <a:schemeClr val="accent3">
                <a:lumMod val="75000"/>
              </a:schemeClr>
            </a:solidFill>
          </a:ln>
        </p:spPr>
        <p:txBody>
          <a:bodyPr wrap="square" lIns="113498" tIns="56750" rIns="113498" bIns="56750">
            <a:spAutoFit/>
          </a:bodyPr>
          <a:lstStyle/>
          <a:p>
            <a:r>
              <a:rPr lang="fr-FR" sz="1500" u="sng">
                <a:ea typeface="Calibri"/>
                <a:cs typeface="Times New Roman"/>
              </a:rPr>
              <a:t>Suivi</a:t>
            </a:r>
            <a:r>
              <a:rPr lang="fr-FR" sz="1500">
                <a:ea typeface="Calibri"/>
                <a:cs typeface="Times New Roman"/>
              </a:rPr>
              <a:t> : CCAS</a:t>
            </a:r>
          </a:p>
        </p:txBody>
      </p:sp>
      <p:sp>
        <p:nvSpPr>
          <p:cNvPr id="16" name="Rectangle 4"/>
          <p:cNvSpPr>
            <a:spLocks noChangeArrowheads="1"/>
          </p:cNvSpPr>
          <p:nvPr/>
        </p:nvSpPr>
        <p:spPr bwMode="auto">
          <a:xfrm>
            <a:off x="2040437" y="4586291"/>
            <a:ext cx="5534195" cy="1976657"/>
          </a:xfrm>
          <a:prstGeom prst="rect">
            <a:avLst/>
          </a:prstGeom>
          <a:noFill/>
          <a:ln w="9525">
            <a:solidFill>
              <a:schemeClr val="accent3">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3498" tIns="56750" rIns="113498" bIns="5675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226603" defTabSz="1134984" eaLnBrk="0" hangingPunct="0"/>
            <a:r>
              <a:rPr lang="fr-FR" altLang="fr-FR" sz="1100" dirty="0" smtClean="0">
                <a:latin typeface="Comic Sans MS" pitchFamily="66" charset="0"/>
                <a:ea typeface="Times New Roman" pitchFamily="18" charset="0"/>
                <a:cs typeface="Times New Roman" pitchFamily="18" charset="0"/>
                <a:sym typeface="Wingdings"/>
              </a:rPr>
              <a:t> </a:t>
            </a:r>
            <a:r>
              <a:rPr lang="fr-FR" altLang="fr-FR" sz="1100" dirty="0" smtClean="0">
                <a:latin typeface="Comic Sans MS" pitchFamily="66" charset="0"/>
                <a:ea typeface="Times New Roman" pitchFamily="18" charset="0"/>
                <a:cs typeface="Times New Roman" pitchFamily="18" charset="0"/>
              </a:rPr>
              <a:t>CPAM  (pour les prestations légales)</a:t>
            </a:r>
            <a:endParaRPr lang="fr-FR" altLang="fr-FR" sz="400" dirty="0" smtClean="0"/>
          </a:p>
          <a:p>
            <a:pPr marL="226603" defTabSz="1134984" eaLnBrk="0" hangingPunct="0"/>
            <a:r>
              <a:rPr lang="fr-FR" altLang="fr-FR" sz="1100" dirty="0" smtClean="0">
                <a:latin typeface="Comic Sans MS" pitchFamily="66" charset="0"/>
                <a:ea typeface="Times New Roman" pitchFamily="18" charset="0"/>
                <a:cs typeface="Times New Roman" pitchFamily="18" charset="0"/>
                <a:sym typeface="Wingdings"/>
              </a:rPr>
              <a:t> </a:t>
            </a:r>
            <a:r>
              <a:rPr lang="fr-FR" altLang="fr-FR" sz="1100" dirty="0" smtClean="0">
                <a:latin typeface="Comic Sans MS" pitchFamily="66" charset="0"/>
                <a:ea typeface="Times New Roman" pitchFamily="18" charset="0"/>
                <a:cs typeface="Times New Roman" pitchFamily="18" charset="0"/>
              </a:rPr>
              <a:t>Mutuelle</a:t>
            </a:r>
            <a:endParaRPr lang="fr-FR" altLang="fr-FR" sz="400" dirty="0" smtClean="0"/>
          </a:p>
          <a:p>
            <a:pPr marL="226603" defTabSz="1134984" eaLnBrk="0" hangingPunct="0"/>
            <a:r>
              <a:rPr lang="fr-FR" altLang="fr-FR" sz="1100" dirty="0" smtClean="0">
                <a:latin typeface="Comic Sans MS" pitchFamily="66" charset="0"/>
                <a:ea typeface="Times New Roman" pitchFamily="18" charset="0"/>
                <a:cs typeface="Times New Roman" pitchFamily="18" charset="0"/>
                <a:sym typeface="Wingdings"/>
              </a:rPr>
              <a:t> </a:t>
            </a:r>
            <a:r>
              <a:rPr lang="fr-FR" altLang="fr-FR" sz="1100" dirty="0" smtClean="0">
                <a:latin typeface="Comic Sans MS" pitchFamily="66" charset="0"/>
                <a:ea typeface="Times New Roman" pitchFamily="18" charset="0"/>
                <a:cs typeface="Times New Roman" pitchFamily="18" charset="0"/>
              </a:rPr>
              <a:t>Employeur</a:t>
            </a:r>
            <a:endParaRPr lang="fr-FR" altLang="fr-FR" sz="400" dirty="0" smtClean="0"/>
          </a:p>
          <a:p>
            <a:pPr marL="226603" defTabSz="1134984" eaLnBrk="0" hangingPunct="0"/>
            <a:r>
              <a:rPr lang="fr-FR" altLang="fr-FR" sz="1100" dirty="0" smtClean="0">
                <a:latin typeface="Comic Sans MS" pitchFamily="66" charset="0"/>
                <a:ea typeface="Times New Roman" pitchFamily="18" charset="0"/>
                <a:cs typeface="Times New Roman" pitchFamily="18" charset="0"/>
                <a:sym typeface="Wingdings"/>
              </a:rPr>
              <a:t> </a:t>
            </a:r>
            <a:r>
              <a:rPr lang="fr-FR" altLang="fr-FR" sz="1100" b="1" dirty="0" smtClean="0">
                <a:latin typeface="Comic Sans MS" pitchFamily="66" charset="0"/>
                <a:ea typeface="Times New Roman" pitchFamily="18" charset="0"/>
                <a:cs typeface="Times New Roman" pitchFamily="18" charset="0"/>
              </a:rPr>
              <a:t>P</a:t>
            </a:r>
            <a:r>
              <a:rPr lang="fr-FR" altLang="fr-FR" sz="1100" dirty="0" smtClean="0">
                <a:latin typeface="Comic Sans MS" pitchFamily="66" charset="0"/>
                <a:ea typeface="Times New Roman" pitchFamily="18" charset="0"/>
                <a:cs typeface="Times New Roman" pitchFamily="18" charset="0"/>
              </a:rPr>
              <a:t>restations </a:t>
            </a:r>
            <a:r>
              <a:rPr lang="fr-FR" altLang="fr-FR" sz="1100" b="1" dirty="0" smtClean="0">
                <a:latin typeface="Comic Sans MS" pitchFamily="66" charset="0"/>
                <a:ea typeface="Times New Roman" pitchFamily="18" charset="0"/>
                <a:cs typeface="Times New Roman" pitchFamily="18" charset="0"/>
              </a:rPr>
              <a:t>c</a:t>
            </a:r>
            <a:r>
              <a:rPr lang="fr-FR" altLang="fr-FR" sz="1100" dirty="0" smtClean="0">
                <a:latin typeface="Comic Sans MS" pitchFamily="66" charset="0"/>
                <a:ea typeface="Times New Roman" pitchFamily="18" charset="0"/>
                <a:cs typeface="Times New Roman" pitchFamily="18" charset="0"/>
              </a:rPr>
              <a:t>ompensation du </a:t>
            </a:r>
            <a:r>
              <a:rPr lang="fr-FR" altLang="fr-FR" sz="1100" b="1" dirty="0" smtClean="0">
                <a:latin typeface="Comic Sans MS" pitchFamily="66" charset="0"/>
                <a:ea typeface="Times New Roman" pitchFamily="18" charset="0"/>
                <a:cs typeface="Times New Roman" pitchFamily="18" charset="0"/>
              </a:rPr>
              <a:t>h</a:t>
            </a:r>
            <a:r>
              <a:rPr lang="fr-FR" altLang="fr-FR" sz="1100" dirty="0" smtClean="0">
                <a:latin typeface="Comic Sans MS" pitchFamily="66" charset="0"/>
                <a:ea typeface="Times New Roman" pitchFamily="18" charset="0"/>
                <a:cs typeface="Times New Roman" pitchFamily="18" charset="0"/>
              </a:rPr>
              <a:t>andicap (MDPH)</a:t>
            </a:r>
            <a:endParaRPr lang="fr-FR" altLang="fr-FR" sz="400" dirty="0" smtClean="0"/>
          </a:p>
          <a:p>
            <a:pPr marL="226603" defTabSz="1134984" eaLnBrk="0" hangingPunct="0"/>
            <a:r>
              <a:rPr lang="fr-FR" altLang="fr-FR" sz="1100" dirty="0" smtClean="0">
                <a:latin typeface="Comic Sans MS" pitchFamily="66" charset="0"/>
                <a:ea typeface="Times New Roman" pitchFamily="18" charset="0"/>
                <a:cs typeface="Times New Roman" pitchFamily="18" charset="0"/>
                <a:sym typeface="Wingdings"/>
              </a:rPr>
              <a:t> </a:t>
            </a:r>
            <a:r>
              <a:rPr lang="fr-FR" altLang="fr-FR" sz="1100" dirty="0" err="1" smtClean="0">
                <a:latin typeface="Comic Sans MS" pitchFamily="66" charset="0"/>
                <a:ea typeface="Times New Roman" pitchFamily="18" charset="0"/>
                <a:cs typeface="Times New Roman" pitchFamily="18" charset="0"/>
              </a:rPr>
              <a:t>Anah</a:t>
            </a:r>
            <a:r>
              <a:rPr lang="fr-FR" altLang="fr-FR" sz="1100" dirty="0" smtClean="0">
                <a:latin typeface="Comic Sans MS" pitchFamily="66" charset="0"/>
                <a:ea typeface="Times New Roman" pitchFamily="18" charset="0"/>
                <a:cs typeface="Times New Roman" pitchFamily="18" charset="0"/>
              </a:rPr>
              <a:t> (Agence nationale de l’habitat) </a:t>
            </a:r>
            <a:endParaRPr lang="fr-FR" altLang="fr-FR" sz="400" dirty="0" smtClean="0"/>
          </a:p>
          <a:p>
            <a:pPr marL="226603" defTabSz="1134984" eaLnBrk="0" hangingPunct="0"/>
            <a:r>
              <a:rPr lang="fr-FR" altLang="fr-FR" sz="1100" dirty="0" smtClean="0">
                <a:latin typeface="Comic Sans MS" pitchFamily="66" charset="0"/>
                <a:ea typeface="Times New Roman" pitchFamily="18" charset="0"/>
                <a:cs typeface="Times New Roman" pitchFamily="18" charset="0"/>
                <a:sym typeface="Wingdings"/>
              </a:rPr>
              <a:t> </a:t>
            </a:r>
            <a:r>
              <a:rPr lang="fr-FR" altLang="fr-FR" sz="1100" dirty="0" smtClean="0">
                <a:latin typeface="Comic Sans MS" pitchFamily="66" charset="0"/>
                <a:ea typeface="Times New Roman" pitchFamily="18" charset="0"/>
                <a:cs typeface="Times New Roman" pitchFamily="18" charset="0"/>
              </a:rPr>
              <a:t>Caisse de retraite</a:t>
            </a:r>
            <a:endParaRPr lang="fr-FR" altLang="fr-FR" sz="400" dirty="0" smtClean="0"/>
          </a:p>
          <a:p>
            <a:pPr marL="226603" defTabSz="1134984" eaLnBrk="0" hangingPunct="0"/>
            <a:r>
              <a:rPr lang="fr-FR" altLang="fr-FR" sz="1100" dirty="0" smtClean="0">
                <a:latin typeface="Comic Sans MS" pitchFamily="66" charset="0"/>
                <a:ea typeface="Times New Roman" pitchFamily="18" charset="0"/>
                <a:cs typeface="Times New Roman" pitchFamily="18" charset="0"/>
                <a:sym typeface="Wingdings"/>
              </a:rPr>
              <a:t> </a:t>
            </a:r>
            <a:r>
              <a:rPr lang="fr-FR" altLang="fr-FR" sz="1100" dirty="0" smtClean="0">
                <a:latin typeface="Comic Sans MS" pitchFamily="66" charset="0"/>
                <a:ea typeface="Times New Roman" pitchFamily="18" charset="0"/>
                <a:cs typeface="Times New Roman" pitchFamily="18" charset="0"/>
              </a:rPr>
              <a:t>Retraite complémentaire</a:t>
            </a:r>
            <a:endParaRPr lang="fr-FR" altLang="fr-FR" sz="400" dirty="0" smtClean="0"/>
          </a:p>
          <a:p>
            <a:pPr marL="226603" defTabSz="1134984" eaLnBrk="0" hangingPunct="0"/>
            <a:r>
              <a:rPr lang="fr-FR" altLang="fr-FR" sz="1100" dirty="0" smtClean="0">
                <a:latin typeface="Comic Sans MS" pitchFamily="66" charset="0"/>
                <a:ea typeface="Times New Roman" pitchFamily="18" charset="0"/>
                <a:cs typeface="Times New Roman" pitchFamily="18" charset="0"/>
                <a:sym typeface="Wingdings"/>
              </a:rPr>
              <a:t> </a:t>
            </a:r>
            <a:r>
              <a:rPr lang="fr-FR" altLang="fr-FR" sz="1100" dirty="0" smtClean="0">
                <a:latin typeface="Comic Sans MS" pitchFamily="66" charset="0"/>
                <a:ea typeface="Times New Roman" pitchFamily="18" charset="0"/>
                <a:cs typeface="Times New Roman" pitchFamily="18" charset="0"/>
              </a:rPr>
              <a:t>Assurance</a:t>
            </a:r>
            <a:endParaRPr lang="fr-FR" altLang="fr-FR" sz="400" dirty="0" smtClean="0"/>
          </a:p>
          <a:p>
            <a:pPr marL="226603" defTabSz="1134984" eaLnBrk="0" hangingPunct="0"/>
            <a:r>
              <a:rPr lang="fr-FR" altLang="fr-FR" sz="1100" dirty="0" smtClean="0">
                <a:latin typeface="Comic Sans MS" pitchFamily="66" charset="0"/>
                <a:ea typeface="Times New Roman" pitchFamily="18" charset="0"/>
                <a:cs typeface="Times New Roman" pitchFamily="18" charset="0"/>
                <a:sym typeface="Wingdings"/>
              </a:rPr>
              <a:t> </a:t>
            </a:r>
            <a:r>
              <a:rPr lang="fr-FR" altLang="fr-FR" sz="1100" dirty="0" smtClean="0">
                <a:latin typeface="Comic Sans MS" pitchFamily="66" charset="0"/>
                <a:ea typeface="Times New Roman" pitchFamily="18" charset="0"/>
                <a:cs typeface="Times New Roman" pitchFamily="18" charset="0"/>
              </a:rPr>
              <a:t>AGEFIPH ou FIPHP (Fonds pour l’Insertion des Personnes Handicapées dans la Fonction Publique)</a:t>
            </a:r>
            <a:endParaRPr lang="fr-FR" altLang="fr-FR" sz="400" dirty="0" smtClean="0"/>
          </a:p>
          <a:p>
            <a:pPr marL="226603" defTabSz="1134984" eaLnBrk="0" hangingPunct="0"/>
            <a:r>
              <a:rPr lang="fr-FR" altLang="fr-FR" sz="1100" dirty="0" smtClean="0">
                <a:latin typeface="Comic Sans MS" pitchFamily="66" charset="0"/>
                <a:ea typeface="Times New Roman" pitchFamily="18" charset="0"/>
                <a:cs typeface="Times New Roman" pitchFamily="18" charset="0"/>
                <a:sym typeface="Wingdings"/>
              </a:rPr>
              <a:t> </a:t>
            </a:r>
            <a:r>
              <a:rPr lang="fr-FR" altLang="fr-FR" sz="1100" dirty="0" smtClean="0">
                <a:latin typeface="Comic Sans MS" pitchFamily="66" charset="0"/>
                <a:ea typeface="Times New Roman" pitchFamily="18" charset="0"/>
                <a:cs typeface="Times New Roman" pitchFamily="18" charset="0"/>
              </a:rPr>
              <a:t>Comité d’entreprise.</a:t>
            </a:r>
            <a:endParaRPr lang="fr-FR" altLang="fr-FR" sz="400" dirty="0"/>
          </a:p>
        </p:txBody>
      </p:sp>
      <p:graphicFrame>
        <p:nvGraphicFramePr>
          <p:cNvPr id="17" name="Tableau 16"/>
          <p:cNvGraphicFramePr>
            <a:graphicFrameLocks noGrp="1"/>
          </p:cNvGraphicFramePr>
          <p:nvPr>
            <p:extLst>
              <p:ext uri="{D42A27DB-BD31-4B8C-83A1-F6EECF244321}">
                <p14:modId xmlns:p14="http://schemas.microsoft.com/office/powerpoint/2010/main" val="1705879596"/>
              </p:ext>
            </p:extLst>
          </p:nvPr>
        </p:nvGraphicFramePr>
        <p:xfrm>
          <a:off x="3995936" y="1205164"/>
          <a:ext cx="3726414" cy="2612510"/>
        </p:xfrm>
        <a:graphic>
          <a:graphicData uri="http://schemas.openxmlformats.org/drawingml/2006/table">
            <a:tbl>
              <a:tblPr firstRow="1" bandRow="1">
                <a:effectLst>
                  <a:outerShdw blurRad="50800" dist="38100" dir="2700000" algn="tl" rotWithShape="0">
                    <a:prstClr val="black">
                      <a:alpha val="40000"/>
                    </a:prstClr>
                  </a:outerShdw>
                </a:effectLst>
                <a:tableStyleId>{D7AC3CCA-C797-4891-BE02-D94E43425B78}</a:tableStyleId>
              </a:tblPr>
              <a:tblGrid>
                <a:gridCol w="1013991">
                  <a:extLst>
                    <a:ext uri="{9D8B030D-6E8A-4147-A177-3AD203B41FA5}">
                      <a16:colId xmlns:a16="http://schemas.microsoft.com/office/drawing/2014/main" val="20000"/>
                    </a:ext>
                  </a:extLst>
                </a:gridCol>
                <a:gridCol w="1419586">
                  <a:extLst>
                    <a:ext uri="{9D8B030D-6E8A-4147-A177-3AD203B41FA5}">
                      <a16:colId xmlns:a16="http://schemas.microsoft.com/office/drawing/2014/main" val="20001"/>
                    </a:ext>
                  </a:extLst>
                </a:gridCol>
                <a:gridCol w="1292837">
                  <a:extLst>
                    <a:ext uri="{9D8B030D-6E8A-4147-A177-3AD203B41FA5}">
                      <a16:colId xmlns:a16="http://schemas.microsoft.com/office/drawing/2014/main" val="20002"/>
                    </a:ext>
                  </a:extLst>
                </a:gridCol>
              </a:tblGrid>
              <a:tr h="783734">
                <a:tc>
                  <a:txBody>
                    <a:bodyPr/>
                    <a:lstStyle/>
                    <a:p>
                      <a:pPr algn="ctr"/>
                      <a:r>
                        <a:rPr lang="fr-FR" sz="1800" b="0" dirty="0" smtClean="0">
                          <a:solidFill>
                            <a:schemeClr val="accent3">
                              <a:lumMod val="50000"/>
                            </a:schemeClr>
                          </a:solidFill>
                        </a:rPr>
                        <a:t>Année</a:t>
                      </a:r>
                      <a:endParaRPr lang="fr-FR" sz="1800" b="0" dirty="0">
                        <a:solidFill>
                          <a:schemeClr val="accent3">
                            <a:lumMod val="50000"/>
                          </a:schemeClr>
                        </a:solidFill>
                      </a:endParaRPr>
                    </a:p>
                  </a:txBody>
                  <a:tcPr marL="113831" marR="113831" marT="58057" marB="58057" anchor="ctr">
                    <a:solidFill>
                      <a:schemeClr val="accent3">
                        <a:lumMod val="20000"/>
                        <a:lumOff val="80000"/>
                      </a:schemeClr>
                    </a:solidFill>
                  </a:tcPr>
                </a:tc>
                <a:tc>
                  <a:txBody>
                    <a:bodyPr/>
                    <a:lstStyle/>
                    <a:p>
                      <a:pPr algn="ctr"/>
                      <a:r>
                        <a:rPr lang="fr-FR" sz="1800" b="0" smtClean="0">
                          <a:solidFill>
                            <a:schemeClr val="accent3">
                              <a:lumMod val="50000"/>
                            </a:schemeClr>
                          </a:solidFill>
                          <a:ea typeface="Calibri"/>
                          <a:cs typeface="Times New Roman"/>
                        </a:rPr>
                        <a:t>Nombre de demandes</a:t>
                      </a:r>
                      <a:endParaRPr lang="fr-FR" sz="1800" b="0">
                        <a:solidFill>
                          <a:schemeClr val="accent3">
                            <a:lumMod val="50000"/>
                          </a:schemeClr>
                        </a:solidFill>
                      </a:endParaRPr>
                    </a:p>
                  </a:txBody>
                  <a:tcPr marL="113831" marR="113831" marT="58057" marB="58057" anchor="ctr">
                    <a:solidFill>
                      <a:schemeClr val="accent3">
                        <a:lumMod val="20000"/>
                        <a:lumOff val="80000"/>
                      </a:schemeClr>
                    </a:solidFill>
                  </a:tcPr>
                </a:tc>
                <a:tc>
                  <a:txBody>
                    <a:bodyPr/>
                    <a:lstStyle/>
                    <a:p>
                      <a:pPr algn="ctr"/>
                      <a:r>
                        <a:rPr lang="fr-FR" sz="1800" b="0" dirty="0" smtClean="0">
                          <a:solidFill>
                            <a:schemeClr val="accent3">
                              <a:lumMod val="50000"/>
                            </a:schemeClr>
                          </a:solidFill>
                          <a:ea typeface="Calibri"/>
                          <a:cs typeface="Times New Roman"/>
                        </a:rPr>
                        <a:t>Montants accordés</a:t>
                      </a:r>
                    </a:p>
                  </a:txBody>
                  <a:tcPr marL="113831" marR="113831" marT="58057" marB="58057" anchor="ctr">
                    <a:solidFill>
                      <a:schemeClr val="accent3">
                        <a:lumMod val="20000"/>
                        <a:lumOff val="80000"/>
                      </a:schemeClr>
                    </a:solidFill>
                  </a:tcPr>
                </a:tc>
                <a:extLst>
                  <a:ext uri="{0D108BD9-81ED-4DB2-BD59-A6C34878D82A}">
                    <a16:rowId xmlns:a16="http://schemas.microsoft.com/office/drawing/2014/main" val="10000"/>
                  </a:ext>
                </a:extLst>
              </a:tr>
              <a:tr h="457194">
                <a:tc>
                  <a:txBody>
                    <a:bodyPr/>
                    <a:lstStyle/>
                    <a:p>
                      <a:pPr algn="ctr"/>
                      <a:r>
                        <a:rPr lang="fr-FR" sz="2100" b="1" u="none" dirty="0" smtClean="0">
                          <a:solidFill>
                            <a:schemeClr val="accent3">
                              <a:lumMod val="75000"/>
                            </a:schemeClr>
                          </a:solidFill>
                        </a:rPr>
                        <a:t>2024</a:t>
                      </a:r>
                      <a:endParaRPr lang="fr-FR" sz="2100" b="1" u="none" dirty="0">
                        <a:solidFill>
                          <a:schemeClr val="accent3">
                            <a:lumMod val="75000"/>
                          </a:schemeClr>
                        </a:solidFill>
                      </a:endParaRPr>
                    </a:p>
                  </a:txBody>
                  <a:tcPr marL="113831" marR="113831" marT="58057" marB="58057" anchor="ctr">
                    <a:solidFill>
                      <a:schemeClr val="bg1"/>
                    </a:solidFill>
                  </a:tcPr>
                </a:tc>
                <a:tc>
                  <a:txBody>
                    <a:bodyPr/>
                    <a:lstStyle/>
                    <a:p>
                      <a:pPr algn="ctr"/>
                      <a:r>
                        <a:rPr lang="fr-FR" sz="2100" b="1" u="none" dirty="0" smtClean="0">
                          <a:solidFill>
                            <a:schemeClr val="accent3">
                              <a:lumMod val="75000"/>
                            </a:schemeClr>
                          </a:solidFill>
                        </a:rPr>
                        <a:t>8</a:t>
                      </a:r>
                      <a:endParaRPr lang="fr-FR" sz="2100" b="1" u="none" dirty="0">
                        <a:solidFill>
                          <a:schemeClr val="accent3">
                            <a:lumMod val="75000"/>
                          </a:schemeClr>
                        </a:solidFill>
                      </a:endParaRPr>
                    </a:p>
                  </a:txBody>
                  <a:tcPr marL="113831" marR="113831" marT="58057" marB="58057" anchor="ctr">
                    <a:solidFill>
                      <a:schemeClr val="bg1"/>
                    </a:solidFill>
                  </a:tcPr>
                </a:tc>
                <a:tc>
                  <a:txBody>
                    <a:bodyPr/>
                    <a:lstStyle/>
                    <a:p>
                      <a:pPr algn="ctr"/>
                      <a:r>
                        <a:rPr lang="fr-FR" sz="2100" b="1" u="none" dirty="0" smtClean="0">
                          <a:solidFill>
                            <a:schemeClr val="accent3">
                              <a:lumMod val="75000"/>
                            </a:schemeClr>
                          </a:solidFill>
                        </a:rPr>
                        <a:t>7 292 €</a:t>
                      </a:r>
                      <a:endParaRPr lang="fr-FR" sz="2100" b="1" u="none" dirty="0">
                        <a:solidFill>
                          <a:schemeClr val="accent3">
                            <a:lumMod val="75000"/>
                          </a:schemeClr>
                        </a:solidFill>
                      </a:endParaRPr>
                    </a:p>
                  </a:txBody>
                  <a:tcPr marL="113831" marR="113831" marT="58057" marB="58057" anchor="ctr">
                    <a:solidFill>
                      <a:schemeClr val="bg1"/>
                    </a:solidFill>
                  </a:tcPr>
                </a:tc>
                <a:extLst>
                  <a:ext uri="{0D108BD9-81ED-4DB2-BD59-A6C34878D82A}">
                    <a16:rowId xmlns:a16="http://schemas.microsoft.com/office/drawing/2014/main" val="2969163682"/>
                  </a:ext>
                </a:extLst>
              </a:tr>
              <a:tr h="457194">
                <a:tc>
                  <a:txBody>
                    <a:bodyPr/>
                    <a:lstStyle/>
                    <a:p>
                      <a:pPr algn="ctr"/>
                      <a:r>
                        <a:rPr lang="fr-FR" sz="1400" b="0" u="none" dirty="0" smtClean="0">
                          <a:solidFill>
                            <a:schemeClr val="tx1"/>
                          </a:solidFill>
                        </a:rPr>
                        <a:t>2023</a:t>
                      </a:r>
                      <a:endParaRPr lang="fr-FR" sz="1400" b="0" u="none" dirty="0">
                        <a:solidFill>
                          <a:schemeClr val="tx1"/>
                        </a:solidFill>
                      </a:endParaRPr>
                    </a:p>
                  </a:txBody>
                  <a:tcPr marL="113831" marR="113831" marT="58057" marB="58057" anchor="ctr">
                    <a:solidFill>
                      <a:schemeClr val="bg1"/>
                    </a:solidFill>
                  </a:tcPr>
                </a:tc>
                <a:tc>
                  <a:txBody>
                    <a:bodyPr/>
                    <a:lstStyle/>
                    <a:p>
                      <a:pPr algn="ctr"/>
                      <a:r>
                        <a:rPr lang="fr-FR" sz="1400" b="0" u="none" dirty="0" smtClean="0">
                          <a:solidFill>
                            <a:schemeClr val="tx1"/>
                          </a:solidFill>
                        </a:rPr>
                        <a:t>4</a:t>
                      </a:r>
                      <a:endParaRPr lang="fr-FR" sz="1400" b="0" u="none" dirty="0">
                        <a:solidFill>
                          <a:schemeClr val="tx1"/>
                        </a:solidFill>
                      </a:endParaRPr>
                    </a:p>
                  </a:txBody>
                  <a:tcPr marL="113831" marR="113831" marT="58057" marB="58057" anchor="ctr">
                    <a:solidFill>
                      <a:schemeClr val="bg1"/>
                    </a:solidFill>
                  </a:tcPr>
                </a:tc>
                <a:tc>
                  <a:txBody>
                    <a:bodyPr/>
                    <a:lstStyle/>
                    <a:p>
                      <a:pPr algn="ctr"/>
                      <a:r>
                        <a:rPr lang="fr-FR" sz="1400" b="0" u="none" dirty="0" smtClean="0">
                          <a:solidFill>
                            <a:schemeClr val="tx1"/>
                          </a:solidFill>
                        </a:rPr>
                        <a:t>1 850 €</a:t>
                      </a:r>
                      <a:endParaRPr lang="fr-FR" sz="1400" b="0" u="none" dirty="0">
                        <a:solidFill>
                          <a:schemeClr val="tx1"/>
                        </a:solidFill>
                      </a:endParaRPr>
                    </a:p>
                  </a:txBody>
                  <a:tcPr marL="113831" marR="113831" marT="58057" marB="58057" anchor="ctr">
                    <a:solidFill>
                      <a:schemeClr val="bg1"/>
                    </a:solidFill>
                  </a:tcPr>
                </a:tc>
                <a:extLst>
                  <a:ext uri="{0D108BD9-81ED-4DB2-BD59-A6C34878D82A}">
                    <a16:rowId xmlns:a16="http://schemas.microsoft.com/office/drawing/2014/main" val="1864374027"/>
                  </a:ext>
                </a:extLst>
              </a:tr>
              <a:tr h="457194">
                <a:tc>
                  <a:txBody>
                    <a:bodyPr/>
                    <a:lstStyle/>
                    <a:p>
                      <a:pPr algn="ctr"/>
                      <a:r>
                        <a:rPr lang="fr-FR" sz="1400" b="0" u="none" dirty="0" smtClean="0">
                          <a:solidFill>
                            <a:schemeClr val="tx1"/>
                          </a:solidFill>
                        </a:rPr>
                        <a:t>2022</a:t>
                      </a:r>
                      <a:endParaRPr lang="fr-FR" sz="1400" b="0" u="none" dirty="0">
                        <a:solidFill>
                          <a:schemeClr val="tx1"/>
                        </a:solidFill>
                      </a:endParaRPr>
                    </a:p>
                  </a:txBody>
                  <a:tcPr marL="113831" marR="113831" marT="58057" marB="58057" anchor="ctr">
                    <a:solidFill>
                      <a:schemeClr val="bg1"/>
                    </a:solidFill>
                  </a:tcPr>
                </a:tc>
                <a:tc>
                  <a:txBody>
                    <a:bodyPr/>
                    <a:lstStyle/>
                    <a:p>
                      <a:pPr algn="ctr"/>
                      <a:r>
                        <a:rPr lang="fr-FR" sz="1400" b="0" u="none" dirty="0" smtClean="0">
                          <a:solidFill>
                            <a:schemeClr val="tx1"/>
                          </a:solidFill>
                        </a:rPr>
                        <a:t>6</a:t>
                      </a:r>
                      <a:endParaRPr lang="fr-FR" sz="1400" b="0" u="none" dirty="0">
                        <a:solidFill>
                          <a:schemeClr val="tx1"/>
                        </a:solidFill>
                      </a:endParaRPr>
                    </a:p>
                  </a:txBody>
                  <a:tcPr marL="113831" marR="113831" marT="58057" marB="58057" anchor="ctr">
                    <a:solidFill>
                      <a:schemeClr val="bg1"/>
                    </a:solidFill>
                  </a:tcPr>
                </a:tc>
                <a:tc>
                  <a:txBody>
                    <a:bodyPr/>
                    <a:lstStyle/>
                    <a:p>
                      <a:pPr algn="ctr"/>
                      <a:r>
                        <a:rPr lang="fr-FR" sz="1400" b="0" u="none" dirty="0" smtClean="0">
                          <a:solidFill>
                            <a:schemeClr val="tx1"/>
                          </a:solidFill>
                        </a:rPr>
                        <a:t>6</a:t>
                      </a:r>
                      <a:r>
                        <a:rPr lang="fr-FR" sz="1400" b="0" u="none" baseline="0" dirty="0" smtClean="0">
                          <a:solidFill>
                            <a:schemeClr val="tx1"/>
                          </a:solidFill>
                        </a:rPr>
                        <a:t> 040 €</a:t>
                      </a:r>
                      <a:endParaRPr lang="fr-FR" sz="1400" b="0" u="none" dirty="0">
                        <a:solidFill>
                          <a:schemeClr val="tx1"/>
                        </a:solidFill>
                      </a:endParaRPr>
                    </a:p>
                  </a:txBody>
                  <a:tcPr marL="113831" marR="113831" marT="58057" marB="58057" anchor="ctr">
                    <a:solidFill>
                      <a:schemeClr val="bg1"/>
                    </a:solidFill>
                  </a:tcPr>
                </a:tc>
                <a:extLst>
                  <a:ext uri="{0D108BD9-81ED-4DB2-BD59-A6C34878D82A}">
                    <a16:rowId xmlns:a16="http://schemas.microsoft.com/office/drawing/2014/main" val="1771757074"/>
                  </a:ext>
                </a:extLst>
              </a:tr>
              <a:tr h="457194">
                <a:tc>
                  <a:txBody>
                    <a:bodyPr/>
                    <a:lstStyle/>
                    <a:p>
                      <a:pPr algn="ctr"/>
                      <a:r>
                        <a:rPr lang="fr-FR" sz="1400" b="0" u="none" smtClean="0">
                          <a:solidFill>
                            <a:schemeClr val="tx1"/>
                          </a:solidFill>
                        </a:rPr>
                        <a:t>2021</a:t>
                      </a:r>
                      <a:endParaRPr lang="fr-FR" sz="1400" b="0" u="none" dirty="0">
                        <a:solidFill>
                          <a:schemeClr val="tx1"/>
                        </a:solidFill>
                      </a:endParaRPr>
                    </a:p>
                  </a:txBody>
                  <a:tcPr marL="113831" marR="113831" marT="58057" marB="58057" anchor="ctr">
                    <a:solidFill>
                      <a:schemeClr val="bg1"/>
                    </a:solidFill>
                  </a:tcPr>
                </a:tc>
                <a:tc>
                  <a:txBody>
                    <a:bodyPr/>
                    <a:lstStyle/>
                    <a:p>
                      <a:pPr algn="ctr"/>
                      <a:r>
                        <a:rPr lang="fr-FR" sz="1400" b="0" u="none" dirty="0" smtClean="0">
                          <a:solidFill>
                            <a:schemeClr val="tx1"/>
                          </a:solidFill>
                        </a:rPr>
                        <a:t>3</a:t>
                      </a:r>
                      <a:endParaRPr lang="fr-FR" sz="1400" b="0" u="none" dirty="0">
                        <a:solidFill>
                          <a:schemeClr val="tx1"/>
                        </a:solidFill>
                      </a:endParaRPr>
                    </a:p>
                  </a:txBody>
                  <a:tcPr marL="113831" marR="113831" marT="58057" marB="58057" anchor="ctr">
                    <a:solidFill>
                      <a:schemeClr val="bg1"/>
                    </a:solidFill>
                  </a:tcPr>
                </a:tc>
                <a:tc>
                  <a:txBody>
                    <a:bodyPr/>
                    <a:lstStyle/>
                    <a:p>
                      <a:pPr algn="ctr"/>
                      <a:r>
                        <a:rPr lang="fr-FR" sz="1400" b="0" u="none" dirty="0" smtClean="0">
                          <a:solidFill>
                            <a:schemeClr val="tx1"/>
                          </a:solidFill>
                        </a:rPr>
                        <a:t>3</a:t>
                      </a:r>
                      <a:r>
                        <a:rPr lang="fr-FR" sz="1400" b="0" u="none" baseline="0" dirty="0" smtClean="0">
                          <a:solidFill>
                            <a:schemeClr val="tx1"/>
                          </a:solidFill>
                        </a:rPr>
                        <a:t> 390 €</a:t>
                      </a:r>
                      <a:endParaRPr lang="fr-FR" sz="1400" b="0" u="none" dirty="0">
                        <a:solidFill>
                          <a:schemeClr val="tx1"/>
                        </a:solidFill>
                      </a:endParaRPr>
                    </a:p>
                  </a:txBody>
                  <a:tcPr marL="113831" marR="113831" marT="58057" marB="58057" anchor="ctr">
                    <a:solidFill>
                      <a:schemeClr val="bg1"/>
                    </a:solidFill>
                  </a:tcPr>
                </a:tc>
                <a:extLst>
                  <a:ext uri="{0D108BD9-81ED-4DB2-BD59-A6C34878D82A}">
                    <a16:rowId xmlns:a16="http://schemas.microsoft.com/office/drawing/2014/main" val="1792348556"/>
                  </a:ext>
                </a:extLst>
              </a:tr>
            </a:tbl>
          </a:graphicData>
        </a:graphic>
      </p:graphicFrame>
      <p:sp>
        <p:nvSpPr>
          <p:cNvPr id="18" name="Rectangle 17"/>
          <p:cNvSpPr/>
          <p:nvPr/>
        </p:nvSpPr>
        <p:spPr>
          <a:xfrm rot="20975782">
            <a:off x="7815546" y="2041937"/>
            <a:ext cx="1221253" cy="668606"/>
          </a:xfrm>
          <a:prstGeom prst="rect">
            <a:avLst/>
          </a:prstGeom>
          <a:solidFill>
            <a:schemeClr val="bg1"/>
          </a:solidFill>
          <a:ln>
            <a:solidFill>
              <a:schemeClr val="accent3">
                <a:lumMod val="75000"/>
              </a:schemeClr>
            </a:solidFill>
          </a:ln>
          <a:effectLst>
            <a:outerShdw blurRad="50800" dist="38100" dir="2700000" algn="tl" rotWithShape="0">
              <a:prstClr val="black">
                <a:alpha val="40000"/>
              </a:prstClr>
            </a:outerShdw>
          </a:effectLst>
        </p:spPr>
        <p:txBody>
          <a:bodyPr wrap="square" lIns="113498" tIns="56750" rIns="113498" bIns="56750">
            <a:spAutoFit/>
          </a:bodyPr>
          <a:lstStyle/>
          <a:p>
            <a:pPr algn="ctr"/>
            <a:r>
              <a:rPr lang="fr-FR" sz="1800" b="1" dirty="0">
                <a:solidFill>
                  <a:schemeClr val="accent3">
                    <a:lumMod val="75000"/>
                  </a:schemeClr>
                </a:solidFill>
              </a:rPr>
              <a:t>Budget du CCAS</a:t>
            </a:r>
          </a:p>
        </p:txBody>
      </p:sp>
      <p:sp>
        <p:nvSpPr>
          <p:cNvPr id="10" name="Rectangle 9"/>
          <p:cNvSpPr/>
          <p:nvPr/>
        </p:nvSpPr>
        <p:spPr>
          <a:xfrm>
            <a:off x="654069" y="3872463"/>
            <a:ext cx="8306932" cy="668606"/>
          </a:xfrm>
          <a:prstGeom prst="rect">
            <a:avLst/>
          </a:prstGeom>
          <a:solidFill>
            <a:schemeClr val="bg1">
              <a:lumMod val="95000"/>
            </a:schemeClr>
          </a:solidFill>
          <a:ln>
            <a:solidFill>
              <a:schemeClr val="accent3">
                <a:lumMod val="75000"/>
              </a:schemeClr>
            </a:solidFill>
          </a:ln>
          <a:effectLst>
            <a:outerShdw blurRad="50800" dist="38100" dir="2700000" algn="tl" rotWithShape="0">
              <a:prstClr val="black">
                <a:alpha val="40000"/>
              </a:prstClr>
            </a:outerShdw>
          </a:effectLst>
        </p:spPr>
        <p:txBody>
          <a:bodyPr wrap="square" lIns="113498" tIns="56750" rIns="113498" bIns="56750">
            <a:spAutoFit/>
          </a:bodyPr>
          <a:lstStyle/>
          <a:p>
            <a:pPr algn="ctr" defTabSz="685435"/>
            <a:r>
              <a:rPr lang="fr-FR" sz="1800" b="1" dirty="0">
                <a:solidFill>
                  <a:srgbClr val="9BBB59">
                    <a:lumMod val="75000"/>
                  </a:srgbClr>
                </a:solidFill>
              </a:rPr>
              <a:t>15 dossiers d’aide sociale à l’hébergement  pour les personnes en situation de </a:t>
            </a:r>
          </a:p>
          <a:p>
            <a:pPr algn="ctr" defTabSz="685435"/>
            <a:r>
              <a:rPr lang="fr-FR" sz="1800" b="1" dirty="0">
                <a:solidFill>
                  <a:srgbClr val="9BBB59">
                    <a:lumMod val="75000"/>
                  </a:srgbClr>
                </a:solidFill>
              </a:rPr>
              <a:t>h</a:t>
            </a:r>
            <a:r>
              <a:rPr lang="fr-FR" sz="1800" b="1" dirty="0" smtClean="0">
                <a:solidFill>
                  <a:srgbClr val="9BBB59">
                    <a:lumMod val="75000"/>
                  </a:srgbClr>
                </a:solidFill>
              </a:rPr>
              <a:t>andicap </a:t>
            </a:r>
            <a:r>
              <a:rPr lang="fr-FR" sz="1800" b="1" dirty="0">
                <a:solidFill>
                  <a:srgbClr val="9BBB59">
                    <a:lumMod val="75000"/>
                  </a:srgbClr>
                </a:solidFill>
              </a:rPr>
              <a:t>de – de 60 ans et </a:t>
            </a:r>
            <a:r>
              <a:rPr lang="fr-FR" sz="1800" b="1" dirty="0" smtClean="0">
                <a:solidFill>
                  <a:srgbClr val="9BBB59">
                    <a:lumMod val="75000"/>
                  </a:srgbClr>
                </a:solidFill>
              </a:rPr>
              <a:t>8 </a:t>
            </a:r>
            <a:r>
              <a:rPr lang="fr-FR" sz="1800" b="1" dirty="0">
                <a:solidFill>
                  <a:srgbClr val="9BBB59">
                    <a:lumMod val="75000"/>
                  </a:srgbClr>
                </a:solidFill>
              </a:rPr>
              <a:t>dossiers pour les + de 60 ans</a:t>
            </a:r>
          </a:p>
        </p:txBody>
      </p:sp>
    </p:spTree>
    <p:extLst>
      <p:ext uri="{BB962C8B-B14F-4D97-AF65-F5344CB8AC3E}">
        <p14:creationId xmlns:p14="http://schemas.microsoft.com/office/powerpoint/2010/main" val="32476388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50134" y="509268"/>
            <a:ext cx="5308719" cy="884050"/>
          </a:xfrm>
          <a:prstGeom prst="rect">
            <a:avLst/>
          </a:prstGeom>
          <a:noFill/>
          <a:ln>
            <a:noFill/>
          </a:ln>
          <a:effectLst/>
        </p:spPr>
        <p:txBody>
          <a:bodyPr wrap="square" lIns="113498" tIns="56750" rIns="113498" bIns="56750">
            <a:spAutoFit/>
          </a:bodyPr>
          <a:lstStyle/>
          <a:p>
            <a:pPr algn="r"/>
            <a:r>
              <a:rPr lang="fr-FR" sz="2500" b="1" dirty="0">
                <a:solidFill>
                  <a:schemeClr val="accent3">
                    <a:lumMod val="50000"/>
                  </a:schemeClr>
                </a:solidFill>
              </a:rPr>
              <a:t>L’aide à l’autonomie des personnes </a:t>
            </a:r>
          </a:p>
          <a:p>
            <a:pPr algn="r"/>
            <a:r>
              <a:rPr lang="fr-FR" sz="2500" b="1" dirty="0">
                <a:solidFill>
                  <a:schemeClr val="accent3">
                    <a:lumMod val="50000"/>
                  </a:schemeClr>
                </a:solidFill>
              </a:rPr>
              <a:t>en situation de handicap</a:t>
            </a:r>
          </a:p>
        </p:txBody>
      </p:sp>
      <p:sp>
        <p:nvSpPr>
          <p:cNvPr id="7" name="Titre 3"/>
          <p:cNvSpPr txBox="1">
            <a:spLocks/>
          </p:cNvSpPr>
          <p:nvPr/>
        </p:nvSpPr>
        <p:spPr>
          <a:xfrm>
            <a:off x="4008304" y="54975"/>
            <a:ext cx="4850549" cy="454900"/>
          </a:xfrm>
          <a:prstGeom prst="rect">
            <a:avLst/>
          </a:prstGeom>
          <a:noFill/>
          <a:effectLst/>
        </p:spPr>
        <p:txBody>
          <a:bodyPr vert="horz" lIns="113498" tIns="56750" rIns="113498" bIns="56750"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r>
              <a:rPr lang="fr-FR" dirty="0" smtClean="0">
                <a:solidFill>
                  <a:schemeClr val="accent3">
                    <a:lumMod val="75000"/>
                  </a:schemeClr>
                </a:solidFill>
              </a:rPr>
              <a:t>MOYENS GÉNÉRAUX</a:t>
            </a:r>
            <a:endParaRPr lang="fr-FR" dirty="0">
              <a:solidFill>
                <a:schemeClr val="accent3">
                  <a:lumMod val="75000"/>
                </a:schemeClr>
              </a:solidFill>
            </a:endParaRPr>
          </a:p>
        </p:txBody>
      </p:sp>
      <p:sp>
        <p:nvSpPr>
          <p:cNvPr id="12" name="Espace réservé du texte 5"/>
          <p:cNvSpPr txBox="1">
            <a:spLocks/>
          </p:cNvSpPr>
          <p:nvPr/>
        </p:nvSpPr>
        <p:spPr>
          <a:xfrm>
            <a:off x="307792" y="165449"/>
            <a:ext cx="2967252" cy="1143681"/>
          </a:xfrm>
          <a:prstGeom prst="rect">
            <a:avLst/>
          </a:prstGeom>
          <a:solidFill>
            <a:schemeClr val="accent3">
              <a:lumMod val="40000"/>
              <a:lumOff val="60000"/>
            </a:schemeClr>
          </a:solidFill>
          <a:effectLst>
            <a:outerShdw blurRad="50800" dist="38100" dir="2700000" algn="tl" rotWithShape="0">
              <a:prstClr val="black">
                <a:alpha val="40000"/>
              </a:prstClr>
            </a:outerShdw>
          </a:effectLst>
        </p:spPr>
        <p:txBody>
          <a:bodyPr vert="horz" lIns="113498" tIns="56750" rIns="113498" bIns="56750" rtlCol="0">
            <a:noAutofit/>
          </a:bodyPr>
          <a:lstStyle>
            <a:defPPr>
              <a:defRPr lang="fr-FR"/>
            </a:defPPr>
            <a:lvl1pPr defTabSz="914400">
              <a:spcBef>
                <a:spcPct val="20000"/>
              </a:spcBef>
              <a:buFont typeface="Arial" panose="020B0604020202020204" pitchFamily="34" charset="0"/>
              <a:buNone/>
              <a:defRPr sz="1200" b="1">
                <a:ea typeface="Calibri"/>
                <a:cs typeface="Times New Roman"/>
              </a:defRPr>
            </a:lvl1pPr>
          </a:lstStyle>
          <a:p>
            <a:r>
              <a:rPr lang="fr-FR" sz="1400" dirty="0"/>
              <a:t>L</a:t>
            </a:r>
            <a:r>
              <a:rPr lang="fr-FR" sz="1400" dirty="0" smtClean="0"/>
              <a:t>e Centre Communal d’Action Sociale (CCAS)</a:t>
            </a:r>
          </a:p>
          <a:p>
            <a:r>
              <a:rPr lang="fr-FR" sz="1400" dirty="0" smtClean="0"/>
              <a:t>Les aides pour  les personnes en situation de handicap de moins ou plus de 60 ans.</a:t>
            </a:r>
          </a:p>
          <a:p>
            <a:endParaRPr lang="fr-FR" sz="1400" dirty="0" smtClean="0"/>
          </a:p>
          <a:p>
            <a:endParaRPr lang="fr-FR" sz="1400" dirty="0"/>
          </a:p>
          <a:p>
            <a:r>
              <a:rPr lang="fr-FR" sz="1400" b="0" dirty="0"/>
              <a:t/>
            </a:r>
            <a:br>
              <a:rPr lang="fr-FR" sz="1400" b="0" dirty="0"/>
            </a:br>
            <a:endParaRPr lang="fr-FR" sz="1400" b="0" dirty="0"/>
          </a:p>
          <a:p>
            <a:endParaRPr lang="fr-FR" sz="1400" dirty="0"/>
          </a:p>
        </p:txBody>
      </p:sp>
      <p:sp>
        <p:nvSpPr>
          <p:cNvPr id="14" name="Rectangle 13"/>
          <p:cNvSpPr/>
          <p:nvPr/>
        </p:nvSpPr>
        <p:spPr>
          <a:xfrm>
            <a:off x="179512" y="5949280"/>
            <a:ext cx="1165324" cy="356455"/>
          </a:xfrm>
          <a:prstGeom prst="rect">
            <a:avLst/>
          </a:prstGeom>
          <a:solidFill>
            <a:schemeClr val="bg1"/>
          </a:solidFill>
          <a:ln>
            <a:solidFill>
              <a:schemeClr val="accent3">
                <a:lumMod val="75000"/>
              </a:schemeClr>
            </a:solidFill>
          </a:ln>
        </p:spPr>
        <p:txBody>
          <a:bodyPr wrap="square" lIns="113498" tIns="56750" rIns="113498" bIns="56750">
            <a:spAutoFit/>
          </a:bodyPr>
          <a:lstStyle/>
          <a:p>
            <a:r>
              <a:rPr lang="fr-FR" sz="1500" u="sng" dirty="0">
                <a:ea typeface="Calibri"/>
                <a:cs typeface="Times New Roman"/>
              </a:rPr>
              <a:t>Suivi</a:t>
            </a:r>
            <a:r>
              <a:rPr lang="fr-FR" sz="1500" dirty="0">
                <a:ea typeface="Calibri"/>
                <a:cs typeface="Times New Roman"/>
              </a:rPr>
              <a:t> : CCAS</a:t>
            </a:r>
          </a:p>
        </p:txBody>
      </p:sp>
      <p:graphicFrame>
        <p:nvGraphicFramePr>
          <p:cNvPr id="17" name="Tableau 16"/>
          <p:cNvGraphicFramePr>
            <a:graphicFrameLocks noGrp="1"/>
          </p:cNvGraphicFramePr>
          <p:nvPr>
            <p:extLst>
              <p:ext uri="{D42A27DB-BD31-4B8C-83A1-F6EECF244321}">
                <p14:modId xmlns:p14="http://schemas.microsoft.com/office/powerpoint/2010/main" val="664031391"/>
              </p:ext>
            </p:extLst>
          </p:nvPr>
        </p:nvGraphicFramePr>
        <p:xfrm>
          <a:off x="4752257" y="1353281"/>
          <a:ext cx="4104456" cy="1171302"/>
        </p:xfrm>
        <a:graphic>
          <a:graphicData uri="http://schemas.openxmlformats.org/drawingml/2006/table">
            <a:tbl>
              <a:tblPr firstRow="1" bandRow="1">
                <a:effectLst>
                  <a:outerShdw blurRad="50800" dist="38100" dir="2700000" algn="tl" rotWithShape="0">
                    <a:prstClr val="black">
                      <a:alpha val="40000"/>
                    </a:prstClr>
                  </a:outerShdw>
                </a:effectLst>
                <a:tableStyleId>{D7AC3CCA-C797-4891-BE02-D94E43425B78}</a:tableStyleId>
              </a:tblPr>
              <a:tblGrid>
                <a:gridCol w="2089942">
                  <a:extLst>
                    <a:ext uri="{9D8B030D-6E8A-4147-A177-3AD203B41FA5}">
                      <a16:colId xmlns:a16="http://schemas.microsoft.com/office/drawing/2014/main" val="20000"/>
                    </a:ext>
                  </a:extLst>
                </a:gridCol>
                <a:gridCol w="2014514">
                  <a:extLst>
                    <a:ext uri="{9D8B030D-6E8A-4147-A177-3AD203B41FA5}">
                      <a16:colId xmlns:a16="http://schemas.microsoft.com/office/drawing/2014/main" val="20001"/>
                    </a:ext>
                  </a:extLst>
                </a:gridCol>
              </a:tblGrid>
              <a:tr h="263451">
                <a:tc>
                  <a:txBody>
                    <a:bodyPr/>
                    <a:lstStyle/>
                    <a:p>
                      <a:pPr algn="ctr"/>
                      <a:r>
                        <a:rPr lang="fr-FR" sz="1800" b="1" u="none" dirty="0" smtClean="0">
                          <a:solidFill>
                            <a:schemeClr val="accent3">
                              <a:lumMod val="75000"/>
                            </a:schemeClr>
                          </a:solidFill>
                        </a:rPr>
                        <a:t>2024</a:t>
                      </a:r>
                      <a:endParaRPr lang="fr-FR" sz="1800" b="1" u="none" dirty="0">
                        <a:solidFill>
                          <a:schemeClr val="accent3">
                            <a:lumMod val="75000"/>
                          </a:schemeClr>
                        </a:solidFill>
                      </a:endParaRPr>
                    </a:p>
                  </a:txBody>
                  <a:tcPr marL="113831" marR="113831" marT="58057" marB="58057" anchor="ctr">
                    <a:solidFill>
                      <a:schemeClr val="bg1"/>
                    </a:solidFill>
                  </a:tcPr>
                </a:tc>
                <a:tc>
                  <a:txBody>
                    <a:bodyPr/>
                    <a:lstStyle/>
                    <a:p>
                      <a:pPr algn="ctr"/>
                      <a:r>
                        <a:rPr lang="fr-FR" sz="1800" b="1" u="none" dirty="0" smtClean="0">
                          <a:solidFill>
                            <a:schemeClr val="accent3">
                              <a:lumMod val="75000"/>
                            </a:schemeClr>
                          </a:solidFill>
                        </a:rPr>
                        <a:t>17</a:t>
                      </a:r>
                      <a:endParaRPr lang="fr-FR" sz="1800" b="1" u="none" dirty="0">
                        <a:solidFill>
                          <a:schemeClr val="accent3">
                            <a:lumMod val="75000"/>
                          </a:schemeClr>
                        </a:solidFill>
                      </a:endParaRPr>
                    </a:p>
                  </a:txBody>
                  <a:tcPr marL="113831" marR="113831" marT="58057" marB="58057" anchor="ctr">
                    <a:solidFill>
                      <a:schemeClr val="bg1"/>
                    </a:solidFill>
                  </a:tcPr>
                </a:tc>
                <a:extLst>
                  <a:ext uri="{0D108BD9-81ED-4DB2-BD59-A6C34878D82A}">
                    <a16:rowId xmlns:a16="http://schemas.microsoft.com/office/drawing/2014/main" val="3244034237"/>
                  </a:ext>
                </a:extLst>
              </a:tr>
              <a:tr h="263451">
                <a:tc>
                  <a:txBody>
                    <a:bodyPr/>
                    <a:lstStyle/>
                    <a:p>
                      <a:pPr algn="ctr"/>
                      <a:r>
                        <a:rPr lang="fr-FR" sz="1800" b="1" u="none" dirty="0" smtClean="0">
                          <a:solidFill>
                            <a:schemeClr val="tx1"/>
                          </a:solidFill>
                        </a:rPr>
                        <a:t>2023</a:t>
                      </a:r>
                      <a:endParaRPr lang="fr-FR" sz="1800" b="1" u="none" dirty="0">
                        <a:solidFill>
                          <a:schemeClr val="tx1"/>
                        </a:solidFill>
                      </a:endParaRPr>
                    </a:p>
                  </a:txBody>
                  <a:tcPr marL="113831" marR="113831" marT="58057" marB="58057" anchor="ctr">
                    <a:solidFill>
                      <a:schemeClr val="bg1"/>
                    </a:solidFill>
                  </a:tcPr>
                </a:tc>
                <a:tc>
                  <a:txBody>
                    <a:bodyPr/>
                    <a:lstStyle/>
                    <a:p>
                      <a:pPr algn="ctr"/>
                      <a:r>
                        <a:rPr lang="fr-FR" sz="1800" b="1" u="none" dirty="0" smtClean="0">
                          <a:solidFill>
                            <a:schemeClr val="tx1"/>
                          </a:solidFill>
                        </a:rPr>
                        <a:t>14</a:t>
                      </a:r>
                      <a:endParaRPr lang="fr-FR" sz="1800" b="1" u="none" dirty="0">
                        <a:solidFill>
                          <a:schemeClr val="tx1"/>
                        </a:solidFill>
                      </a:endParaRPr>
                    </a:p>
                  </a:txBody>
                  <a:tcPr marL="113831" marR="113831" marT="58057" marB="58057" anchor="ctr">
                    <a:solidFill>
                      <a:schemeClr val="bg1"/>
                    </a:solidFill>
                  </a:tcPr>
                </a:tc>
                <a:extLst>
                  <a:ext uri="{0D108BD9-81ED-4DB2-BD59-A6C34878D82A}">
                    <a16:rowId xmlns:a16="http://schemas.microsoft.com/office/drawing/2014/main" val="717915997"/>
                  </a:ext>
                </a:extLst>
              </a:tr>
              <a:tr h="309127">
                <a:tc>
                  <a:txBody>
                    <a:bodyPr/>
                    <a:lstStyle/>
                    <a:p>
                      <a:pPr algn="ctr"/>
                      <a:r>
                        <a:rPr lang="fr-FR" sz="1800" b="1" u="none" dirty="0" smtClean="0">
                          <a:solidFill>
                            <a:schemeClr val="tx1"/>
                          </a:solidFill>
                        </a:rPr>
                        <a:t>2022</a:t>
                      </a:r>
                      <a:endParaRPr lang="fr-FR" sz="1800" b="1" u="none" dirty="0">
                        <a:solidFill>
                          <a:schemeClr val="tx1"/>
                        </a:solidFill>
                      </a:endParaRPr>
                    </a:p>
                  </a:txBody>
                  <a:tcPr marL="113831" marR="113831" marT="58057" marB="58057" anchor="ctr">
                    <a:solidFill>
                      <a:schemeClr val="bg1"/>
                    </a:solidFill>
                  </a:tcPr>
                </a:tc>
                <a:tc>
                  <a:txBody>
                    <a:bodyPr/>
                    <a:lstStyle/>
                    <a:p>
                      <a:pPr algn="ctr"/>
                      <a:r>
                        <a:rPr lang="fr-FR" sz="1800" b="1" u="none" dirty="0" smtClean="0">
                          <a:solidFill>
                            <a:schemeClr val="tx1"/>
                          </a:solidFill>
                        </a:rPr>
                        <a:t>15</a:t>
                      </a:r>
                      <a:endParaRPr lang="fr-FR" sz="1800" b="1" u="none" dirty="0">
                        <a:solidFill>
                          <a:schemeClr val="tx1"/>
                        </a:solidFill>
                      </a:endParaRPr>
                    </a:p>
                  </a:txBody>
                  <a:tcPr marL="113831" marR="113831" marT="58057" marB="58057" anchor="ctr">
                    <a:solidFill>
                      <a:schemeClr val="bg1"/>
                    </a:solidFill>
                  </a:tcPr>
                </a:tc>
                <a:extLst>
                  <a:ext uri="{0D108BD9-81ED-4DB2-BD59-A6C34878D82A}">
                    <a16:rowId xmlns:a16="http://schemas.microsoft.com/office/drawing/2014/main" val="10001"/>
                  </a:ext>
                </a:extLst>
              </a:tr>
            </a:tbl>
          </a:graphicData>
        </a:graphic>
      </p:graphicFrame>
      <p:sp>
        <p:nvSpPr>
          <p:cNvPr id="19" name="Rectangle 18"/>
          <p:cNvSpPr/>
          <p:nvPr/>
        </p:nvSpPr>
        <p:spPr>
          <a:xfrm>
            <a:off x="557703" y="1611251"/>
            <a:ext cx="2692212" cy="646331"/>
          </a:xfrm>
          <a:prstGeom prst="rect">
            <a:avLst/>
          </a:prstGeom>
          <a:solidFill>
            <a:schemeClr val="bg1"/>
          </a:solidFill>
          <a:ln w="9525">
            <a:solidFill>
              <a:schemeClr val="tx1"/>
            </a:solidFill>
          </a:ln>
        </p:spPr>
        <p:txBody>
          <a:bodyPr wrap="none">
            <a:spAutoFit/>
          </a:bodyPr>
          <a:lstStyle/>
          <a:p>
            <a:r>
              <a:rPr lang="fr-FR" sz="2000" b="1" dirty="0"/>
              <a:t>R</a:t>
            </a:r>
            <a:r>
              <a:rPr lang="fr-FR" sz="2000" b="1" dirty="0" smtClean="0"/>
              <a:t>estauration </a:t>
            </a:r>
            <a:r>
              <a:rPr lang="fr-FR" sz="2000" b="1" dirty="0"/>
              <a:t>à </a:t>
            </a:r>
            <a:r>
              <a:rPr lang="fr-FR" sz="2000" b="1" dirty="0" smtClean="0"/>
              <a:t>domicile</a:t>
            </a:r>
          </a:p>
          <a:p>
            <a:r>
              <a:rPr lang="fr-FR" sz="1600" b="1" dirty="0" smtClean="0"/>
              <a:t>Moins de 60 ans </a:t>
            </a:r>
            <a:endParaRPr lang="fr-FR" sz="1600" u="sng" dirty="0"/>
          </a:p>
        </p:txBody>
      </p:sp>
      <p:sp>
        <p:nvSpPr>
          <p:cNvPr id="21" name="Rectangle 20"/>
          <p:cNvSpPr/>
          <p:nvPr/>
        </p:nvSpPr>
        <p:spPr>
          <a:xfrm>
            <a:off x="307792" y="4549429"/>
            <a:ext cx="1821332" cy="400110"/>
          </a:xfrm>
          <a:prstGeom prst="rect">
            <a:avLst/>
          </a:prstGeom>
          <a:solidFill>
            <a:schemeClr val="bg1"/>
          </a:solidFill>
          <a:ln w="9525">
            <a:solidFill>
              <a:schemeClr val="tx1"/>
            </a:solidFill>
          </a:ln>
        </p:spPr>
        <p:txBody>
          <a:bodyPr wrap="none">
            <a:spAutoFit/>
          </a:bodyPr>
          <a:lstStyle/>
          <a:p>
            <a:r>
              <a:rPr lang="fr-FR" sz="2000" b="1" dirty="0" smtClean="0"/>
              <a:t>Aide à domicile</a:t>
            </a:r>
            <a:endParaRPr lang="fr-FR" sz="2000" b="1" dirty="0"/>
          </a:p>
        </p:txBody>
      </p:sp>
      <p:graphicFrame>
        <p:nvGraphicFramePr>
          <p:cNvPr id="25" name="Tableau 24"/>
          <p:cNvGraphicFramePr>
            <a:graphicFrameLocks noGrp="1"/>
          </p:cNvGraphicFramePr>
          <p:nvPr>
            <p:extLst>
              <p:ext uri="{D42A27DB-BD31-4B8C-83A1-F6EECF244321}">
                <p14:modId xmlns:p14="http://schemas.microsoft.com/office/powerpoint/2010/main" val="1851463015"/>
              </p:ext>
            </p:extLst>
          </p:nvPr>
        </p:nvGraphicFramePr>
        <p:xfrm>
          <a:off x="2339752" y="4310977"/>
          <a:ext cx="6395598" cy="1988456"/>
        </p:xfrm>
        <a:graphic>
          <a:graphicData uri="http://schemas.openxmlformats.org/drawingml/2006/table">
            <a:tbl>
              <a:tblPr firstRow="1" bandRow="1">
                <a:effectLst>
                  <a:outerShdw blurRad="50800" dist="38100" dir="2700000" algn="tl" rotWithShape="0">
                    <a:prstClr val="black">
                      <a:alpha val="40000"/>
                    </a:prstClr>
                  </a:outerShdw>
                </a:effectLst>
                <a:tableStyleId>{D7AC3CCA-C797-4891-BE02-D94E43425B78}</a:tableStyleId>
              </a:tblPr>
              <a:tblGrid>
                <a:gridCol w="898863">
                  <a:extLst>
                    <a:ext uri="{9D8B030D-6E8A-4147-A177-3AD203B41FA5}">
                      <a16:colId xmlns:a16="http://schemas.microsoft.com/office/drawing/2014/main" val="20000"/>
                    </a:ext>
                  </a:extLst>
                </a:gridCol>
                <a:gridCol w="3456080">
                  <a:extLst>
                    <a:ext uri="{9D8B030D-6E8A-4147-A177-3AD203B41FA5}">
                      <a16:colId xmlns:a16="http://schemas.microsoft.com/office/drawing/2014/main" val="20001"/>
                    </a:ext>
                  </a:extLst>
                </a:gridCol>
                <a:gridCol w="2040655">
                  <a:extLst>
                    <a:ext uri="{9D8B030D-6E8A-4147-A177-3AD203B41FA5}">
                      <a16:colId xmlns:a16="http://schemas.microsoft.com/office/drawing/2014/main" val="20002"/>
                    </a:ext>
                  </a:extLst>
                </a:gridCol>
              </a:tblGrid>
              <a:tr h="473834">
                <a:tc>
                  <a:txBody>
                    <a:bodyPr/>
                    <a:lstStyle/>
                    <a:p>
                      <a:pPr algn="ctr"/>
                      <a:endParaRPr lang="fr-FR" sz="1800" b="0" dirty="0">
                        <a:solidFill>
                          <a:schemeClr val="accent3">
                            <a:lumMod val="50000"/>
                          </a:schemeClr>
                        </a:solidFill>
                      </a:endParaRPr>
                    </a:p>
                  </a:txBody>
                  <a:tcPr marL="113831" marR="113831" marT="58057" marB="58057" anchor="ctr">
                    <a:solidFill>
                      <a:schemeClr val="accent3">
                        <a:lumMod val="20000"/>
                        <a:lumOff val="80000"/>
                      </a:schemeClr>
                    </a:solidFill>
                  </a:tcPr>
                </a:tc>
                <a:tc>
                  <a:txBody>
                    <a:bodyPr/>
                    <a:lstStyle/>
                    <a:p>
                      <a:pPr algn="ctr"/>
                      <a:r>
                        <a:rPr lang="fr-FR" sz="1800" b="0" dirty="0" smtClean="0">
                          <a:solidFill>
                            <a:schemeClr val="accent3">
                              <a:lumMod val="50000"/>
                            </a:schemeClr>
                          </a:solidFill>
                        </a:rPr>
                        <a:t>Moins</a:t>
                      </a:r>
                      <a:r>
                        <a:rPr lang="fr-FR" sz="1800" b="0" baseline="0" dirty="0" smtClean="0">
                          <a:solidFill>
                            <a:schemeClr val="accent3">
                              <a:lumMod val="50000"/>
                            </a:schemeClr>
                          </a:solidFill>
                        </a:rPr>
                        <a:t> de 60 ans</a:t>
                      </a:r>
                    </a:p>
                    <a:p>
                      <a:pPr algn="ctr"/>
                      <a:r>
                        <a:rPr lang="fr-FR" sz="1400" b="0" baseline="0" dirty="0" smtClean="0">
                          <a:solidFill>
                            <a:schemeClr val="accent3">
                              <a:lumMod val="50000"/>
                            </a:schemeClr>
                          </a:solidFill>
                        </a:rPr>
                        <a:t>Bénéficiaire de l’AAH et (ACTP) Et/ou PCH aide humaine</a:t>
                      </a:r>
                      <a:endParaRPr lang="fr-FR" sz="1400" b="0" dirty="0">
                        <a:solidFill>
                          <a:schemeClr val="accent3">
                            <a:lumMod val="50000"/>
                          </a:schemeClr>
                        </a:solidFill>
                      </a:endParaRPr>
                    </a:p>
                  </a:txBody>
                  <a:tcPr marL="113831" marR="113831" marT="58057" marB="58057" anchor="ctr">
                    <a:solidFill>
                      <a:schemeClr val="accent3">
                        <a:lumMod val="20000"/>
                        <a:lumOff val="80000"/>
                      </a:schemeClr>
                    </a:solidFill>
                  </a:tcPr>
                </a:tc>
                <a:tc>
                  <a:txBody>
                    <a:bodyPr/>
                    <a:lstStyle/>
                    <a:p>
                      <a:pPr algn="ctr"/>
                      <a:r>
                        <a:rPr lang="fr-FR" sz="1800" b="0" dirty="0" smtClean="0">
                          <a:solidFill>
                            <a:schemeClr val="accent3">
                              <a:lumMod val="50000"/>
                            </a:schemeClr>
                          </a:solidFill>
                          <a:ea typeface="Calibri"/>
                          <a:cs typeface="Times New Roman"/>
                        </a:rPr>
                        <a:t>Plus</a:t>
                      </a:r>
                      <a:r>
                        <a:rPr lang="fr-FR" sz="1800" b="0" baseline="0" dirty="0" smtClean="0">
                          <a:solidFill>
                            <a:schemeClr val="accent3">
                              <a:lumMod val="50000"/>
                            </a:schemeClr>
                          </a:solidFill>
                          <a:ea typeface="Calibri"/>
                          <a:cs typeface="Times New Roman"/>
                        </a:rPr>
                        <a:t> de 60 ans </a:t>
                      </a:r>
                      <a:endParaRPr lang="fr-FR" sz="1800" b="0" dirty="0" smtClean="0">
                        <a:solidFill>
                          <a:schemeClr val="accent3">
                            <a:lumMod val="50000"/>
                          </a:schemeClr>
                        </a:solidFill>
                        <a:ea typeface="Calibri"/>
                        <a:cs typeface="Times New Roman"/>
                      </a:endParaRPr>
                    </a:p>
                  </a:txBody>
                  <a:tcPr marL="113831" marR="113831" marT="58057" marB="58057" anchor="ctr">
                    <a:solidFill>
                      <a:schemeClr val="accent3">
                        <a:lumMod val="20000"/>
                        <a:lumOff val="80000"/>
                      </a:schemeClr>
                    </a:solidFill>
                  </a:tcPr>
                </a:tc>
                <a:extLst>
                  <a:ext uri="{0D108BD9-81ED-4DB2-BD59-A6C34878D82A}">
                    <a16:rowId xmlns:a16="http://schemas.microsoft.com/office/drawing/2014/main" val="10000"/>
                  </a:ext>
                </a:extLst>
              </a:tr>
              <a:tr h="286256">
                <a:tc>
                  <a:txBody>
                    <a:bodyPr/>
                    <a:lstStyle/>
                    <a:p>
                      <a:pPr algn="ctr"/>
                      <a:r>
                        <a:rPr lang="fr-FR" sz="1800" b="1" u="none" dirty="0" smtClean="0">
                          <a:solidFill>
                            <a:schemeClr val="accent3">
                              <a:lumMod val="75000"/>
                            </a:schemeClr>
                          </a:solidFill>
                        </a:rPr>
                        <a:t>2024</a:t>
                      </a:r>
                      <a:endParaRPr lang="fr-FR" sz="1800" b="1" u="none" dirty="0">
                        <a:solidFill>
                          <a:schemeClr val="accent3">
                            <a:lumMod val="75000"/>
                          </a:schemeClr>
                        </a:solidFill>
                      </a:endParaRPr>
                    </a:p>
                  </a:txBody>
                  <a:tcPr marL="113831" marR="113831" marT="58057" marB="58057" anchor="ctr">
                    <a:solidFill>
                      <a:schemeClr val="bg1"/>
                    </a:solidFill>
                  </a:tcPr>
                </a:tc>
                <a:tc>
                  <a:txBody>
                    <a:bodyPr/>
                    <a:lstStyle/>
                    <a:p>
                      <a:pPr algn="ctr"/>
                      <a:r>
                        <a:rPr lang="fr-FR" sz="1800" b="1" u="none" dirty="0" smtClean="0">
                          <a:solidFill>
                            <a:schemeClr val="accent3">
                              <a:lumMod val="75000"/>
                            </a:schemeClr>
                          </a:solidFill>
                        </a:rPr>
                        <a:t>4  </a:t>
                      </a:r>
                      <a:r>
                        <a:rPr lang="fr-FR" sz="1600" b="1" u="none" dirty="0" smtClean="0">
                          <a:solidFill>
                            <a:schemeClr val="accent3">
                              <a:lumMod val="75000"/>
                            </a:schemeClr>
                          </a:solidFill>
                        </a:rPr>
                        <a:t>(352</a:t>
                      </a:r>
                      <a:r>
                        <a:rPr lang="fr-FR" sz="1600" b="1" u="none" baseline="0" dirty="0" smtClean="0">
                          <a:solidFill>
                            <a:schemeClr val="accent3">
                              <a:lumMod val="75000"/>
                            </a:schemeClr>
                          </a:solidFill>
                        </a:rPr>
                        <a:t> heures)</a:t>
                      </a:r>
                      <a:endParaRPr lang="fr-FR" sz="1600" b="1" u="none" dirty="0">
                        <a:solidFill>
                          <a:schemeClr val="accent3">
                            <a:lumMod val="75000"/>
                          </a:schemeClr>
                        </a:solidFill>
                      </a:endParaRPr>
                    </a:p>
                  </a:txBody>
                  <a:tcPr marL="113831" marR="113831" marT="58057" marB="58057" anchor="ctr">
                    <a:solidFill>
                      <a:schemeClr val="bg1"/>
                    </a:solidFill>
                  </a:tcPr>
                </a:tc>
                <a:tc>
                  <a:txBody>
                    <a:bodyPr/>
                    <a:lstStyle/>
                    <a:p>
                      <a:pPr algn="ctr"/>
                      <a:r>
                        <a:rPr lang="fr-FR" sz="1800" b="1" u="none" dirty="0" smtClean="0">
                          <a:solidFill>
                            <a:schemeClr val="accent3">
                              <a:lumMod val="75000"/>
                            </a:schemeClr>
                          </a:solidFill>
                        </a:rPr>
                        <a:t>5 </a:t>
                      </a:r>
                      <a:r>
                        <a:rPr lang="fr-FR" sz="1600" b="1" u="none" dirty="0" smtClean="0">
                          <a:solidFill>
                            <a:schemeClr val="accent3">
                              <a:lumMod val="75000"/>
                            </a:schemeClr>
                          </a:solidFill>
                        </a:rPr>
                        <a:t>(460 heures)</a:t>
                      </a:r>
                      <a:endParaRPr lang="fr-FR" sz="1600" b="1" u="none" dirty="0">
                        <a:solidFill>
                          <a:schemeClr val="accent3">
                            <a:lumMod val="75000"/>
                          </a:schemeClr>
                        </a:solidFill>
                      </a:endParaRPr>
                    </a:p>
                  </a:txBody>
                  <a:tcPr marL="113831" marR="113831" marT="58057" marB="58057" anchor="ctr">
                    <a:solidFill>
                      <a:schemeClr val="bg1"/>
                    </a:solidFill>
                  </a:tcPr>
                </a:tc>
                <a:extLst>
                  <a:ext uri="{0D108BD9-81ED-4DB2-BD59-A6C34878D82A}">
                    <a16:rowId xmlns:a16="http://schemas.microsoft.com/office/drawing/2014/main" val="3359000293"/>
                  </a:ext>
                </a:extLst>
              </a:tr>
              <a:tr h="286256">
                <a:tc>
                  <a:txBody>
                    <a:bodyPr/>
                    <a:lstStyle/>
                    <a:p>
                      <a:pPr algn="ctr"/>
                      <a:r>
                        <a:rPr lang="fr-FR" sz="1800" b="1" u="none" dirty="0" smtClean="0">
                          <a:solidFill>
                            <a:schemeClr val="tx1"/>
                          </a:solidFill>
                        </a:rPr>
                        <a:t>2023</a:t>
                      </a:r>
                      <a:endParaRPr lang="fr-FR" sz="1800" b="1" u="none" dirty="0">
                        <a:solidFill>
                          <a:schemeClr val="tx1"/>
                        </a:solidFill>
                      </a:endParaRPr>
                    </a:p>
                  </a:txBody>
                  <a:tcPr marL="113831" marR="113831" marT="58057" marB="58057" anchor="ctr">
                    <a:solidFill>
                      <a:schemeClr val="bg1"/>
                    </a:solidFill>
                  </a:tcPr>
                </a:tc>
                <a:tc>
                  <a:txBody>
                    <a:bodyPr/>
                    <a:lstStyle/>
                    <a:p>
                      <a:pPr algn="ctr"/>
                      <a:r>
                        <a:rPr lang="fr-FR" sz="1800" b="1" u="none" dirty="0" smtClean="0">
                          <a:solidFill>
                            <a:schemeClr val="tx1"/>
                          </a:solidFill>
                        </a:rPr>
                        <a:t>5</a:t>
                      </a:r>
                      <a:endParaRPr lang="fr-FR" sz="1800" b="1" u="none" dirty="0">
                        <a:solidFill>
                          <a:schemeClr val="tx1"/>
                        </a:solidFill>
                      </a:endParaRPr>
                    </a:p>
                  </a:txBody>
                  <a:tcPr marL="113831" marR="113831" marT="58057" marB="58057" anchor="ctr">
                    <a:solidFill>
                      <a:schemeClr val="bg1"/>
                    </a:solidFill>
                  </a:tcPr>
                </a:tc>
                <a:tc>
                  <a:txBody>
                    <a:bodyPr/>
                    <a:lstStyle/>
                    <a:p>
                      <a:pPr algn="ctr"/>
                      <a:r>
                        <a:rPr lang="fr-FR" sz="1800" b="1" u="none" dirty="0" smtClean="0">
                          <a:solidFill>
                            <a:schemeClr val="tx1"/>
                          </a:solidFill>
                        </a:rPr>
                        <a:t>14</a:t>
                      </a:r>
                      <a:endParaRPr lang="fr-FR" sz="1800" b="1" u="none" dirty="0">
                        <a:solidFill>
                          <a:schemeClr val="tx1"/>
                        </a:solidFill>
                      </a:endParaRPr>
                    </a:p>
                  </a:txBody>
                  <a:tcPr marL="113831" marR="113831" marT="58057" marB="58057" anchor="ctr">
                    <a:solidFill>
                      <a:schemeClr val="bg1"/>
                    </a:solidFill>
                  </a:tcPr>
                </a:tc>
                <a:extLst>
                  <a:ext uri="{0D108BD9-81ED-4DB2-BD59-A6C34878D82A}">
                    <a16:rowId xmlns:a16="http://schemas.microsoft.com/office/drawing/2014/main" val="2003383909"/>
                  </a:ext>
                </a:extLst>
              </a:tr>
              <a:tr h="286256">
                <a:tc>
                  <a:txBody>
                    <a:bodyPr/>
                    <a:lstStyle/>
                    <a:p>
                      <a:pPr algn="ctr"/>
                      <a:r>
                        <a:rPr lang="fr-FR" sz="1800" b="1" u="none" dirty="0" smtClean="0">
                          <a:solidFill>
                            <a:schemeClr val="tx1"/>
                          </a:solidFill>
                        </a:rPr>
                        <a:t>2022</a:t>
                      </a:r>
                      <a:endParaRPr lang="fr-FR" sz="1800" b="1" u="none" dirty="0">
                        <a:solidFill>
                          <a:schemeClr val="tx1"/>
                        </a:solidFill>
                      </a:endParaRPr>
                    </a:p>
                  </a:txBody>
                  <a:tcPr marL="113831" marR="113831" marT="58057" marB="58057" anchor="ctr">
                    <a:solidFill>
                      <a:schemeClr val="bg1"/>
                    </a:solidFill>
                  </a:tcPr>
                </a:tc>
                <a:tc>
                  <a:txBody>
                    <a:bodyPr/>
                    <a:lstStyle/>
                    <a:p>
                      <a:pPr algn="ctr"/>
                      <a:r>
                        <a:rPr lang="fr-FR" sz="1800" b="1" u="none" dirty="0" smtClean="0">
                          <a:solidFill>
                            <a:schemeClr val="tx1"/>
                          </a:solidFill>
                        </a:rPr>
                        <a:t>7</a:t>
                      </a:r>
                      <a:endParaRPr lang="fr-FR" sz="1800" b="1" u="none" dirty="0">
                        <a:solidFill>
                          <a:schemeClr val="tx1"/>
                        </a:solidFill>
                      </a:endParaRPr>
                    </a:p>
                  </a:txBody>
                  <a:tcPr marL="113831" marR="113831" marT="58057" marB="58057" anchor="ctr">
                    <a:solidFill>
                      <a:schemeClr val="bg1"/>
                    </a:solidFill>
                  </a:tcPr>
                </a:tc>
                <a:tc>
                  <a:txBody>
                    <a:bodyPr/>
                    <a:lstStyle/>
                    <a:p>
                      <a:pPr algn="ctr"/>
                      <a:r>
                        <a:rPr lang="fr-FR" sz="1800" b="1" u="none" dirty="0" smtClean="0">
                          <a:solidFill>
                            <a:schemeClr val="tx1"/>
                          </a:solidFill>
                        </a:rPr>
                        <a:t>6</a:t>
                      </a:r>
                      <a:endParaRPr lang="fr-FR" sz="1800" b="1" u="none" dirty="0">
                        <a:solidFill>
                          <a:schemeClr val="tx1"/>
                        </a:solidFill>
                      </a:endParaRPr>
                    </a:p>
                  </a:txBody>
                  <a:tcPr marL="113831" marR="113831" marT="58057" marB="58057" anchor="ctr">
                    <a:solidFill>
                      <a:schemeClr val="bg1"/>
                    </a:solidFill>
                  </a:tcPr>
                </a:tc>
                <a:extLst>
                  <a:ext uri="{0D108BD9-81ED-4DB2-BD59-A6C34878D82A}">
                    <a16:rowId xmlns:a16="http://schemas.microsoft.com/office/drawing/2014/main" val="10001"/>
                  </a:ext>
                </a:extLst>
              </a:tr>
            </a:tbl>
          </a:graphicData>
        </a:graphic>
      </p:graphicFrame>
      <p:graphicFrame>
        <p:nvGraphicFramePr>
          <p:cNvPr id="18" name="Tableau 17"/>
          <p:cNvGraphicFramePr>
            <a:graphicFrameLocks noGrp="1"/>
          </p:cNvGraphicFramePr>
          <p:nvPr>
            <p:extLst>
              <p:ext uri="{D42A27DB-BD31-4B8C-83A1-F6EECF244321}">
                <p14:modId xmlns:p14="http://schemas.microsoft.com/office/powerpoint/2010/main" val="1621425846"/>
              </p:ext>
            </p:extLst>
          </p:nvPr>
        </p:nvGraphicFramePr>
        <p:xfrm>
          <a:off x="2638542" y="2636912"/>
          <a:ext cx="6220311" cy="1561736"/>
        </p:xfrm>
        <a:graphic>
          <a:graphicData uri="http://schemas.openxmlformats.org/drawingml/2006/table">
            <a:tbl>
              <a:tblPr firstRow="1" bandRow="1">
                <a:effectLst>
                  <a:outerShdw blurRad="50800" dist="38100" dir="2700000" algn="tl" rotWithShape="0">
                    <a:prstClr val="black">
                      <a:alpha val="40000"/>
                    </a:prstClr>
                  </a:outerShdw>
                </a:effectLst>
                <a:tableStyleId>{D7AC3CCA-C797-4891-BE02-D94E43425B78}</a:tableStyleId>
              </a:tblPr>
              <a:tblGrid>
                <a:gridCol w="874227">
                  <a:extLst>
                    <a:ext uri="{9D8B030D-6E8A-4147-A177-3AD203B41FA5}">
                      <a16:colId xmlns:a16="http://schemas.microsoft.com/office/drawing/2014/main" val="20000"/>
                    </a:ext>
                  </a:extLst>
                </a:gridCol>
                <a:gridCol w="3361358">
                  <a:extLst>
                    <a:ext uri="{9D8B030D-6E8A-4147-A177-3AD203B41FA5}">
                      <a16:colId xmlns:a16="http://schemas.microsoft.com/office/drawing/2014/main" val="20001"/>
                    </a:ext>
                  </a:extLst>
                </a:gridCol>
                <a:gridCol w="1984726">
                  <a:extLst>
                    <a:ext uri="{9D8B030D-6E8A-4147-A177-3AD203B41FA5}">
                      <a16:colId xmlns:a16="http://schemas.microsoft.com/office/drawing/2014/main" val="20002"/>
                    </a:ext>
                  </a:extLst>
                </a:gridCol>
              </a:tblGrid>
              <a:tr h="347878">
                <a:tc>
                  <a:txBody>
                    <a:bodyPr/>
                    <a:lstStyle/>
                    <a:p>
                      <a:pPr algn="ctr"/>
                      <a:endParaRPr lang="fr-FR" sz="1800" b="0" dirty="0">
                        <a:solidFill>
                          <a:schemeClr val="accent3">
                            <a:lumMod val="50000"/>
                          </a:schemeClr>
                        </a:solidFill>
                      </a:endParaRPr>
                    </a:p>
                  </a:txBody>
                  <a:tcPr marL="113831" marR="113831" marT="58057" marB="58057" anchor="ctr">
                    <a:solidFill>
                      <a:schemeClr val="accent3">
                        <a:lumMod val="20000"/>
                        <a:lumOff val="80000"/>
                      </a:schemeClr>
                    </a:solidFill>
                  </a:tcPr>
                </a:tc>
                <a:tc>
                  <a:txBody>
                    <a:bodyPr/>
                    <a:lstStyle/>
                    <a:p>
                      <a:pPr algn="ctr"/>
                      <a:r>
                        <a:rPr lang="fr-FR" sz="1800" b="0" dirty="0" smtClean="0">
                          <a:solidFill>
                            <a:schemeClr val="accent3">
                              <a:lumMod val="50000"/>
                            </a:schemeClr>
                          </a:solidFill>
                        </a:rPr>
                        <a:t>Moins</a:t>
                      </a:r>
                      <a:r>
                        <a:rPr lang="fr-FR" sz="1800" b="0" baseline="0" dirty="0" smtClean="0">
                          <a:solidFill>
                            <a:schemeClr val="accent3">
                              <a:lumMod val="50000"/>
                            </a:schemeClr>
                          </a:solidFill>
                        </a:rPr>
                        <a:t> de 60 ans</a:t>
                      </a:r>
                    </a:p>
                  </a:txBody>
                  <a:tcPr marL="113831" marR="113831" marT="58057" marB="58057" anchor="ctr">
                    <a:solidFill>
                      <a:schemeClr val="accent3">
                        <a:lumMod val="20000"/>
                        <a:lumOff val="80000"/>
                      </a:schemeClr>
                    </a:solidFill>
                  </a:tcPr>
                </a:tc>
                <a:tc>
                  <a:txBody>
                    <a:bodyPr/>
                    <a:lstStyle/>
                    <a:p>
                      <a:pPr algn="ctr"/>
                      <a:r>
                        <a:rPr lang="fr-FR" sz="1800" b="0" dirty="0" smtClean="0">
                          <a:solidFill>
                            <a:schemeClr val="accent3">
                              <a:lumMod val="50000"/>
                            </a:schemeClr>
                          </a:solidFill>
                          <a:ea typeface="Calibri"/>
                          <a:cs typeface="Times New Roman"/>
                        </a:rPr>
                        <a:t>Plus</a:t>
                      </a:r>
                      <a:r>
                        <a:rPr lang="fr-FR" sz="1800" b="0" baseline="0" dirty="0" smtClean="0">
                          <a:solidFill>
                            <a:schemeClr val="accent3">
                              <a:lumMod val="50000"/>
                            </a:schemeClr>
                          </a:solidFill>
                          <a:ea typeface="Calibri"/>
                          <a:cs typeface="Times New Roman"/>
                        </a:rPr>
                        <a:t> de 60 ans </a:t>
                      </a:r>
                      <a:endParaRPr lang="fr-FR" sz="1800" b="0" dirty="0" smtClean="0">
                        <a:solidFill>
                          <a:schemeClr val="accent3">
                            <a:lumMod val="50000"/>
                          </a:schemeClr>
                        </a:solidFill>
                        <a:ea typeface="Calibri"/>
                        <a:cs typeface="Times New Roman"/>
                      </a:endParaRPr>
                    </a:p>
                  </a:txBody>
                  <a:tcPr marL="113831" marR="113831" marT="58057" marB="58057" anchor="ctr">
                    <a:solidFill>
                      <a:schemeClr val="accent3">
                        <a:lumMod val="20000"/>
                        <a:lumOff val="80000"/>
                      </a:schemeClr>
                    </a:solidFill>
                  </a:tcPr>
                </a:tc>
                <a:extLst>
                  <a:ext uri="{0D108BD9-81ED-4DB2-BD59-A6C34878D82A}">
                    <a16:rowId xmlns:a16="http://schemas.microsoft.com/office/drawing/2014/main" val="10000"/>
                  </a:ext>
                </a:extLst>
              </a:tr>
              <a:tr h="274769">
                <a:tc>
                  <a:txBody>
                    <a:bodyPr/>
                    <a:lstStyle/>
                    <a:p>
                      <a:pPr algn="ctr"/>
                      <a:r>
                        <a:rPr lang="fr-FR" sz="1800" b="1" u="none" dirty="0" smtClean="0">
                          <a:solidFill>
                            <a:schemeClr val="accent3">
                              <a:lumMod val="75000"/>
                            </a:schemeClr>
                          </a:solidFill>
                        </a:rPr>
                        <a:t>2024</a:t>
                      </a:r>
                      <a:endParaRPr lang="fr-FR" sz="1800" b="1" u="none" dirty="0">
                        <a:solidFill>
                          <a:schemeClr val="accent3">
                            <a:lumMod val="75000"/>
                          </a:schemeClr>
                        </a:solidFill>
                      </a:endParaRPr>
                    </a:p>
                  </a:txBody>
                  <a:tcPr marL="113831" marR="113831" marT="58057" marB="58057" anchor="ctr">
                    <a:solidFill>
                      <a:schemeClr val="bg1"/>
                    </a:solidFill>
                  </a:tcPr>
                </a:tc>
                <a:tc>
                  <a:txBody>
                    <a:bodyPr/>
                    <a:lstStyle/>
                    <a:p>
                      <a:pPr algn="ctr"/>
                      <a:r>
                        <a:rPr lang="fr-FR" sz="1800" b="1" u="none" dirty="0" smtClean="0">
                          <a:solidFill>
                            <a:schemeClr val="accent3">
                              <a:lumMod val="75000"/>
                            </a:schemeClr>
                          </a:solidFill>
                        </a:rPr>
                        <a:t>4</a:t>
                      </a:r>
                      <a:endParaRPr lang="fr-FR" sz="1800" b="1" u="none" dirty="0">
                        <a:solidFill>
                          <a:schemeClr val="accent3">
                            <a:lumMod val="75000"/>
                          </a:schemeClr>
                        </a:solidFill>
                      </a:endParaRPr>
                    </a:p>
                  </a:txBody>
                  <a:tcPr marL="113831" marR="113831" marT="58057" marB="58057" anchor="ctr">
                    <a:solidFill>
                      <a:schemeClr val="bg1"/>
                    </a:solidFill>
                  </a:tcPr>
                </a:tc>
                <a:tc>
                  <a:txBody>
                    <a:bodyPr/>
                    <a:lstStyle/>
                    <a:p>
                      <a:pPr algn="ctr"/>
                      <a:r>
                        <a:rPr lang="fr-FR" sz="1800" b="1" u="none" dirty="0" smtClean="0">
                          <a:solidFill>
                            <a:schemeClr val="accent3">
                              <a:lumMod val="75000"/>
                            </a:schemeClr>
                          </a:solidFill>
                        </a:rPr>
                        <a:t>12</a:t>
                      </a:r>
                      <a:endParaRPr lang="fr-FR" sz="1800" b="1" u="none" dirty="0">
                        <a:solidFill>
                          <a:schemeClr val="accent3">
                            <a:lumMod val="75000"/>
                          </a:schemeClr>
                        </a:solidFill>
                      </a:endParaRPr>
                    </a:p>
                  </a:txBody>
                  <a:tcPr marL="113831" marR="113831" marT="58057" marB="58057" anchor="ctr">
                    <a:solidFill>
                      <a:schemeClr val="bg1"/>
                    </a:solidFill>
                  </a:tcPr>
                </a:tc>
                <a:extLst>
                  <a:ext uri="{0D108BD9-81ED-4DB2-BD59-A6C34878D82A}">
                    <a16:rowId xmlns:a16="http://schemas.microsoft.com/office/drawing/2014/main" val="2311095939"/>
                  </a:ext>
                </a:extLst>
              </a:tr>
              <a:tr h="274769">
                <a:tc>
                  <a:txBody>
                    <a:bodyPr/>
                    <a:lstStyle/>
                    <a:p>
                      <a:pPr algn="ctr"/>
                      <a:r>
                        <a:rPr lang="fr-FR" sz="1800" b="1" u="none" dirty="0" smtClean="0">
                          <a:solidFill>
                            <a:schemeClr val="tx1"/>
                          </a:solidFill>
                        </a:rPr>
                        <a:t>2023</a:t>
                      </a:r>
                      <a:endParaRPr lang="fr-FR" sz="1800" b="1" u="none" dirty="0">
                        <a:solidFill>
                          <a:schemeClr val="tx1"/>
                        </a:solidFill>
                      </a:endParaRPr>
                    </a:p>
                  </a:txBody>
                  <a:tcPr marL="113831" marR="113831" marT="58057" marB="58057" anchor="ctr">
                    <a:solidFill>
                      <a:schemeClr val="bg1"/>
                    </a:solidFill>
                  </a:tcPr>
                </a:tc>
                <a:tc>
                  <a:txBody>
                    <a:bodyPr/>
                    <a:lstStyle/>
                    <a:p>
                      <a:pPr algn="ctr"/>
                      <a:r>
                        <a:rPr lang="fr-FR" sz="1800" b="1" u="none" dirty="0" smtClean="0">
                          <a:solidFill>
                            <a:schemeClr val="tx1"/>
                          </a:solidFill>
                        </a:rPr>
                        <a:t>4</a:t>
                      </a:r>
                      <a:endParaRPr lang="fr-FR" sz="1800" b="1" u="none" dirty="0">
                        <a:solidFill>
                          <a:schemeClr val="tx1"/>
                        </a:solidFill>
                      </a:endParaRPr>
                    </a:p>
                  </a:txBody>
                  <a:tcPr marL="113831" marR="113831" marT="58057" marB="58057" anchor="ctr">
                    <a:solidFill>
                      <a:schemeClr val="bg1"/>
                    </a:solidFill>
                  </a:tcPr>
                </a:tc>
                <a:tc>
                  <a:txBody>
                    <a:bodyPr/>
                    <a:lstStyle/>
                    <a:p>
                      <a:pPr algn="ctr"/>
                      <a:r>
                        <a:rPr lang="fr-FR" sz="1800" b="1" u="none" dirty="0" smtClean="0">
                          <a:solidFill>
                            <a:schemeClr val="tx1"/>
                          </a:solidFill>
                        </a:rPr>
                        <a:t>12</a:t>
                      </a:r>
                      <a:endParaRPr lang="fr-FR" sz="1800" b="1" u="none" dirty="0">
                        <a:solidFill>
                          <a:schemeClr val="tx1"/>
                        </a:solidFill>
                      </a:endParaRPr>
                    </a:p>
                  </a:txBody>
                  <a:tcPr marL="113831" marR="113831" marT="58057" marB="58057" anchor="ctr">
                    <a:solidFill>
                      <a:schemeClr val="bg1"/>
                    </a:solidFill>
                  </a:tcPr>
                </a:tc>
                <a:extLst>
                  <a:ext uri="{0D108BD9-81ED-4DB2-BD59-A6C34878D82A}">
                    <a16:rowId xmlns:a16="http://schemas.microsoft.com/office/drawing/2014/main" val="3950326052"/>
                  </a:ext>
                </a:extLst>
              </a:tr>
              <a:tr h="274769">
                <a:tc>
                  <a:txBody>
                    <a:bodyPr/>
                    <a:lstStyle/>
                    <a:p>
                      <a:pPr algn="ctr"/>
                      <a:r>
                        <a:rPr lang="fr-FR" sz="1800" b="1" u="none" dirty="0" smtClean="0">
                          <a:solidFill>
                            <a:schemeClr val="tx1"/>
                          </a:solidFill>
                        </a:rPr>
                        <a:t>2022</a:t>
                      </a:r>
                      <a:endParaRPr lang="fr-FR" sz="1800" b="1" u="none" dirty="0">
                        <a:solidFill>
                          <a:schemeClr val="tx1"/>
                        </a:solidFill>
                      </a:endParaRPr>
                    </a:p>
                  </a:txBody>
                  <a:tcPr marL="113831" marR="113831" marT="58057" marB="58057" anchor="ctr">
                    <a:solidFill>
                      <a:schemeClr val="bg1"/>
                    </a:solidFill>
                  </a:tcPr>
                </a:tc>
                <a:tc>
                  <a:txBody>
                    <a:bodyPr/>
                    <a:lstStyle/>
                    <a:p>
                      <a:pPr algn="ctr"/>
                      <a:r>
                        <a:rPr lang="fr-FR" sz="1800" b="1" u="none" dirty="0" smtClean="0">
                          <a:solidFill>
                            <a:schemeClr val="tx1"/>
                          </a:solidFill>
                        </a:rPr>
                        <a:t>2</a:t>
                      </a:r>
                      <a:endParaRPr lang="fr-FR" sz="1800" b="1" u="none" dirty="0">
                        <a:solidFill>
                          <a:schemeClr val="tx1"/>
                        </a:solidFill>
                      </a:endParaRPr>
                    </a:p>
                  </a:txBody>
                  <a:tcPr marL="113831" marR="113831" marT="58057" marB="58057" anchor="ctr">
                    <a:solidFill>
                      <a:schemeClr val="bg1"/>
                    </a:solidFill>
                  </a:tcPr>
                </a:tc>
                <a:tc>
                  <a:txBody>
                    <a:bodyPr/>
                    <a:lstStyle/>
                    <a:p>
                      <a:pPr algn="ctr"/>
                      <a:r>
                        <a:rPr lang="fr-FR" sz="1800" b="1" u="none" dirty="0" smtClean="0">
                          <a:solidFill>
                            <a:schemeClr val="tx1"/>
                          </a:solidFill>
                        </a:rPr>
                        <a:t>16</a:t>
                      </a:r>
                      <a:endParaRPr lang="fr-FR" sz="1800" b="1" u="none" dirty="0">
                        <a:solidFill>
                          <a:schemeClr val="tx1"/>
                        </a:solidFill>
                      </a:endParaRPr>
                    </a:p>
                  </a:txBody>
                  <a:tcPr marL="113831" marR="113831" marT="58057" marB="58057" anchor="ctr">
                    <a:solidFill>
                      <a:schemeClr val="bg1"/>
                    </a:solidFill>
                  </a:tcPr>
                </a:tc>
                <a:extLst>
                  <a:ext uri="{0D108BD9-81ED-4DB2-BD59-A6C34878D82A}">
                    <a16:rowId xmlns:a16="http://schemas.microsoft.com/office/drawing/2014/main" val="2003383909"/>
                  </a:ext>
                </a:extLst>
              </a:tr>
            </a:tbl>
          </a:graphicData>
        </a:graphic>
      </p:graphicFrame>
      <p:sp>
        <p:nvSpPr>
          <p:cNvPr id="27" name="Rectangle 26"/>
          <p:cNvSpPr/>
          <p:nvPr/>
        </p:nvSpPr>
        <p:spPr>
          <a:xfrm>
            <a:off x="533047" y="2758361"/>
            <a:ext cx="1930208" cy="707886"/>
          </a:xfrm>
          <a:prstGeom prst="rect">
            <a:avLst/>
          </a:prstGeom>
          <a:solidFill>
            <a:schemeClr val="bg1"/>
          </a:solidFill>
          <a:ln w="9525">
            <a:solidFill>
              <a:schemeClr val="tx1"/>
            </a:solidFill>
          </a:ln>
        </p:spPr>
        <p:txBody>
          <a:bodyPr wrap="none">
            <a:spAutoFit/>
          </a:bodyPr>
          <a:lstStyle/>
          <a:p>
            <a:r>
              <a:rPr lang="fr-FR" sz="2000" b="1" dirty="0" smtClean="0"/>
              <a:t>Transport</a:t>
            </a:r>
          </a:p>
          <a:p>
            <a:r>
              <a:rPr lang="fr-FR" sz="2000" b="1" dirty="0" smtClean="0"/>
              <a:t>véhicule adapté </a:t>
            </a:r>
            <a:endParaRPr lang="fr-FR" sz="2000" b="1" dirty="0"/>
          </a:p>
        </p:txBody>
      </p:sp>
    </p:spTree>
    <p:extLst>
      <p:ext uri="{BB962C8B-B14F-4D97-AF65-F5344CB8AC3E}">
        <p14:creationId xmlns:p14="http://schemas.microsoft.com/office/powerpoint/2010/main" val="3701179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72085" y="609886"/>
            <a:ext cx="5543309" cy="499329"/>
          </a:xfrm>
          <a:prstGeom prst="rect">
            <a:avLst/>
          </a:prstGeom>
          <a:noFill/>
          <a:ln>
            <a:noFill/>
          </a:ln>
          <a:effectLst/>
        </p:spPr>
        <p:txBody>
          <a:bodyPr wrap="square" lIns="113498" tIns="56750" rIns="113498" bIns="56750">
            <a:spAutoFit/>
          </a:bodyPr>
          <a:lstStyle/>
          <a:p>
            <a:pPr algn="r"/>
            <a:r>
              <a:rPr lang="fr-FR" sz="2500" b="1" dirty="0">
                <a:solidFill>
                  <a:schemeClr val="accent3">
                    <a:lumMod val="50000"/>
                  </a:schemeClr>
                </a:solidFill>
              </a:rPr>
              <a:t>Amicale du personnel communal</a:t>
            </a:r>
          </a:p>
        </p:txBody>
      </p:sp>
      <p:sp>
        <p:nvSpPr>
          <p:cNvPr id="7" name="Titre 3"/>
          <p:cNvSpPr txBox="1">
            <a:spLocks/>
          </p:cNvSpPr>
          <p:nvPr/>
        </p:nvSpPr>
        <p:spPr>
          <a:xfrm>
            <a:off x="3854877" y="282390"/>
            <a:ext cx="4850549" cy="454900"/>
          </a:xfrm>
          <a:prstGeom prst="rect">
            <a:avLst/>
          </a:prstGeom>
          <a:noFill/>
          <a:effectLst/>
        </p:spPr>
        <p:txBody>
          <a:bodyPr vert="horz" lIns="113498" tIns="56750" rIns="113498" bIns="56750"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r>
              <a:rPr lang="fr-FR" smtClean="0">
                <a:solidFill>
                  <a:schemeClr val="accent3">
                    <a:lumMod val="75000"/>
                  </a:schemeClr>
                </a:solidFill>
              </a:rPr>
              <a:t>MOYENS GÉNÉRAUX</a:t>
            </a:r>
            <a:endParaRPr lang="fr-FR">
              <a:solidFill>
                <a:schemeClr val="accent3">
                  <a:lumMod val="75000"/>
                </a:schemeClr>
              </a:solidFill>
            </a:endParaRPr>
          </a:p>
        </p:txBody>
      </p:sp>
      <p:sp>
        <p:nvSpPr>
          <p:cNvPr id="14" name="Rectangle 13"/>
          <p:cNvSpPr/>
          <p:nvPr/>
        </p:nvSpPr>
        <p:spPr>
          <a:xfrm>
            <a:off x="4343631" y="1101474"/>
            <a:ext cx="4541456" cy="1653491"/>
          </a:xfrm>
          <a:prstGeom prst="rect">
            <a:avLst/>
          </a:prstGeom>
          <a:noFill/>
          <a:effectLst/>
        </p:spPr>
        <p:txBody>
          <a:bodyPr wrap="square" lIns="113498" tIns="56750" rIns="113498" bIns="56750">
            <a:spAutoFit/>
          </a:bodyPr>
          <a:lstStyle/>
          <a:p>
            <a:r>
              <a:rPr lang="fr-FR" sz="2000" dirty="0">
                <a:solidFill>
                  <a:schemeClr val="accent3">
                    <a:lumMod val="50000"/>
                  </a:schemeClr>
                </a:solidFill>
              </a:rPr>
              <a:t>Prestations de l’APCVA* </a:t>
            </a:r>
            <a:r>
              <a:rPr lang="fr-FR" sz="2000" dirty="0" smtClean="0">
                <a:solidFill>
                  <a:schemeClr val="accent3">
                    <a:lumMod val="50000"/>
                  </a:schemeClr>
                </a:solidFill>
              </a:rPr>
              <a:t>perçues </a:t>
            </a:r>
            <a:r>
              <a:rPr lang="fr-FR" sz="2000" dirty="0">
                <a:solidFill>
                  <a:schemeClr val="accent3">
                    <a:lumMod val="50000"/>
                  </a:schemeClr>
                </a:solidFill>
              </a:rPr>
              <a:t>par les agents dont </a:t>
            </a:r>
            <a:r>
              <a:rPr lang="fr-FR" sz="2000" dirty="0" smtClean="0">
                <a:solidFill>
                  <a:schemeClr val="accent3">
                    <a:lumMod val="50000"/>
                  </a:schemeClr>
                </a:solidFill>
              </a:rPr>
              <a:t>les </a:t>
            </a:r>
            <a:r>
              <a:rPr lang="fr-FR" sz="2000" dirty="0">
                <a:solidFill>
                  <a:schemeClr val="accent3">
                    <a:lumMod val="50000"/>
                  </a:schemeClr>
                </a:solidFill>
              </a:rPr>
              <a:t>enfants présentent une situation de handicap reconnue par la </a:t>
            </a:r>
            <a:r>
              <a:rPr lang="fr-FR" sz="2000" dirty="0" smtClean="0">
                <a:solidFill>
                  <a:schemeClr val="accent3">
                    <a:lumMod val="50000"/>
                  </a:schemeClr>
                </a:solidFill>
              </a:rPr>
              <a:t>MDPH</a:t>
            </a:r>
          </a:p>
          <a:p>
            <a:r>
              <a:rPr lang="fr-FR" sz="2000" dirty="0" smtClean="0">
                <a:solidFill>
                  <a:schemeClr val="accent3">
                    <a:lumMod val="50000"/>
                  </a:schemeClr>
                </a:solidFill>
              </a:rPr>
              <a:t>Montant différent selon l’âge des enfants.</a:t>
            </a:r>
            <a:endParaRPr lang="fr-FR" sz="2000" dirty="0">
              <a:solidFill>
                <a:schemeClr val="accent3">
                  <a:lumMod val="50000"/>
                </a:schemeClr>
              </a:solidFill>
            </a:endParaRPr>
          </a:p>
        </p:txBody>
      </p:sp>
      <p:graphicFrame>
        <p:nvGraphicFramePr>
          <p:cNvPr id="4" name="Tableau 3"/>
          <p:cNvGraphicFramePr>
            <a:graphicFrameLocks noGrp="1"/>
          </p:cNvGraphicFramePr>
          <p:nvPr>
            <p:extLst>
              <p:ext uri="{D42A27DB-BD31-4B8C-83A1-F6EECF244321}">
                <p14:modId xmlns:p14="http://schemas.microsoft.com/office/powerpoint/2010/main" val="1254980840"/>
              </p:ext>
            </p:extLst>
          </p:nvPr>
        </p:nvGraphicFramePr>
        <p:xfrm>
          <a:off x="2855469" y="3246553"/>
          <a:ext cx="4916667" cy="2241606"/>
        </p:xfrm>
        <a:graphic>
          <a:graphicData uri="http://schemas.openxmlformats.org/drawingml/2006/table">
            <a:tbl>
              <a:tblPr firstRow="1" bandRow="1">
                <a:effectLst>
                  <a:outerShdw blurRad="50800" dist="38100" dir="2700000" algn="tl" rotWithShape="0">
                    <a:prstClr val="black">
                      <a:alpha val="40000"/>
                    </a:prstClr>
                  </a:outerShdw>
                </a:effectLst>
                <a:tableStyleId>{D7AC3CCA-C797-4891-BE02-D94E43425B78}</a:tableStyleId>
              </a:tblPr>
              <a:tblGrid>
                <a:gridCol w="1189403">
                  <a:extLst>
                    <a:ext uri="{9D8B030D-6E8A-4147-A177-3AD203B41FA5}">
                      <a16:colId xmlns:a16="http://schemas.microsoft.com/office/drawing/2014/main" val="20000"/>
                    </a:ext>
                  </a:extLst>
                </a:gridCol>
                <a:gridCol w="1179468">
                  <a:extLst>
                    <a:ext uri="{9D8B030D-6E8A-4147-A177-3AD203B41FA5}">
                      <a16:colId xmlns:a16="http://schemas.microsoft.com/office/drawing/2014/main" val="20001"/>
                    </a:ext>
                  </a:extLst>
                </a:gridCol>
                <a:gridCol w="1290826">
                  <a:extLst>
                    <a:ext uri="{9D8B030D-6E8A-4147-A177-3AD203B41FA5}">
                      <a16:colId xmlns:a16="http://schemas.microsoft.com/office/drawing/2014/main" val="20002"/>
                    </a:ext>
                  </a:extLst>
                </a:gridCol>
                <a:gridCol w="1256970">
                  <a:extLst>
                    <a:ext uri="{9D8B030D-6E8A-4147-A177-3AD203B41FA5}">
                      <a16:colId xmlns:a16="http://schemas.microsoft.com/office/drawing/2014/main" val="20003"/>
                    </a:ext>
                  </a:extLst>
                </a:gridCol>
              </a:tblGrid>
              <a:tr h="833710">
                <a:tc>
                  <a:txBody>
                    <a:bodyPr/>
                    <a:lstStyle/>
                    <a:p>
                      <a:pPr algn="ctr"/>
                      <a:endParaRPr lang="fr-FR" sz="1500" b="1" dirty="0"/>
                    </a:p>
                  </a:txBody>
                  <a:tcPr marL="113831" marR="113831" marT="58057" marB="58057" anchor="ctr">
                    <a:solidFill>
                      <a:schemeClr val="accent3">
                        <a:lumMod val="20000"/>
                        <a:lumOff val="80000"/>
                      </a:schemeClr>
                    </a:solidFill>
                  </a:tcPr>
                </a:tc>
                <a:tc>
                  <a:txBody>
                    <a:bodyPr/>
                    <a:lstStyle/>
                    <a:p>
                      <a:pPr algn="ctr" fontAlgn="ctr"/>
                      <a:r>
                        <a:rPr lang="fr-FR" sz="1500" u="none" strike="noStrike" dirty="0" smtClean="0">
                          <a:effectLst/>
                        </a:rPr>
                        <a:t>Taux d'invalidité</a:t>
                      </a:r>
                      <a:endParaRPr lang="fr-FR" sz="1500" b="1" i="0" u="none" strike="noStrike" dirty="0">
                        <a:solidFill>
                          <a:srgbClr val="000000"/>
                        </a:solidFill>
                        <a:effectLst/>
                        <a:latin typeface="Book Antiqua"/>
                      </a:endParaRPr>
                    </a:p>
                  </a:txBody>
                  <a:tcPr marL="113831" marR="113831" marT="58057" marB="58057" anchor="ctr">
                    <a:solidFill>
                      <a:schemeClr val="accent3">
                        <a:lumMod val="20000"/>
                        <a:lumOff val="80000"/>
                      </a:schemeClr>
                    </a:solidFill>
                  </a:tcPr>
                </a:tc>
                <a:tc>
                  <a:txBody>
                    <a:bodyPr/>
                    <a:lstStyle/>
                    <a:p>
                      <a:pPr algn="ctr"/>
                      <a:r>
                        <a:rPr lang="fr-FR" sz="1500" u="none" strike="noStrike" dirty="0" smtClean="0">
                          <a:effectLst/>
                        </a:rPr>
                        <a:t>Nombre d’</a:t>
                      </a:r>
                      <a:r>
                        <a:rPr lang="fr-FR" sz="1500" u="none" strike="noStrike" dirty="0" err="1" smtClean="0">
                          <a:effectLst/>
                        </a:rPr>
                        <a:t>amicalistes</a:t>
                      </a:r>
                      <a:endParaRPr lang="fr-FR" sz="1500" b="0" dirty="0" smtClean="0">
                        <a:ea typeface="Calibri"/>
                        <a:cs typeface="Times New Roman"/>
                      </a:endParaRPr>
                    </a:p>
                  </a:txBody>
                  <a:tcPr marL="113831" marR="113831" marT="58057" marB="58057" anchor="ctr">
                    <a:solidFill>
                      <a:schemeClr val="accent3">
                        <a:lumMod val="20000"/>
                        <a:lumOff val="80000"/>
                      </a:schemeClr>
                    </a:solidFill>
                  </a:tcPr>
                </a:tc>
                <a:tc>
                  <a:txBody>
                    <a:bodyPr/>
                    <a:lstStyle/>
                    <a:p>
                      <a:pPr algn="ctr" fontAlgn="ctr"/>
                      <a:r>
                        <a:rPr lang="fr-FR" sz="1500" u="none" strike="noStrike" dirty="0" smtClean="0">
                          <a:effectLst/>
                        </a:rPr>
                        <a:t>Prestations "APCVA"*</a:t>
                      </a:r>
                      <a:endParaRPr lang="fr-FR" sz="1500" b="1" i="0" u="none" strike="noStrike" dirty="0">
                        <a:solidFill>
                          <a:srgbClr val="000000"/>
                        </a:solidFill>
                        <a:effectLst/>
                        <a:latin typeface="Book Antiqua"/>
                      </a:endParaRPr>
                    </a:p>
                  </a:txBody>
                  <a:tcPr marL="113831" marR="113831" marT="58057" marB="58057" anchor="ctr">
                    <a:solidFill>
                      <a:schemeClr val="accent3">
                        <a:lumMod val="20000"/>
                        <a:lumOff val="80000"/>
                      </a:schemeClr>
                    </a:solidFill>
                  </a:tcPr>
                </a:tc>
                <a:extLst>
                  <a:ext uri="{0D108BD9-81ED-4DB2-BD59-A6C34878D82A}">
                    <a16:rowId xmlns:a16="http://schemas.microsoft.com/office/drawing/2014/main" val="10000"/>
                  </a:ext>
                </a:extLst>
              </a:tr>
              <a:tr h="483592">
                <a:tc>
                  <a:txBody>
                    <a:bodyPr/>
                    <a:lstStyle/>
                    <a:p>
                      <a:pPr marL="0" marR="0" indent="0" algn="ctr" defTabSz="913913" rtl="0" eaLnBrk="1" fontAlgn="auto" latinLnBrk="0" hangingPunct="1">
                        <a:lnSpc>
                          <a:spcPct val="100000"/>
                        </a:lnSpc>
                        <a:spcBef>
                          <a:spcPts val="0"/>
                        </a:spcBef>
                        <a:spcAft>
                          <a:spcPts val="0"/>
                        </a:spcAft>
                        <a:buClrTx/>
                        <a:buSzTx/>
                        <a:buFontTx/>
                        <a:buNone/>
                        <a:tabLst/>
                        <a:defRPr/>
                      </a:pPr>
                      <a:r>
                        <a:rPr lang="fr-FR" sz="1600" b="1" dirty="0" smtClean="0">
                          <a:solidFill>
                            <a:schemeClr val="tx1"/>
                          </a:solidFill>
                        </a:rPr>
                        <a:t>En 2024</a:t>
                      </a:r>
                    </a:p>
                  </a:txBody>
                  <a:tcPr marL="113831" marR="113831" marT="58057" marB="58057" anchor="ctr">
                    <a:noFill/>
                  </a:tcPr>
                </a:tc>
                <a:tc>
                  <a:txBody>
                    <a:bodyPr/>
                    <a:lstStyle/>
                    <a:p>
                      <a:pPr marL="0" marR="0" lvl="0" indent="0" algn="ctr" defTabSz="913913" rtl="0" eaLnBrk="1" fontAlgn="ctr" latinLnBrk="0" hangingPunct="1">
                        <a:lnSpc>
                          <a:spcPct val="100000"/>
                        </a:lnSpc>
                        <a:spcBef>
                          <a:spcPts val="0"/>
                        </a:spcBef>
                        <a:spcAft>
                          <a:spcPts val="0"/>
                        </a:spcAft>
                        <a:buClrTx/>
                        <a:buSzTx/>
                        <a:buFontTx/>
                        <a:buNone/>
                        <a:tabLst/>
                        <a:defRPr/>
                      </a:pPr>
                      <a:r>
                        <a:rPr lang="fr-FR" sz="1500" b="1" i="0" u="none" strike="noStrike" dirty="0" smtClean="0">
                          <a:solidFill>
                            <a:srgbClr val="000000"/>
                          </a:solidFill>
                          <a:effectLst/>
                          <a:latin typeface="+mn-lt"/>
                        </a:rPr>
                        <a:t>80%</a:t>
                      </a:r>
                    </a:p>
                  </a:txBody>
                  <a:tcPr marL="113831" marR="113831" marT="58057" marB="58057" anchor="ctr">
                    <a:noFill/>
                  </a:tcPr>
                </a:tc>
                <a:tc>
                  <a:txBody>
                    <a:bodyPr/>
                    <a:lstStyle/>
                    <a:p>
                      <a:pPr algn="ctr"/>
                      <a:r>
                        <a:rPr lang="fr-FR" sz="1500" b="1" dirty="0" smtClean="0">
                          <a:latin typeface="+mn-lt"/>
                          <a:ea typeface="Calibri"/>
                          <a:cs typeface="Times New Roman"/>
                        </a:rPr>
                        <a:t>4</a:t>
                      </a:r>
                    </a:p>
                  </a:txBody>
                  <a:tcPr marL="113831" marR="113831" marT="58057" marB="58057" anchor="ctr">
                    <a:noFill/>
                  </a:tcPr>
                </a:tc>
                <a:tc>
                  <a:txBody>
                    <a:bodyPr/>
                    <a:lstStyle/>
                    <a:p>
                      <a:pPr algn="ctr" fontAlgn="ctr"/>
                      <a:r>
                        <a:rPr lang="fr-FR" sz="1500" b="1" i="0" u="none" strike="noStrike" dirty="0" smtClean="0">
                          <a:solidFill>
                            <a:srgbClr val="00B050"/>
                          </a:solidFill>
                          <a:effectLst/>
                          <a:latin typeface="+mn-lt"/>
                        </a:rPr>
                        <a:t>5 087 €</a:t>
                      </a:r>
                      <a:endParaRPr lang="fr-FR" sz="1500" b="1" i="0" u="none" strike="noStrike" dirty="0">
                        <a:solidFill>
                          <a:srgbClr val="00B050"/>
                        </a:solidFill>
                        <a:effectLst/>
                        <a:latin typeface="+mn-lt"/>
                      </a:endParaRPr>
                    </a:p>
                  </a:txBody>
                  <a:tcPr marL="113831" marR="113831" marT="58057" marB="58057" anchor="ctr">
                    <a:noFill/>
                  </a:tcPr>
                </a:tc>
                <a:extLst>
                  <a:ext uri="{0D108BD9-81ED-4DB2-BD59-A6C34878D82A}">
                    <a16:rowId xmlns:a16="http://schemas.microsoft.com/office/drawing/2014/main" val="3684886272"/>
                  </a:ext>
                </a:extLst>
              </a:tr>
              <a:tr h="483592">
                <a:tc>
                  <a:txBody>
                    <a:bodyPr/>
                    <a:lstStyle/>
                    <a:p>
                      <a:pPr marL="0" marR="0" indent="0" algn="ctr" defTabSz="913913" rtl="0" eaLnBrk="1" fontAlgn="auto" latinLnBrk="0" hangingPunct="1">
                        <a:lnSpc>
                          <a:spcPct val="100000"/>
                        </a:lnSpc>
                        <a:spcBef>
                          <a:spcPts val="0"/>
                        </a:spcBef>
                        <a:spcAft>
                          <a:spcPts val="0"/>
                        </a:spcAft>
                        <a:buClrTx/>
                        <a:buSzTx/>
                        <a:buFontTx/>
                        <a:buNone/>
                        <a:tabLst/>
                        <a:defRPr/>
                      </a:pPr>
                      <a:r>
                        <a:rPr lang="fr-FR" sz="1200" b="1" dirty="0" smtClean="0">
                          <a:solidFill>
                            <a:schemeClr val="tx1"/>
                          </a:solidFill>
                          <a:ea typeface="Calibri"/>
                          <a:cs typeface="Times New Roman"/>
                        </a:rPr>
                        <a:t>2023</a:t>
                      </a:r>
                      <a:endParaRPr lang="fr-FR" sz="1200" b="1" dirty="0" smtClean="0">
                        <a:solidFill>
                          <a:schemeClr val="tx1"/>
                        </a:solidFill>
                      </a:endParaRPr>
                    </a:p>
                  </a:txBody>
                  <a:tcPr marL="113831" marR="113831" marT="58057" marB="58057" anchor="ctr">
                    <a:noFill/>
                  </a:tcPr>
                </a:tc>
                <a:tc>
                  <a:txBody>
                    <a:bodyPr/>
                    <a:lstStyle/>
                    <a:p>
                      <a:pPr marL="0" marR="0" lvl="0" indent="0" algn="ctr" defTabSz="913913"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mn-lt"/>
                          <a:ea typeface="+mn-ea"/>
                          <a:cs typeface="+mn-cs"/>
                        </a:rPr>
                        <a:t>80 %</a:t>
                      </a:r>
                    </a:p>
                  </a:txBody>
                  <a:tcPr marL="113831" marR="113831" marT="58057" marB="58057" anchor="ctr">
                    <a:noFill/>
                  </a:tcPr>
                </a:tc>
                <a:tc>
                  <a:txBody>
                    <a:bodyPr/>
                    <a:lstStyle/>
                    <a:p>
                      <a:pPr algn="ctr"/>
                      <a:r>
                        <a:rPr lang="fr-FR" sz="1200" b="1" dirty="0" smtClean="0">
                          <a:latin typeface="+mn-lt"/>
                          <a:ea typeface="Calibri"/>
                          <a:cs typeface="Times New Roman"/>
                        </a:rPr>
                        <a:t>6</a:t>
                      </a:r>
                    </a:p>
                  </a:txBody>
                  <a:tcPr marL="113831" marR="113831" marT="58057" marB="58057" anchor="ctr">
                    <a:noFill/>
                  </a:tcPr>
                </a:tc>
                <a:tc>
                  <a:txBody>
                    <a:bodyPr/>
                    <a:lstStyle/>
                    <a:p>
                      <a:pPr algn="ctr" fontAlgn="ctr"/>
                      <a:r>
                        <a:rPr lang="fr-FR" sz="1200" b="1" i="0" u="none" strike="noStrike" dirty="0" smtClean="0">
                          <a:solidFill>
                            <a:schemeClr val="tx1"/>
                          </a:solidFill>
                          <a:effectLst/>
                          <a:latin typeface="+mn-lt"/>
                        </a:rPr>
                        <a:t>6</a:t>
                      </a:r>
                      <a:r>
                        <a:rPr lang="fr-FR" sz="1200" b="1" i="0" u="none" strike="noStrike" baseline="0" dirty="0" smtClean="0">
                          <a:solidFill>
                            <a:schemeClr val="tx1"/>
                          </a:solidFill>
                          <a:effectLst/>
                          <a:latin typeface="+mn-lt"/>
                        </a:rPr>
                        <a:t> 497</a:t>
                      </a:r>
                      <a:r>
                        <a:rPr lang="fr-FR" sz="1200" b="1" i="0" u="none" strike="noStrike" dirty="0" smtClean="0">
                          <a:solidFill>
                            <a:schemeClr val="tx1"/>
                          </a:solidFill>
                          <a:effectLst/>
                          <a:latin typeface="+mn-lt"/>
                        </a:rPr>
                        <a:t>€</a:t>
                      </a:r>
                      <a:endParaRPr lang="fr-FR" sz="1200" b="1" i="0" u="none" strike="noStrike" dirty="0">
                        <a:solidFill>
                          <a:schemeClr val="tx1"/>
                        </a:solidFill>
                        <a:effectLst/>
                        <a:latin typeface="+mn-lt"/>
                      </a:endParaRPr>
                    </a:p>
                  </a:txBody>
                  <a:tcPr marL="113831" marR="113831" marT="58057" marB="58057" anchor="ctr">
                    <a:noFill/>
                  </a:tcPr>
                </a:tc>
                <a:extLst>
                  <a:ext uri="{0D108BD9-81ED-4DB2-BD59-A6C34878D82A}">
                    <a16:rowId xmlns:a16="http://schemas.microsoft.com/office/drawing/2014/main" val="10001"/>
                  </a:ext>
                </a:extLst>
              </a:tr>
              <a:tr h="440712">
                <a:tc>
                  <a:txBody>
                    <a:bodyPr/>
                    <a:lstStyle/>
                    <a:p>
                      <a:pPr algn="ctr"/>
                      <a:r>
                        <a:rPr lang="fr-FR" sz="1200" b="0" dirty="0" smtClean="0">
                          <a:solidFill>
                            <a:schemeClr val="tx1"/>
                          </a:solidFill>
                        </a:rPr>
                        <a:t> 2022</a:t>
                      </a:r>
                      <a:endParaRPr lang="fr-FR" sz="1200" b="0" dirty="0">
                        <a:solidFill>
                          <a:schemeClr val="tx1"/>
                        </a:solidFill>
                      </a:endParaRPr>
                    </a:p>
                  </a:txBody>
                  <a:tcPr marL="113831" marR="113831" marT="58057" marB="58057" anchor="ctr">
                    <a:solidFill>
                      <a:schemeClr val="bg1"/>
                    </a:solidFill>
                  </a:tcPr>
                </a:tc>
                <a:tc>
                  <a:txBody>
                    <a:bodyPr/>
                    <a:lstStyle/>
                    <a:p>
                      <a:pPr marL="0" marR="0" indent="0" algn="ctr" defTabSz="913913" rtl="0" eaLnBrk="1" fontAlgn="auto" latinLnBrk="0" hangingPunct="1">
                        <a:lnSpc>
                          <a:spcPct val="100000"/>
                        </a:lnSpc>
                        <a:spcBef>
                          <a:spcPts val="0"/>
                        </a:spcBef>
                        <a:spcAft>
                          <a:spcPts val="0"/>
                        </a:spcAft>
                        <a:buClrTx/>
                        <a:buSzTx/>
                        <a:buFontTx/>
                        <a:buNone/>
                        <a:tabLst/>
                        <a:defRPr/>
                      </a:pPr>
                      <a:r>
                        <a:rPr lang="fr-FR" sz="1200" b="0" dirty="0" smtClean="0">
                          <a:solidFill>
                            <a:schemeClr val="tx1"/>
                          </a:solidFill>
                        </a:rPr>
                        <a:t>80 %</a:t>
                      </a:r>
                    </a:p>
                  </a:txBody>
                  <a:tcPr marL="113831" marR="113831" marT="58057" marB="58057" anchor="ctr">
                    <a:solidFill>
                      <a:schemeClr val="bg1"/>
                    </a:solidFill>
                  </a:tcPr>
                </a:tc>
                <a:tc>
                  <a:txBody>
                    <a:bodyPr/>
                    <a:lstStyle/>
                    <a:p>
                      <a:pPr algn="ctr"/>
                      <a:r>
                        <a:rPr lang="fr-FR" sz="1200" b="0" dirty="0" smtClean="0">
                          <a:solidFill>
                            <a:schemeClr val="tx1"/>
                          </a:solidFill>
                        </a:rPr>
                        <a:t>6</a:t>
                      </a:r>
                      <a:endParaRPr lang="fr-FR" sz="1200" b="0" dirty="0">
                        <a:solidFill>
                          <a:schemeClr val="tx1"/>
                        </a:solidFill>
                      </a:endParaRPr>
                    </a:p>
                  </a:txBody>
                  <a:tcPr marL="113831" marR="113831" marT="58057" marB="58057" anchor="ctr">
                    <a:solidFill>
                      <a:schemeClr val="bg1"/>
                    </a:solidFill>
                  </a:tcPr>
                </a:tc>
                <a:tc>
                  <a:txBody>
                    <a:bodyPr/>
                    <a:lstStyle/>
                    <a:p>
                      <a:pPr algn="ctr"/>
                      <a:r>
                        <a:rPr lang="fr-FR" sz="1200" b="0" dirty="0" smtClean="0">
                          <a:solidFill>
                            <a:schemeClr val="tx1"/>
                          </a:solidFill>
                        </a:rPr>
                        <a:t>7</a:t>
                      </a:r>
                      <a:r>
                        <a:rPr lang="fr-FR" sz="1200" b="0" baseline="0" dirty="0" smtClean="0">
                          <a:solidFill>
                            <a:schemeClr val="tx1"/>
                          </a:solidFill>
                        </a:rPr>
                        <a:t> 352</a:t>
                      </a:r>
                      <a:r>
                        <a:rPr lang="fr-FR" sz="1200" b="0" dirty="0" smtClean="0">
                          <a:solidFill>
                            <a:schemeClr val="tx1"/>
                          </a:solidFill>
                        </a:rPr>
                        <a:t> €</a:t>
                      </a:r>
                      <a:endParaRPr lang="fr-FR" sz="1200" b="0" dirty="0">
                        <a:solidFill>
                          <a:schemeClr val="tx1"/>
                        </a:solidFill>
                      </a:endParaRPr>
                    </a:p>
                  </a:txBody>
                  <a:tcPr marL="113831" marR="113831" marT="58057" marB="58057" anchor="ctr">
                    <a:solidFill>
                      <a:schemeClr val="bg1"/>
                    </a:solidFill>
                  </a:tcPr>
                </a:tc>
                <a:extLst>
                  <a:ext uri="{0D108BD9-81ED-4DB2-BD59-A6C34878D82A}">
                    <a16:rowId xmlns:a16="http://schemas.microsoft.com/office/drawing/2014/main" val="10002"/>
                  </a:ext>
                </a:extLst>
              </a:tr>
            </a:tbl>
          </a:graphicData>
        </a:graphic>
      </p:graphicFrame>
      <p:sp>
        <p:nvSpPr>
          <p:cNvPr id="8" name="ZoneTexte 7"/>
          <p:cNvSpPr txBox="1"/>
          <p:nvPr/>
        </p:nvSpPr>
        <p:spPr>
          <a:xfrm>
            <a:off x="1760004" y="6027244"/>
            <a:ext cx="4942811" cy="330052"/>
          </a:xfrm>
          <a:prstGeom prst="rect">
            <a:avLst/>
          </a:prstGeom>
          <a:noFill/>
        </p:spPr>
        <p:txBody>
          <a:bodyPr wrap="none" lIns="113498" tIns="56750" rIns="113498" bIns="56750" rtlCol="0">
            <a:spAutoFit/>
          </a:bodyPr>
          <a:lstStyle/>
          <a:p>
            <a:r>
              <a:rPr lang="fr-FR" sz="1400" dirty="0"/>
              <a:t>*APCVA = Amicale du personnel communal de Villeneuve d </a:t>
            </a:r>
            <a:r>
              <a:rPr lang="fr-FR" sz="1400" dirty="0" smtClean="0"/>
              <a:t>’Ascq</a:t>
            </a:r>
            <a:endParaRPr lang="fr-FR" sz="1400" dirty="0"/>
          </a:p>
        </p:txBody>
      </p:sp>
      <p:sp>
        <p:nvSpPr>
          <p:cNvPr id="12" name="Rectangle 11"/>
          <p:cNvSpPr/>
          <p:nvPr/>
        </p:nvSpPr>
        <p:spPr>
          <a:xfrm rot="20249529">
            <a:off x="1834731" y="3413142"/>
            <a:ext cx="2120011" cy="330052"/>
          </a:xfrm>
          <a:prstGeom prst="rect">
            <a:avLst/>
          </a:prstGeom>
          <a:solidFill>
            <a:schemeClr val="bg1"/>
          </a:solidFill>
          <a:ln>
            <a:solidFill>
              <a:schemeClr val="accent3">
                <a:lumMod val="50000"/>
              </a:schemeClr>
            </a:solidFill>
          </a:ln>
          <a:effectLst>
            <a:outerShdw blurRad="50800" dist="38100" dir="2700000" algn="tl" rotWithShape="0">
              <a:prstClr val="black">
                <a:alpha val="40000"/>
              </a:prstClr>
            </a:outerShdw>
          </a:effectLst>
        </p:spPr>
        <p:txBody>
          <a:bodyPr wrap="square" lIns="113498" tIns="56750" rIns="113498" bIns="56750">
            <a:spAutoFit/>
          </a:bodyPr>
          <a:lstStyle/>
          <a:p>
            <a:pPr algn="ctr"/>
            <a:r>
              <a:rPr lang="fr-FR" sz="1400" b="1" dirty="0">
                <a:solidFill>
                  <a:schemeClr val="accent3">
                    <a:lumMod val="50000"/>
                  </a:schemeClr>
                </a:solidFill>
              </a:rPr>
              <a:t>Prestations de </a:t>
            </a:r>
            <a:r>
              <a:rPr lang="fr-FR" sz="1400" b="1" dirty="0" smtClean="0">
                <a:solidFill>
                  <a:schemeClr val="accent3">
                    <a:lumMod val="50000"/>
                  </a:schemeClr>
                </a:solidFill>
              </a:rPr>
              <a:t>l’APCVA</a:t>
            </a:r>
            <a:endParaRPr lang="fr-FR" sz="1400" b="1" dirty="0">
              <a:solidFill>
                <a:schemeClr val="accent3">
                  <a:lumMod val="50000"/>
                </a:schemeClr>
              </a:solidFill>
            </a:endParaRPr>
          </a:p>
        </p:txBody>
      </p:sp>
      <p:sp>
        <p:nvSpPr>
          <p:cNvPr id="16" name="Espace réservé du texte 5"/>
          <p:cNvSpPr txBox="1">
            <a:spLocks/>
          </p:cNvSpPr>
          <p:nvPr/>
        </p:nvSpPr>
        <p:spPr>
          <a:xfrm>
            <a:off x="270898" y="329253"/>
            <a:ext cx="2054645" cy="2746534"/>
          </a:xfrm>
          <a:prstGeom prst="rect">
            <a:avLst/>
          </a:prstGeom>
          <a:solidFill>
            <a:schemeClr val="accent3">
              <a:lumMod val="40000"/>
              <a:lumOff val="60000"/>
            </a:schemeClr>
          </a:solidFill>
          <a:effectLst>
            <a:outerShdw blurRad="50800" dist="38100" dir="2700000" algn="tl" rotWithShape="0">
              <a:prstClr val="black">
                <a:alpha val="40000"/>
              </a:prstClr>
            </a:outerShdw>
          </a:effectLst>
        </p:spPr>
        <p:txBody>
          <a:bodyPr vert="horz" lIns="113498" tIns="56750" rIns="113498" bIns="56750" rtlCol="0">
            <a:noAutofit/>
          </a:bodyPr>
          <a:lstStyle>
            <a:defPPr>
              <a:defRPr lang="fr-FR"/>
            </a:defPPr>
            <a:lvl1pPr defTabSz="914400">
              <a:spcBef>
                <a:spcPct val="20000"/>
              </a:spcBef>
              <a:buFont typeface="Arial" panose="020B0604020202020204" pitchFamily="34" charset="0"/>
              <a:buNone/>
              <a:defRPr sz="1200" b="1">
                <a:ea typeface="Calibri"/>
                <a:cs typeface="Times New Roman"/>
              </a:defRPr>
            </a:lvl1pPr>
          </a:lstStyle>
          <a:p>
            <a:r>
              <a:rPr lang="fr-FR" sz="1400" dirty="0"/>
              <a:t>L’action sociale dans la fonction publique territoriale s’est </a:t>
            </a:r>
            <a:r>
              <a:rPr lang="fr-FR" sz="1400" dirty="0" smtClean="0"/>
              <a:t>calquée sur les  </a:t>
            </a:r>
            <a:r>
              <a:rPr lang="fr-FR" sz="1400" dirty="0"/>
              <a:t>prestations </a:t>
            </a:r>
            <a:r>
              <a:rPr lang="fr-FR" sz="1400" dirty="0" smtClean="0"/>
              <a:t>que verse  l’Etat </a:t>
            </a:r>
            <a:r>
              <a:rPr lang="fr-FR" sz="1400" dirty="0"/>
              <a:t>à ses </a:t>
            </a:r>
            <a:r>
              <a:rPr lang="fr-FR" sz="1400" dirty="0" smtClean="0"/>
              <a:t>agents.</a:t>
            </a:r>
          </a:p>
          <a:p>
            <a:r>
              <a:rPr lang="fr-FR" sz="1400" b="0" dirty="0" smtClean="0"/>
              <a:t>Volontariste dans </a:t>
            </a:r>
            <a:br>
              <a:rPr lang="fr-FR" sz="1400" b="0" dirty="0" smtClean="0"/>
            </a:br>
            <a:r>
              <a:rPr lang="fr-FR" sz="1400" b="0" dirty="0" smtClean="0"/>
              <a:t>le domaine du handicap, l’APCVA à ajouté à son volet social une aide pour les enfants </a:t>
            </a:r>
            <a:r>
              <a:rPr lang="fr-FR" sz="1400" b="0" dirty="0"/>
              <a:t>en situation de handicap </a:t>
            </a:r>
            <a:r>
              <a:rPr lang="fr-FR" sz="1400" b="0" dirty="0" smtClean="0"/>
              <a:t>de ses adhérents.</a:t>
            </a:r>
            <a:endParaRPr lang="fr-FR" sz="1400" b="0" dirty="0"/>
          </a:p>
        </p:txBody>
      </p:sp>
      <p:sp>
        <p:nvSpPr>
          <p:cNvPr id="17" name="Rectangle 16"/>
          <p:cNvSpPr/>
          <p:nvPr/>
        </p:nvSpPr>
        <p:spPr>
          <a:xfrm>
            <a:off x="179512" y="4869160"/>
            <a:ext cx="1254963" cy="576273"/>
          </a:xfrm>
          <a:prstGeom prst="rect">
            <a:avLst/>
          </a:prstGeom>
          <a:solidFill>
            <a:schemeClr val="bg1"/>
          </a:solidFill>
          <a:ln>
            <a:solidFill>
              <a:schemeClr val="accent3">
                <a:lumMod val="75000"/>
              </a:schemeClr>
            </a:solidFill>
          </a:ln>
        </p:spPr>
        <p:txBody>
          <a:bodyPr wrap="square" lIns="113498" tIns="56750" rIns="113498" bIns="56750">
            <a:spAutoFit/>
          </a:bodyPr>
          <a:lstStyle/>
          <a:p>
            <a:r>
              <a:rPr lang="fr-FR" sz="1500" u="sng" dirty="0">
                <a:ea typeface="Calibri"/>
                <a:cs typeface="Times New Roman"/>
              </a:rPr>
              <a:t>Suivi</a:t>
            </a:r>
            <a:r>
              <a:rPr lang="fr-FR" sz="1500" dirty="0">
                <a:ea typeface="Calibri"/>
                <a:cs typeface="Times New Roman"/>
              </a:rPr>
              <a:t> : </a:t>
            </a:r>
          </a:p>
          <a:p>
            <a:r>
              <a:rPr lang="fr-FR" sz="1500" dirty="0" smtClean="0">
                <a:ea typeface="Calibri"/>
                <a:cs typeface="Times New Roman"/>
              </a:rPr>
              <a:t>APCVA</a:t>
            </a:r>
            <a:endParaRPr lang="fr-FR" sz="1500" dirty="0">
              <a:ea typeface="Calibri"/>
              <a:cs typeface="Times New Roman"/>
            </a:endParaRPr>
          </a:p>
        </p:txBody>
      </p:sp>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5645" y="1270492"/>
            <a:ext cx="1469983" cy="1361541"/>
          </a:xfrm>
          <a:prstGeom prst="rect">
            <a:avLst/>
          </a:prstGeom>
          <a:ln w="3175">
            <a:solidFill>
              <a:schemeClr val="tx1"/>
            </a:solidFill>
          </a:ln>
        </p:spPr>
      </p:pic>
    </p:spTree>
    <p:extLst>
      <p:ext uri="{BB962C8B-B14F-4D97-AF65-F5344CB8AC3E}">
        <p14:creationId xmlns:p14="http://schemas.microsoft.com/office/powerpoint/2010/main" val="22585376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3"/>
          <p:cNvSpPr txBox="1">
            <a:spLocks/>
          </p:cNvSpPr>
          <p:nvPr/>
        </p:nvSpPr>
        <p:spPr>
          <a:xfrm>
            <a:off x="3854877" y="282390"/>
            <a:ext cx="4850549" cy="454900"/>
          </a:xfrm>
          <a:prstGeom prst="rect">
            <a:avLst/>
          </a:prstGeom>
          <a:noFill/>
          <a:effectLst/>
        </p:spPr>
        <p:txBody>
          <a:bodyPr vert="horz" lIns="113498" tIns="56750" rIns="113498" bIns="56750"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r>
              <a:rPr lang="fr-FR" smtClean="0">
                <a:solidFill>
                  <a:schemeClr val="accent3">
                    <a:lumMod val="75000"/>
                  </a:schemeClr>
                </a:solidFill>
              </a:rPr>
              <a:t>MOYENS GÉNÉRAUX</a:t>
            </a:r>
            <a:endParaRPr lang="fr-FR">
              <a:solidFill>
                <a:schemeClr val="accent3">
                  <a:lumMod val="75000"/>
                </a:schemeClr>
              </a:solidFill>
            </a:endParaRPr>
          </a:p>
        </p:txBody>
      </p:sp>
      <p:sp>
        <p:nvSpPr>
          <p:cNvPr id="14" name="Rectangle 13"/>
          <p:cNvSpPr/>
          <p:nvPr/>
        </p:nvSpPr>
        <p:spPr>
          <a:xfrm>
            <a:off x="3178171" y="1900102"/>
            <a:ext cx="5537223" cy="1037938"/>
          </a:xfrm>
          <a:prstGeom prst="rect">
            <a:avLst/>
          </a:prstGeom>
          <a:noFill/>
          <a:effectLst/>
        </p:spPr>
        <p:txBody>
          <a:bodyPr wrap="square" lIns="113498" tIns="56750" rIns="113498" bIns="56750">
            <a:spAutoFit/>
          </a:bodyPr>
          <a:lstStyle/>
          <a:p>
            <a:r>
              <a:rPr lang="fr-FR" sz="2000" dirty="0">
                <a:solidFill>
                  <a:schemeClr val="accent3">
                    <a:lumMod val="50000"/>
                  </a:schemeClr>
                </a:solidFill>
              </a:rPr>
              <a:t>Prestations </a:t>
            </a:r>
            <a:r>
              <a:rPr lang="fr-FR" sz="2000" dirty="0" smtClean="0">
                <a:solidFill>
                  <a:schemeClr val="accent3">
                    <a:lumMod val="50000"/>
                  </a:schemeClr>
                </a:solidFill>
              </a:rPr>
              <a:t>du </a:t>
            </a:r>
            <a:r>
              <a:rPr lang="fr-FR" sz="2000" dirty="0">
                <a:solidFill>
                  <a:schemeClr val="accent3">
                    <a:lumMod val="50000"/>
                  </a:schemeClr>
                </a:solidFill>
              </a:rPr>
              <a:t>CNAS* perçues par les agents dont </a:t>
            </a:r>
            <a:r>
              <a:rPr lang="fr-FR" sz="2000" dirty="0" smtClean="0">
                <a:solidFill>
                  <a:schemeClr val="accent3">
                    <a:lumMod val="50000"/>
                  </a:schemeClr>
                </a:solidFill>
              </a:rPr>
              <a:t>les </a:t>
            </a:r>
            <a:r>
              <a:rPr lang="fr-FR" sz="2000" dirty="0">
                <a:solidFill>
                  <a:schemeClr val="accent3">
                    <a:lumMod val="50000"/>
                  </a:schemeClr>
                </a:solidFill>
              </a:rPr>
              <a:t>enfants présentent une situation de handicap reconnue par la </a:t>
            </a:r>
            <a:r>
              <a:rPr lang="fr-FR" sz="2000" dirty="0" smtClean="0">
                <a:solidFill>
                  <a:schemeClr val="accent3">
                    <a:lumMod val="50000"/>
                  </a:schemeClr>
                </a:solidFill>
              </a:rPr>
              <a:t>MDPH.</a:t>
            </a:r>
            <a:endParaRPr lang="fr-FR" sz="2000" dirty="0">
              <a:solidFill>
                <a:schemeClr val="accent3">
                  <a:lumMod val="50000"/>
                </a:schemeClr>
              </a:solidFill>
            </a:endParaRPr>
          </a:p>
        </p:txBody>
      </p:sp>
      <p:graphicFrame>
        <p:nvGraphicFramePr>
          <p:cNvPr id="4" name="Tableau 3"/>
          <p:cNvGraphicFramePr>
            <a:graphicFrameLocks noGrp="1"/>
          </p:cNvGraphicFramePr>
          <p:nvPr>
            <p:extLst>
              <p:ext uri="{D42A27DB-BD31-4B8C-83A1-F6EECF244321}">
                <p14:modId xmlns:p14="http://schemas.microsoft.com/office/powerpoint/2010/main" val="2145476785"/>
              </p:ext>
            </p:extLst>
          </p:nvPr>
        </p:nvGraphicFramePr>
        <p:xfrm>
          <a:off x="2826133" y="3346846"/>
          <a:ext cx="5753357" cy="2284486"/>
        </p:xfrm>
        <a:graphic>
          <a:graphicData uri="http://schemas.openxmlformats.org/drawingml/2006/table">
            <a:tbl>
              <a:tblPr firstRow="1" bandRow="1">
                <a:effectLst>
                  <a:outerShdw blurRad="50800" dist="38100" dir="2700000" algn="tl" rotWithShape="0">
                    <a:prstClr val="black">
                      <a:alpha val="40000"/>
                    </a:prstClr>
                  </a:outerShdw>
                </a:effectLst>
                <a:tableStyleId>{D7AC3CCA-C797-4891-BE02-D94E43425B78}</a:tableStyleId>
              </a:tblPr>
              <a:tblGrid>
                <a:gridCol w="1189403">
                  <a:extLst>
                    <a:ext uri="{9D8B030D-6E8A-4147-A177-3AD203B41FA5}">
                      <a16:colId xmlns:a16="http://schemas.microsoft.com/office/drawing/2014/main" val="20000"/>
                    </a:ext>
                  </a:extLst>
                </a:gridCol>
                <a:gridCol w="1755642">
                  <a:extLst>
                    <a:ext uri="{9D8B030D-6E8A-4147-A177-3AD203B41FA5}">
                      <a16:colId xmlns:a16="http://schemas.microsoft.com/office/drawing/2014/main" val="20001"/>
                    </a:ext>
                  </a:extLst>
                </a:gridCol>
                <a:gridCol w="1368152">
                  <a:extLst>
                    <a:ext uri="{9D8B030D-6E8A-4147-A177-3AD203B41FA5}">
                      <a16:colId xmlns:a16="http://schemas.microsoft.com/office/drawing/2014/main" val="20002"/>
                    </a:ext>
                  </a:extLst>
                </a:gridCol>
                <a:gridCol w="1440160">
                  <a:extLst>
                    <a:ext uri="{9D8B030D-6E8A-4147-A177-3AD203B41FA5}">
                      <a16:colId xmlns:a16="http://schemas.microsoft.com/office/drawing/2014/main" val="20004"/>
                    </a:ext>
                  </a:extLst>
                </a:gridCol>
              </a:tblGrid>
              <a:tr h="833710">
                <a:tc>
                  <a:txBody>
                    <a:bodyPr/>
                    <a:lstStyle/>
                    <a:p>
                      <a:pPr algn="ctr"/>
                      <a:endParaRPr lang="fr-FR" sz="1500" b="1" dirty="0"/>
                    </a:p>
                  </a:txBody>
                  <a:tcPr marL="113831" marR="113831" marT="58057" marB="58057" anchor="ctr">
                    <a:solidFill>
                      <a:schemeClr val="accent3">
                        <a:lumMod val="20000"/>
                        <a:lumOff val="80000"/>
                      </a:schemeClr>
                    </a:solidFill>
                  </a:tcPr>
                </a:tc>
                <a:tc>
                  <a:txBody>
                    <a:bodyPr/>
                    <a:lstStyle/>
                    <a:p>
                      <a:pPr algn="ctr" fontAlgn="ctr"/>
                      <a:r>
                        <a:rPr lang="fr-FR" sz="1500" u="none" strike="noStrike" smtClean="0">
                          <a:effectLst/>
                        </a:rPr>
                        <a:t>Taux d'invalidité</a:t>
                      </a:r>
                      <a:endParaRPr lang="fr-FR" sz="1500" b="1" i="0" u="none" strike="noStrike">
                        <a:solidFill>
                          <a:srgbClr val="000000"/>
                        </a:solidFill>
                        <a:effectLst/>
                        <a:latin typeface="Book Antiqua"/>
                      </a:endParaRPr>
                    </a:p>
                  </a:txBody>
                  <a:tcPr marL="113831" marR="113831" marT="58057" marB="58057" anchor="ctr">
                    <a:solidFill>
                      <a:schemeClr val="accent3">
                        <a:lumMod val="20000"/>
                        <a:lumOff val="80000"/>
                      </a:schemeClr>
                    </a:solidFill>
                  </a:tcPr>
                </a:tc>
                <a:tc>
                  <a:txBody>
                    <a:bodyPr/>
                    <a:lstStyle/>
                    <a:p>
                      <a:pPr algn="ctr"/>
                      <a:r>
                        <a:rPr lang="fr-FR" sz="1500" u="none" strike="noStrike" dirty="0" smtClean="0">
                          <a:effectLst/>
                        </a:rPr>
                        <a:t>Nombre d’</a:t>
                      </a:r>
                      <a:r>
                        <a:rPr lang="fr-FR" sz="1500" u="none" strike="noStrike" dirty="0" err="1" smtClean="0">
                          <a:effectLst/>
                        </a:rPr>
                        <a:t>amicalistes</a:t>
                      </a:r>
                      <a:endParaRPr lang="fr-FR" sz="1500" b="0" dirty="0" smtClean="0">
                        <a:ea typeface="Calibri"/>
                        <a:cs typeface="Times New Roman"/>
                      </a:endParaRPr>
                    </a:p>
                  </a:txBody>
                  <a:tcPr marL="113831" marR="113831" marT="58057" marB="58057" anchor="ctr">
                    <a:solidFill>
                      <a:schemeClr val="accent3">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fr-FR" sz="1500" u="none" strike="noStrike" dirty="0" smtClean="0">
                          <a:effectLst/>
                        </a:rPr>
                        <a:t>Prestation CNAS</a:t>
                      </a:r>
                      <a:r>
                        <a:rPr lang="fr-FR" sz="1500" dirty="0" smtClean="0"/>
                        <a:t>*</a:t>
                      </a:r>
                      <a:endParaRPr lang="fr-FR" sz="1500" b="1" i="0" u="none" strike="noStrike" dirty="0">
                        <a:solidFill>
                          <a:srgbClr val="000000"/>
                        </a:solidFill>
                        <a:effectLst/>
                        <a:latin typeface="Book Antiqua"/>
                      </a:endParaRPr>
                    </a:p>
                  </a:txBody>
                  <a:tcPr marL="113831" marR="113831" marT="58057" marB="58057" anchor="ctr">
                    <a:solidFill>
                      <a:schemeClr val="accent3">
                        <a:lumMod val="20000"/>
                        <a:lumOff val="80000"/>
                      </a:schemeClr>
                    </a:solidFill>
                  </a:tcPr>
                </a:tc>
                <a:extLst>
                  <a:ext uri="{0D108BD9-81ED-4DB2-BD59-A6C34878D82A}">
                    <a16:rowId xmlns:a16="http://schemas.microsoft.com/office/drawing/2014/main" val="10000"/>
                  </a:ext>
                </a:extLst>
              </a:tr>
              <a:tr h="483592">
                <a:tc>
                  <a:txBody>
                    <a:bodyPr/>
                    <a:lstStyle/>
                    <a:p>
                      <a:pPr marL="0" marR="0" lvl="0" indent="0" algn="ctr" defTabSz="913913" rtl="0" eaLnBrk="1" fontAlgn="auto" latinLnBrk="0" hangingPunct="1">
                        <a:lnSpc>
                          <a:spcPct val="100000"/>
                        </a:lnSpc>
                        <a:spcBef>
                          <a:spcPts val="0"/>
                        </a:spcBef>
                        <a:spcAft>
                          <a:spcPts val="0"/>
                        </a:spcAft>
                        <a:buClrTx/>
                        <a:buSzTx/>
                        <a:buFontTx/>
                        <a:buNone/>
                        <a:tabLst/>
                        <a:defRPr/>
                      </a:pPr>
                      <a:r>
                        <a:rPr lang="fr-FR" sz="1600" b="1" dirty="0" smtClean="0">
                          <a:solidFill>
                            <a:schemeClr val="tx1"/>
                          </a:solidFill>
                        </a:rPr>
                        <a:t>En 2024</a:t>
                      </a:r>
                    </a:p>
                  </a:txBody>
                  <a:tcPr marL="113831" marR="113831" marT="58057" marB="58057" anchor="ctr">
                    <a:noFill/>
                  </a:tcPr>
                </a:tc>
                <a:tc>
                  <a:txBody>
                    <a:bodyPr/>
                    <a:lstStyle/>
                    <a:p>
                      <a:pPr marL="0" marR="0" lvl="0" indent="0" algn="ctr" defTabSz="913913" rtl="0" eaLnBrk="1" fontAlgn="ctr" latinLnBrk="0" hangingPunct="1">
                        <a:lnSpc>
                          <a:spcPct val="100000"/>
                        </a:lnSpc>
                        <a:spcBef>
                          <a:spcPts val="0"/>
                        </a:spcBef>
                        <a:spcAft>
                          <a:spcPts val="0"/>
                        </a:spcAft>
                        <a:buClrTx/>
                        <a:buSzTx/>
                        <a:buFontTx/>
                        <a:buNone/>
                        <a:tabLst/>
                        <a:defRPr/>
                      </a:pPr>
                      <a:r>
                        <a:rPr lang="fr-FR" sz="1600" b="0" i="1" u="none" strike="noStrike" dirty="0" smtClean="0">
                          <a:solidFill>
                            <a:srgbClr val="000000"/>
                          </a:solidFill>
                          <a:effectLst/>
                          <a:latin typeface="+mn-lt"/>
                        </a:rPr>
                        <a:t>De 50 à + de 80%</a:t>
                      </a:r>
                    </a:p>
                  </a:txBody>
                  <a:tcPr marL="113831" marR="113831" marT="58057" marB="58057" anchor="ctr">
                    <a:noFill/>
                  </a:tcPr>
                </a:tc>
                <a:tc>
                  <a:txBody>
                    <a:bodyPr/>
                    <a:lstStyle/>
                    <a:p>
                      <a:pPr algn="ctr"/>
                      <a:r>
                        <a:rPr lang="fr-FR" sz="1600" b="1" dirty="0" smtClean="0">
                          <a:latin typeface="+mn-lt"/>
                          <a:ea typeface="Calibri"/>
                          <a:cs typeface="Times New Roman"/>
                        </a:rPr>
                        <a:t>43</a:t>
                      </a:r>
                    </a:p>
                  </a:txBody>
                  <a:tcPr marL="113831" marR="113831" marT="58057" marB="58057" anchor="ctr">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fr-FR" sz="1600" b="1" i="0" u="none" strike="noStrike" dirty="0" smtClean="0">
                          <a:solidFill>
                            <a:srgbClr val="00B050"/>
                          </a:solidFill>
                          <a:effectLst/>
                          <a:latin typeface="+mn-lt"/>
                        </a:rPr>
                        <a:t>18 590</a:t>
                      </a:r>
                      <a:r>
                        <a:rPr lang="fr-FR" sz="1600" b="1" i="0" u="none" strike="noStrike" baseline="0" dirty="0" smtClean="0">
                          <a:solidFill>
                            <a:srgbClr val="00B050"/>
                          </a:solidFill>
                          <a:effectLst/>
                          <a:latin typeface="+mn-lt"/>
                        </a:rPr>
                        <a:t> €</a:t>
                      </a:r>
                      <a:endParaRPr lang="fr-FR" sz="1600" b="1" i="0" u="none" strike="noStrike" dirty="0">
                        <a:solidFill>
                          <a:srgbClr val="00B050"/>
                        </a:solidFill>
                        <a:effectLst/>
                        <a:latin typeface="+mn-lt"/>
                      </a:endParaRPr>
                    </a:p>
                  </a:txBody>
                  <a:tcPr marL="113831" marR="113831" marT="58057" marB="58057" anchor="ctr">
                    <a:noFill/>
                  </a:tcPr>
                </a:tc>
                <a:extLst>
                  <a:ext uri="{0D108BD9-81ED-4DB2-BD59-A6C34878D82A}">
                    <a16:rowId xmlns:a16="http://schemas.microsoft.com/office/drawing/2014/main" val="1027698832"/>
                  </a:ext>
                </a:extLst>
              </a:tr>
              <a:tr h="483592">
                <a:tc>
                  <a:txBody>
                    <a:bodyPr/>
                    <a:lstStyle/>
                    <a:p>
                      <a:pPr marL="0" marR="0" indent="0" algn="ctr" defTabSz="913913" rtl="0" eaLnBrk="1" fontAlgn="auto" latinLnBrk="0" hangingPunct="1">
                        <a:lnSpc>
                          <a:spcPct val="100000"/>
                        </a:lnSpc>
                        <a:spcBef>
                          <a:spcPts val="0"/>
                        </a:spcBef>
                        <a:spcAft>
                          <a:spcPts val="0"/>
                        </a:spcAft>
                        <a:buClrTx/>
                        <a:buSzTx/>
                        <a:buFontTx/>
                        <a:buNone/>
                        <a:tabLst/>
                        <a:defRPr/>
                      </a:pPr>
                      <a:r>
                        <a:rPr lang="fr-FR" sz="1600" b="0" dirty="0" smtClean="0">
                          <a:solidFill>
                            <a:schemeClr val="tx1"/>
                          </a:solidFill>
                        </a:rPr>
                        <a:t>2023</a:t>
                      </a:r>
                    </a:p>
                  </a:txBody>
                  <a:tcPr marL="113831" marR="113831" marT="58057" marB="58057" anchor="ctr">
                    <a:noFill/>
                  </a:tcPr>
                </a:tc>
                <a:tc>
                  <a:txBody>
                    <a:bodyPr/>
                    <a:lstStyle/>
                    <a:p>
                      <a:pPr marL="0" marR="0" lvl="0" indent="0" algn="ctr" defTabSz="913913" rtl="0" eaLnBrk="1" fontAlgn="ctr" latinLnBrk="0" hangingPunct="1">
                        <a:lnSpc>
                          <a:spcPct val="100000"/>
                        </a:lnSpc>
                        <a:spcBef>
                          <a:spcPts val="0"/>
                        </a:spcBef>
                        <a:spcAft>
                          <a:spcPts val="0"/>
                        </a:spcAft>
                        <a:buClrTx/>
                        <a:buSzTx/>
                        <a:buFontTx/>
                        <a:buNone/>
                        <a:tabLst/>
                        <a:defRPr/>
                      </a:pPr>
                      <a:r>
                        <a:rPr lang="fr-FR" sz="1600" b="0" i="1" u="none" strike="noStrike" dirty="0" smtClean="0">
                          <a:solidFill>
                            <a:srgbClr val="000000"/>
                          </a:solidFill>
                          <a:effectLst/>
                          <a:latin typeface="+mn-lt"/>
                        </a:rPr>
                        <a:t>De</a:t>
                      </a:r>
                      <a:r>
                        <a:rPr lang="fr-FR" sz="1600" b="0" i="1" u="none" strike="noStrike" baseline="0" dirty="0" smtClean="0">
                          <a:solidFill>
                            <a:srgbClr val="000000"/>
                          </a:solidFill>
                          <a:effectLst/>
                          <a:latin typeface="+mn-lt"/>
                        </a:rPr>
                        <a:t> </a:t>
                      </a:r>
                      <a:r>
                        <a:rPr lang="fr-FR" sz="1600" b="0" i="1" u="none" strike="noStrike" dirty="0" smtClean="0">
                          <a:solidFill>
                            <a:srgbClr val="000000"/>
                          </a:solidFill>
                          <a:effectLst/>
                          <a:latin typeface="+mn-lt"/>
                        </a:rPr>
                        <a:t>50 à</a:t>
                      </a:r>
                      <a:r>
                        <a:rPr lang="fr-FR" sz="1600" b="0" i="1" u="none" strike="noStrike" baseline="0" dirty="0" smtClean="0">
                          <a:solidFill>
                            <a:srgbClr val="000000"/>
                          </a:solidFill>
                          <a:effectLst/>
                          <a:latin typeface="+mn-lt"/>
                        </a:rPr>
                        <a:t> + de</a:t>
                      </a:r>
                      <a:r>
                        <a:rPr lang="fr-FR" sz="1600" b="0" i="1" u="none" strike="noStrike" dirty="0" smtClean="0">
                          <a:solidFill>
                            <a:srgbClr val="000000"/>
                          </a:solidFill>
                          <a:effectLst/>
                          <a:latin typeface="+mn-lt"/>
                        </a:rPr>
                        <a:t> 80%</a:t>
                      </a:r>
                    </a:p>
                  </a:txBody>
                  <a:tcPr marL="113831" marR="113831" marT="58057" marB="58057" anchor="ctr">
                    <a:noFill/>
                  </a:tcPr>
                </a:tc>
                <a:tc>
                  <a:txBody>
                    <a:bodyPr/>
                    <a:lstStyle/>
                    <a:p>
                      <a:pPr algn="ctr"/>
                      <a:r>
                        <a:rPr lang="fr-FR" sz="1600" b="0" dirty="0" smtClean="0">
                          <a:latin typeface="+mn-lt"/>
                          <a:ea typeface="Calibri"/>
                          <a:cs typeface="Times New Roman"/>
                        </a:rPr>
                        <a:t>46</a:t>
                      </a:r>
                    </a:p>
                  </a:txBody>
                  <a:tcPr marL="113831" marR="113831" marT="58057" marB="58057" anchor="ctr">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fr-FR" sz="1600" b="0" i="0" u="none" strike="noStrike" dirty="0" smtClean="0">
                          <a:solidFill>
                            <a:schemeClr val="tx1"/>
                          </a:solidFill>
                          <a:effectLst/>
                          <a:latin typeface="+mn-lt"/>
                        </a:rPr>
                        <a:t>15</a:t>
                      </a:r>
                      <a:r>
                        <a:rPr lang="fr-FR" sz="1600" b="0" i="0" u="none" strike="noStrike" baseline="0" dirty="0" smtClean="0">
                          <a:solidFill>
                            <a:schemeClr val="tx1"/>
                          </a:solidFill>
                          <a:effectLst/>
                          <a:latin typeface="+mn-lt"/>
                        </a:rPr>
                        <a:t> 210</a:t>
                      </a:r>
                      <a:r>
                        <a:rPr lang="fr-FR" sz="1600" b="0" i="0" u="none" strike="noStrike" dirty="0" smtClean="0">
                          <a:solidFill>
                            <a:schemeClr val="tx1"/>
                          </a:solidFill>
                          <a:effectLst/>
                          <a:latin typeface="+mn-lt"/>
                        </a:rPr>
                        <a:t> €</a:t>
                      </a:r>
                      <a:endParaRPr lang="fr-FR" sz="1600" b="0" i="0" u="none" strike="noStrike" dirty="0">
                        <a:solidFill>
                          <a:schemeClr val="tx1"/>
                        </a:solidFill>
                        <a:effectLst/>
                        <a:latin typeface="+mn-lt"/>
                      </a:endParaRPr>
                    </a:p>
                  </a:txBody>
                  <a:tcPr marL="113831" marR="113831" marT="58057" marB="58057" anchor="ctr">
                    <a:noFill/>
                  </a:tcPr>
                </a:tc>
                <a:extLst>
                  <a:ext uri="{0D108BD9-81ED-4DB2-BD59-A6C34878D82A}">
                    <a16:rowId xmlns:a16="http://schemas.microsoft.com/office/drawing/2014/main" val="10001"/>
                  </a:ext>
                </a:extLst>
              </a:tr>
              <a:tr h="483592">
                <a:tc>
                  <a:txBody>
                    <a:bodyPr/>
                    <a:lstStyle/>
                    <a:p>
                      <a:pPr marL="0" marR="0" indent="0" algn="ctr" defTabSz="913913" rtl="0" eaLnBrk="1" fontAlgn="auto" latinLnBrk="0" hangingPunct="1">
                        <a:lnSpc>
                          <a:spcPct val="100000"/>
                        </a:lnSpc>
                        <a:spcBef>
                          <a:spcPts val="0"/>
                        </a:spcBef>
                        <a:spcAft>
                          <a:spcPts val="0"/>
                        </a:spcAft>
                        <a:buClrTx/>
                        <a:buSzTx/>
                        <a:buFontTx/>
                        <a:buNone/>
                        <a:tabLst/>
                        <a:defRPr/>
                      </a:pPr>
                      <a:r>
                        <a:rPr lang="fr-FR" sz="1600" b="0" dirty="0" smtClean="0">
                          <a:solidFill>
                            <a:schemeClr val="tx1"/>
                          </a:solidFill>
                        </a:rPr>
                        <a:t>2022</a:t>
                      </a:r>
                    </a:p>
                  </a:txBody>
                  <a:tcPr marL="113831" marR="113831" marT="58057" marB="58057" anchor="ctr">
                    <a:noFill/>
                  </a:tcPr>
                </a:tc>
                <a:tc>
                  <a:txBody>
                    <a:bodyPr/>
                    <a:lstStyle/>
                    <a:p>
                      <a:pPr marL="0" marR="0" lvl="0" indent="0" algn="ctr" defTabSz="913913" rtl="0" eaLnBrk="1" fontAlgn="ctr" latinLnBrk="0" hangingPunct="1">
                        <a:lnSpc>
                          <a:spcPct val="100000"/>
                        </a:lnSpc>
                        <a:spcBef>
                          <a:spcPts val="0"/>
                        </a:spcBef>
                        <a:spcAft>
                          <a:spcPts val="0"/>
                        </a:spcAft>
                        <a:buClrTx/>
                        <a:buSzTx/>
                        <a:buFontTx/>
                        <a:buNone/>
                        <a:tabLst/>
                        <a:defRPr/>
                      </a:pPr>
                      <a:r>
                        <a:rPr lang="fr-FR" sz="1600" b="0" i="1" u="none" strike="noStrike" dirty="0" smtClean="0">
                          <a:solidFill>
                            <a:schemeClr val="tx1"/>
                          </a:solidFill>
                          <a:effectLst/>
                          <a:latin typeface="+mn-lt"/>
                        </a:rPr>
                        <a:t>De</a:t>
                      </a:r>
                      <a:r>
                        <a:rPr lang="fr-FR" sz="1600" b="0" i="1" u="none" strike="noStrike" baseline="0" dirty="0" smtClean="0">
                          <a:solidFill>
                            <a:schemeClr val="tx1"/>
                          </a:solidFill>
                          <a:effectLst/>
                          <a:latin typeface="+mn-lt"/>
                        </a:rPr>
                        <a:t> </a:t>
                      </a:r>
                      <a:r>
                        <a:rPr lang="fr-FR" sz="1600" b="0" i="1" u="none" strike="noStrike" dirty="0" smtClean="0">
                          <a:solidFill>
                            <a:schemeClr val="tx1"/>
                          </a:solidFill>
                          <a:effectLst/>
                          <a:latin typeface="+mn-lt"/>
                        </a:rPr>
                        <a:t>50 à</a:t>
                      </a:r>
                      <a:r>
                        <a:rPr lang="fr-FR" sz="1600" b="0" i="1" u="none" strike="noStrike" baseline="0" dirty="0" smtClean="0">
                          <a:solidFill>
                            <a:schemeClr val="tx1"/>
                          </a:solidFill>
                          <a:effectLst/>
                          <a:latin typeface="+mn-lt"/>
                        </a:rPr>
                        <a:t> + de</a:t>
                      </a:r>
                      <a:r>
                        <a:rPr lang="fr-FR" sz="1600" b="0" i="1" u="none" strike="noStrike" dirty="0" smtClean="0">
                          <a:solidFill>
                            <a:schemeClr val="tx1"/>
                          </a:solidFill>
                          <a:effectLst/>
                          <a:latin typeface="+mn-lt"/>
                        </a:rPr>
                        <a:t> 80%</a:t>
                      </a:r>
                    </a:p>
                  </a:txBody>
                  <a:tcPr marL="113831" marR="113831" marT="58057" marB="58057" anchor="ctr">
                    <a:noFill/>
                  </a:tcPr>
                </a:tc>
                <a:tc>
                  <a:txBody>
                    <a:bodyPr/>
                    <a:lstStyle/>
                    <a:p>
                      <a:pPr algn="ctr"/>
                      <a:r>
                        <a:rPr lang="fr-FR" sz="1600" b="0" dirty="0" smtClean="0">
                          <a:solidFill>
                            <a:schemeClr val="tx1"/>
                          </a:solidFill>
                          <a:latin typeface="+mn-lt"/>
                          <a:ea typeface="Calibri"/>
                          <a:cs typeface="Times New Roman"/>
                        </a:rPr>
                        <a:t>41</a:t>
                      </a:r>
                    </a:p>
                  </a:txBody>
                  <a:tcPr marL="113831" marR="113831" marT="58057" marB="58057" anchor="ctr">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fr-FR" sz="1600" b="0" i="0" u="none" strike="noStrike" dirty="0" smtClean="0">
                          <a:solidFill>
                            <a:schemeClr val="tx1"/>
                          </a:solidFill>
                          <a:effectLst/>
                          <a:latin typeface="+mn-lt"/>
                        </a:rPr>
                        <a:t>16</a:t>
                      </a:r>
                      <a:r>
                        <a:rPr lang="fr-FR" sz="1600" b="0" i="0" u="none" strike="noStrike" baseline="0" dirty="0" smtClean="0">
                          <a:solidFill>
                            <a:schemeClr val="tx1"/>
                          </a:solidFill>
                          <a:effectLst/>
                          <a:latin typeface="+mn-lt"/>
                        </a:rPr>
                        <a:t> 870</a:t>
                      </a:r>
                      <a:r>
                        <a:rPr lang="fr-FR" sz="1600" b="0" i="0" u="none" strike="noStrike" dirty="0" smtClean="0">
                          <a:solidFill>
                            <a:schemeClr val="tx1"/>
                          </a:solidFill>
                          <a:effectLst/>
                          <a:latin typeface="+mn-lt"/>
                        </a:rPr>
                        <a:t> €</a:t>
                      </a:r>
                      <a:endParaRPr lang="fr-FR" sz="1600" b="0" i="0" u="none" strike="noStrike" dirty="0">
                        <a:solidFill>
                          <a:schemeClr val="tx1"/>
                        </a:solidFill>
                        <a:effectLst/>
                        <a:latin typeface="+mn-lt"/>
                      </a:endParaRPr>
                    </a:p>
                  </a:txBody>
                  <a:tcPr marL="113831" marR="113831" marT="58057" marB="58057" anchor="ctr">
                    <a:noFill/>
                  </a:tcPr>
                </a:tc>
                <a:extLst>
                  <a:ext uri="{0D108BD9-81ED-4DB2-BD59-A6C34878D82A}">
                    <a16:rowId xmlns:a16="http://schemas.microsoft.com/office/drawing/2014/main" val="3252345637"/>
                  </a:ext>
                </a:extLst>
              </a:tr>
            </a:tbl>
          </a:graphicData>
        </a:graphic>
      </p:graphicFrame>
      <p:sp>
        <p:nvSpPr>
          <p:cNvPr id="8" name="ZoneTexte 7"/>
          <p:cNvSpPr txBox="1"/>
          <p:nvPr/>
        </p:nvSpPr>
        <p:spPr>
          <a:xfrm>
            <a:off x="2195736" y="6041499"/>
            <a:ext cx="5832648" cy="330052"/>
          </a:xfrm>
          <a:prstGeom prst="rect">
            <a:avLst/>
          </a:prstGeom>
          <a:noFill/>
        </p:spPr>
        <p:txBody>
          <a:bodyPr wrap="square" lIns="113498" tIns="56750" rIns="113498" bIns="56750" rtlCol="0">
            <a:spAutoFit/>
          </a:bodyPr>
          <a:lstStyle/>
          <a:p>
            <a:pPr marL="114286"/>
            <a:r>
              <a:rPr lang="fr-FR" sz="1400" dirty="0" smtClean="0"/>
              <a:t>* </a:t>
            </a:r>
            <a:r>
              <a:rPr lang="fr-FR" sz="1400" dirty="0"/>
              <a:t>CNAS = Conseil national d’action sociale des collectivités territoriales</a:t>
            </a:r>
          </a:p>
        </p:txBody>
      </p:sp>
      <p:sp>
        <p:nvSpPr>
          <p:cNvPr id="12" name="Rectangle 11"/>
          <p:cNvSpPr/>
          <p:nvPr/>
        </p:nvSpPr>
        <p:spPr>
          <a:xfrm rot="20249529">
            <a:off x="2007054" y="3454386"/>
            <a:ext cx="2120011" cy="330052"/>
          </a:xfrm>
          <a:prstGeom prst="rect">
            <a:avLst/>
          </a:prstGeom>
          <a:solidFill>
            <a:schemeClr val="bg1"/>
          </a:solidFill>
          <a:ln>
            <a:solidFill>
              <a:schemeClr val="accent3">
                <a:lumMod val="50000"/>
              </a:schemeClr>
            </a:solidFill>
          </a:ln>
          <a:effectLst>
            <a:outerShdw blurRad="50800" dist="38100" dir="2700000" algn="tl" rotWithShape="0">
              <a:prstClr val="black">
                <a:alpha val="40000"/>
              </a:prstClr>
            </a:outerShdw>
          </a:effectLst>
        </p:spPr>
        <p:txBody>
          <a:bodyPr wrap="square" lIns="113498" tIns="56750" rIns="113498" bIns="56750">
            <a:spAutoFit/>
          </a:bodyPr>
          <a:lstStyle/>
          <a:p>
            <a:pPr algn="ctr"/>
            <a:r>
              <a:rPr lang="fr-FR" sz="1400" b="1" dirty="0">
                <a:solidFill>
                  <a:schemeClr val="accent3">
                    <a:lumMod val="50000"/>
                  </a:schemeClr>
                </a:solidFill>
              </a:rPr>
              <a:t>Prestations </a:t>
            </a:r>
            <a:r>
              <a:rPr lang="fr-FR" sz="1400" b="1" dirty="0" smtClean="0">
                <a:solidFill>
                  <a:schemeClr val="accent3">
                    <a:lumMod val="50000"/>
                  </a:schemeClr>
                </a:solidFill>
              </a:rPr>
              <a:t>du </a:t>
            </a:r>
            <a:r>
              <a:rPr lang="fr-FR" sz="1400" b="1" dirty="0">
                <a:solidFill>
                  <a:schemeClr val="accent3">
                    <a:lumMod val="50000"/>
                  </a:schemeClr>
                </a:solidFill>
              </a:rPr>
              <a:t>CNAS</a:t>
            </a:r>
          </a:p>
        </p:txBody>
      </p:sp>
      <p:sp>
        <p:nvSpPr>
          <p:cNvPr id="16" name="Espace réservé du texte 5"/>
          <p:cNvSpPr txBox="1">
            <a:spLocks/>
          </p:cNvSpPr>
          <p:nvPr/>
        </p:nvSpPr>
        <p:spPr>
          <a:xfrm>
            <a:off x="431307" y="273397"/>
            <a:ext cx="2006336" cy="3218618"/>
          </a:xfrm>
          <a:prstGeom prst="rect">
            <a:avLst/>
          </a:prstGeom>
          <a:solidFill>
            <a:schemeClr val="accent3">
              <a:lumMod val="40000"/>
              <a:lumOff val="60000"/>
            </a:schemeClr>
          </a:solidFill>
          <a:effectLst>
            <a:outerShdw blurRad="50800" dist="38100" dir="2700000" algn="tl" rotWithShape="0">
              <a:prstClr val="black">
                <a:alpha val="40000"/>
              </a:prstClr>
            </a:outerShdw>
          </a:effectLst>
        </p:spPr>
        <p:txBody>
          <a:bodyPr vert="horz" lIns="113498" tIns="56750" rIns="113498" bIns="56750" rtlCol="0">
            <a:noAutofit/>
          </a:bodyPr>
          <a:lstStyle>
            <a:defPPr>
              <a:defRPr lang="fr-FR"/>
            </a:defPPr>
            <a:lvl1pPr defTabSz="914400">
              <a:spcBef>
                <a:spcPct val="20000"/>
              </a:spcBef>
              <a:buFont typeface="Arial" panose="020B0604020202020204" pitchFamily="34" charset="0"/>
              <a:buNone/>
              <a:defRPr sz="1200" b="1">
                <a:ea typeface="Calibri"/>
                <a:cs typeface="Times New Roman"/>
              </a:defRPr>
            </a:lvl1pPr>
          </a:lstStyle>
          <a:p>
            <a:r>
              <a:rPr lang="fr-FR" b="0" dirty="0" smtClean="0"/>
              <a:t>CNAS – Conditions </a:t>
            </a:r>
            <a:endParaRPr lang="fr-FR" b="0" dirty="0"/>
          </a:p>
          <a:p>
            <a:r>
              <a:rPr lang="fr-FR" b="0" dirty="0"/>
              <a:t> </a:t>
            </a:r>
            <a:r>
              <a:rPr lang="fr-FR" b="0" dirty="0" smtClean="0"/>
              <a:t>- Si </a:t>
            </a:r>
            <a:r>
              <a:rPr lang="fr-FR" b="0" dirty="0"/>
              <a:t>l’enfant a un taux d’incapacité supérieur ou égal à 80%, la prestation s’élève à 600€. </a:t>
            </a:r>
          </a:p>
          <a:p>
            <a:r>
              <a:rPr lang="fr-FR" b="0" dirty="0" smtClean="0"/>
              <a:t>- Pas </a:t>
            </a:r>
            <a:r>
              <a:rPr lang="fr-FR" b="0" dirty="0"/>
              <a:t>de condition d'âge à partir 80% de taux d’incapacité dès lors que l’enfant est à charge du bénéficiaire. </a:t>
            </a:r>
          </a:p>
          <a:p>
            <a:r>
              <a:rPr lang="fr-FR" b="0" dirty="0" smtClean="0"/>
              <a:t>- Si </a:t>
            </a:r>
            <a:r>
              <a:rPr lang="fr-FR" b="0" dirty="0"/>
              <a:t>le taux d’incapacité est compris entre 50% et 79%, la prestation s’élève à 230€ jusqu’aux 25 ans de l’enfant dans l’année civile 	</a:t>
            </a:r>
          </a:p>
        </p:txBody>
      </p:sp>
      <p:sp>
        <p:nvSpPr>
          <p:cNvPr id="17" name="Rectangle 16"/>
          <p:cNvSpPr/>
          <p:nvPr/>
        </p:nvSpPr>
        <p:spPr>
          <a:xfrm>
            <a:off x="179512" y="4869160"/>
            <a:ext cx="1254963" cy="1069374"/>
          </a:xfrm>
          <a:prstGeom prst="rect">
            <a:avLst/>
          </a:prstGeom>
          <a:solidFill>
            <a:schemeClr val="bg1"/>
          </a:solidFill>
          <a:ln>
            <a:solidFill>
              <a:schemeClr val="accent3">
                <a:lumMod val="75000"/>
              </a:schemeClr>
            </a:solidFill>
          </a:ln>
        </p:spPr>
        <p:txBody>
          <a:bodyPr wrap="square" lIns="113498" tIns="56750" rIns="113498" bIns="56750">
            <a:spAutoFit/>
          </a:bodyPr>
          <a:lstStyle/>
          <a:p>
            <a:r>
              <a:rPr lang="fr-FR" sz="1500" u="sng">
                <a:ea typeface="Calibri"/>
                <a:cs typeface="Times New Roman"/>
              </a:rPr>
              <a:t>Suivi</a:t>
            </a:r>
            <a:r>
              <a:rPr lang="fr-FR" sz="1500">
                <a:ea typeface="Calibri"/>
                <a:cs typeface="Times New Roman"/>
              </a:rPr>
              <a:t> : </a:t>
            </a:r>
          </a:p>
          <a:p>
            <a:r>
              <a:rPr lang="fr-FR" sz="1500">
                <a:ea typeface="Calibri"/>
                <a:cs typeface="Times New Roman"/>
              </a:rPr>
              <a:t>APCVA</a:t>
            </a:r>
          </a:p>
          <a:p>
            <a:r>
              <a:rPr lang="fr-FR" sz="1500" u="sng">
                <a:ea typeface="Calibri"/>
                <a:cs typeface="Times New Roman"/>
              </a:rPr>
              <a:t>Partenaire :</a:t>
            </a:r>
            <a:endParaRPr lang="fr-FR" sz="1500">
              <a:ea typeface="Calibri"/>
              <a:cs typeface="Times New Roman"/>
            </a:endParaRPr>
          </a:p>
          <a:p>
            <a:r>
              <a:rPr lang="fr-FR" sz="1500">
                <a:ea typeface="Calibri"/>
                <a:cs typeface="Times New Roman"/>
              </a:rPr>
              <a:t>CNAS</a:t>
            </a:r>
          </a:p>
        </p:txBody>
      </p:sp>
      <p:sp>
        <p:nvSpPr>
          <p:cNvPr id="19" name="Rectangle 18"/>
          <p:cNvSpPr/>
          <p:nvPr/>
        </p:nvSpPr>
        <p:spPr>
          <a:xfrm>
            <a:off x="3172085" y="609886"/>
            <a:ext cx="5543309" cy="499329"/>
          </a:xfrm>
          <a:prstGeom prst="rect">
            <a:avLst/>
          </a:prstGeom>
          <a:noFill/>
          <a:ln>
            <a:noFill/>
          </a:ln>
          <a:effectLst/>
        </p:spPr>
        <p:txBody>
          <a:bodyPr wrap="square" lIns="113498" tIns="56750" rIns="113498" bIns="56750">
            <a:spAutoFit/>
          </a:bodyPr>
          <a:lstStyle/>
          <a:p>
            <a:pPr algn="r"/>
            <a:r>
              <a:rPr lang="fr-FR" sz="2500" b="1" dirty="0" smtClean="0">
                <a:solidFill>
                  <a:schemeClr val="accent3">
                    <a:lumMod val="50000"/>
                  </a:schemeClr>
                </a:solidFill>
              </a:rPr>
              <a:t>Personnel </a:t>
            </a:r>
            <a:r>
              <a:rPr lang="fr-FR" sz="2500" b="1" dirty="0">
                <a:solidFill>
                  <a:schemeClr val="accent3">
                    <a:lumMod val="50000"/>
                  </a:schemeClr>
                </a:solidFill>
              </a:rPr>
              <a:t>communal</a:t>
            </a:r>
          </a:p>
        </p:txBody>
      </p:sp>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221" y="188913"/>
            <a:ext cx="1675311" cy="1473071"/>
          </a:xfrm>
          <a:prstGeom prst="rect">
            <a:avLst/>
          </a:prstGeom>
          <a:ln w="6350">
            <a:solidFill>
              <a:schemeClr val="tx1"/>
            </a:solidFill>
          </a:ln>
        </p:spPr>
      </p:pic>
    </p:spTree>
    <p:extLst>
      <p:ext uri="{BB962C8B-B14F-4D97-AF65-F5344CB8AC3E}">
        <p14:creationId xmlns:p14="http://schemas.microsoft.com/office/powerpoint/2010/main" val="34999203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89552" y="609886"/>
            <a:ext cx="6025842" cy="884050"/>
          </a:xfrm>
          <a:prstGeom prst="rect">
            <a:avLst/>
          </a:prstGeom>
          <a:noFill/>
          <a:ln>
            <a:noFill/>
          </a:ln>
          <a:effectLst/>
        </p:spPr>
        <p:txBody>
          <a:bodyPr wrap="square" lIns="113498" tIns="56750" rIns="113498" bIns="56750">
            <a:spAutoFit/>
          </a:bodyPr>
          <a:lstStyle/>
          <a:p>
            <a:pPr algn="r"/>
            <a:r>
              <a:rPr lang="fr-FR" sz="2500" b="1" dirty="0">
                <a:solidFill>
                  <a:schemeClr val="bg2">
                    <a:lumMod val="25000"/>
                  </a:schemeClr>
                </a:solidFill>
              </a:rPr>
              <a:t>Subventions aux associations</a:t>
            </a:r>
          </a:p>
          <a:p>
            <a:pPr algn="r"/>
            <a:r>
              <a:rPr lang="fr-FR" sz="2500" b="1" dirty="0">
                <a:solidFill>
                  <a:schemeClr val="bg2">
                    <a:lumMod val="25000"/>
                  </a:schemeClr>
                </a:solidFill>
              </a:rPr>
              <a:t>œuvrant dans le domaine du handicap</a:t>
            </a:r>
          </a:p>
        </p:txBody>
      </p:sp>
      <p:sp>
        <p:nvSpPr>
          <p:cNvPr id="7" name="Titre 3"/>
          <p:cNvSpPr txBox="1">
            <a:spLocks/>
          </p:cNvSpPr>
          <p:nvPr/>
        </p:nvSpPr>
        <p:spPr>
          <a:xfrm>
            <a:off x="3854877" y="282390"/>
            <a:ext cx="4850549" cy="454900"/>
          </a:xfrm>
          <a:prstGeom prst="rect">
            <a:avLst/>
          </a:prstGeom>
          <a:noFill/>
          <a:effectLst/>
        </p:spPr>
        <p:txBody>
          <a:bodyPr vert="horz" lIns="113498" tIns="56750" rIns="113498" bIns="56750"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r>
              <a:rPr lang="fr-FR" dirty="0" smtClean="0">
                <a:solidFill>
                  <a:schemeClr val="bg2">
                    <a:lumMod val="50000"/>
                  </a:schemeClr>
                </a:solidFill>
              </a:rPr>
              <a:t>MOYENS GÉNÉRAUX</a:t>
            </a:r>
            <a:endParaRPr lang="fr-FR" dirty="0">
              <a:solidFill>
                <a:schemeClr val="bg2">
                  <a:lumMod val="50000"/>
                </a:schemeClr>
              </a:solidFill>
            </a:endParaRPr>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6381" y="1493936"/>
            <a:ext cx="3611876" cy="4662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rot="304581">
            <a:off x="4339947" y="2104980"/>
            <a:ext cx="3880407" cy="745550"/>
          </a:xfrm>
          <a:prstGeom prst="rect">
            <a:avLst/>
          </a:prstGeom>
          <a:solidFill>
            <a:schemeClr val="bg1"/>
          </a:solidFill>
          <a:ln>
            <a:solidFill>
              <a:schemeClr val="accent3">
                <a:lumMod val="75000"/>
              </a:schemeClr>
            </a:solidFill>
          </a:ln>
          <a:effectLst>
            <a:outerShdw blurRad="50800" dist="38100" dir="2700000" algn="tl" rotWithShape="0">
              <a:prstClr val="black">
                <a:alpha val="40000"/>
              </a:prstClr>
            </a:outerShdw>
          </a:effectLst>
        </p:spPr>
        <p:txBody>
          <a:bodyPr wrap="square" lIns="113498" tIns="56750" rIns="113498" bIns="56750">
            <a:spAutoFit/>
          </a:bodyPr>
          <a:lstStyle/>
          <a:p>
            <a:pPr algn="ctr"/>
            <a:r>
              <a:rPr lang="fr-FR" sz="2500" b="1" dirty="0" smtClean="0">
                <a:solidFill>
                  <a:schemeClr val="bg2">
                    <a:lumMod val="50000"/>
                  </a:schemeClr>
                </a:solidFill>
              </a:rPr>
              <a:t>En 2024  :  10 440 €</a:t>
            </a:r>
          </a:p>
          <a:p>
            <a:pPr algn="ctr"/>
            <a:r>
              <a:rPr lang="fr-FR" sz="1600" b="1" i="1" dirty="0" smtClean="0"/>
              <a:t>(11 750 € en 2023)</a:t>
            </a:r>
            <a:endParaRPr lang="fr-FR" sz="2500" b="1" dirty="0">
              <a:solidFill>
                <a:schemeClr val="accent3">
                  <a:lumMod val="75000"/>
                </a:schemeClr>
              </a:solidFill>
            </a:endParaRPr>
          </a:p>
        </p:txBody>
      </p:sp>
      <p:sp>
        <p:nvSpPr>
          <p:cNvPr id="16" name="Espace réservé du texte 5"/>
          <p:cNvSpPr txBox="1">
            <a:spLocks/>
          </p:cNvSpPr>
          <p:nvPr/>
        </p:nvSpPr>
        <p:spPr>
          <a:xfrm>
            <a:off x="179512" y="264062"/>
            <a:ext cx="2151369" cy="2100888"/>
          </a:xfrm>
          <a:prstGeom prst="rect">
            <a:avLst/>
          </a:prstGeom>
          <a:solidFill>
            <a:schemeClr val="bg2"/>
          </a:solidFill>
          <a:effectLst>
            <a:outerShdw blurRad="50800" dist="38100" dir="2700000" algn="tl" rotWithShape="0">
              <a:prstClr val="black">
                <a:alpha val="40000"/>
              </a:prstClr>
            </a:outerShdw>
          </a:effectLst>
        </p:spPr>
        <p:txBody>
          <a:bodyPr vert="horz" lIns="113498" tIns="56750" rIns="113498" bIns="56750" rtlCol="0">
            <a:noAutofit/>
          </a:bodyPr>
          <a:lstStyle>
            <a:defPPr>
              <a:defRPr lang="fr-FR"/>
            </a:defPPr>
            <a:lvl1pPr defTabSz="914400">
              <a:spcBef>
                <a:spcPct val="20000"/>
              </a:spcBef>
              <a:buFont typeface="Arial" panose="020B0604020202020204" pitchFamily="34" charset="0"/>
              <a:buNone/>
              <a:defRPr sz="1200" b="1">
                <a:ea typeface="Calibri"/>
                <a:cs typeface="Times New Roman"/>
              </a:defRPr>
            </a:lvl1pPr>
          </a:lstStyle>
          <a:p>
            <a:r>
              <a:rPr lang="fr-FR" sz="1400" dirty="0"/>
              <a:t>SUBVENTION MUNICIPALE</a:t>
            </a:r>
          </a:p>
          <a:p>
            <a:r>
              <a:rPr lang="fr-FR" b="0" dirty="0" smtClean="0"/>
              <a:t>La </a:t>
            </a:r>
            <a:r>
              <a:rPr lang="fr-FR" b="0" dirty="0"/>
              <a:t>Ville </a:t>
            </a:r>
            <a:r>
              <a:rPr lang="fr-FR" b="0" dirty="0" smtClean="0"/>
              <a:t>soutient, </a:t>
            </a:r>
            <a:br>
              <a:rPr lang="fr-FR" b="0" dirty="0" smtClean="0"/>
            </a:br>
            <a:r>
              <a:rPr lang="fr-FR" b="0" dirty="0" smtClean="0"/>
              <a:t>dans </a:t>
            </a:r>
            <a:r>
              <a:rPr lang="fr-FR" b="0" dirty="0"/>
              <a:t>le cadre de </a:t>
            </a:r>
            <a:r>
              <a:rPr lang="fr-FR" b="0" dirty="0" smtClean="0"/>
              <a:t/>
            </a:r>
            <a:br>
              <a:rPr lang="fr-FR" b="0" dirty="0" smtClean="0"/>
            </a:br>
            <a:r>
              <a:rPr lang="fr-FR" b="0" dirty="0" smtClean="0"/>
              <a:t>sa </a:t>
            </a:r>
            <a:r>
              <a:rPr lang="fr-FR" b="0" dirty="0"/>
              <a:t>politique handicap </a:t>
            </a:r>
            <a:r>
              <a:rPr lang="fr-FR" b="0" dirty="0" smtClean="0"/>
              <a:t>les </a:t>
            </a:r>
            <a:r>
              <a:rPr lang="fr-FR" b="0" dirty="0"/>
              <a:t>actions </a:t>
            </a:r>
            <a:r>
              <a:rPr lang="fr-FR" b="0" dirty="0" smtClean="0"/>
              <a:t>favorisant  l’autonomie</a:t>
            </a:r>
            <a:r>
              <a:rPr lang="fr-FR" b="0" dirty="0"/>
              <a:t>, </a:t>
            </a:r>
            <a:r>
              <a:rPr lang="fr-FR" b="0" dirty="0" smtClean="0"/>
              <a:t/>
            </a:r>
            <a:br>
              <a:rPr lang="fr-FR" b="0" dirty="0" smtClean="0"/>
            </a:br>
            <a:r>
              <a:rPr lang="fr-FR" b="0" dirty="0" smtClean="0"/>
              <a:t>la </a:t>
            </a:r>
            <a:r>
              <a:rPr lang="fr-FR" b="0" dirty="0"/>
              <a:t>participation et </a:t>
            </a:r>
            <a:br>
              <a:rPr lang="fr-FR" b="0" dirty="0"/>
            </a:br>
            <a:r>
              <a:rPr lang="fr-FR" b="0" dirty="0" smtClean="0"/>
              <a:t>la  </a:t>
            </a:r>
            <a:r>
              <a:rPr lang="fr-FR" b="0" dirty="0"/>
              <a:t>citoyenneté des personnes  en situation de handicap</a:t>
            </a:r>
            <a:r>
              <a:rPr lang="fr-FR" b="0" dirty="0" smtClean="0"/>
              <a:t>.</a:t>
            </a:r>
            <a:endParaRPr lang="fr-FR" b="0" dirty="0"/>
          </a:p>
        </p:txBody>
      </p:sp>
      <p:sp>
        <p:nvSpPr>
          <p:cNvPr id="18" name="Rectangle 17"/>
          <p:cNvSpPr/>
          <p:nvPr/>
        </p:nvSpPr>
        <p:spPr>
          <a:xfrm>
            <a:off x="117471" y="5576145"/>
            <a:ext cx="4382521" cy="807106"/>
          </a:xfrm>
          <a:prstGeom prst="rect">
            <a:avLst/>
          </a:prstGeom>
          <a:solidFill>
            <a:schemeClr val="bg1"/>
          </a:solidFill>
          <a:ln>
            <a:solidFill>
              <a:schemeClr val="accent3">
                <a:lumMod val="75000"/>
              </a:schemeClr>
            </a:solidFill>
          </a:ln>
        </p:spPr>
        <p:txBody>
          <a:bodyPr wrap="square" lIns="113498" tIns="56750" rIns="113498" bIns="56750">
            <a:spAutoFit/>
          </a:bodyPr>
          <a:lstStyle/>
          <a:p>
            <a:r>
              <a:rPr lang="fr-FR" sz="1500" u="sng" dirty="0">
                <a:ea typeface="Calibri"/>
                <a:cs typeface="Times New Roman"/>
              </a:rPr>
              <a:t>Suivi</a:t>
            </a:r>
            <a:r>
              <a:rPr lang="fr-FR" sz="1500" dirty="0">
                <a:ea typeface="Calibri"/>
                <a:cs typeface="Times New Roman"/>
              </a:rPr>
              <a:t> : </a:t>
            </a:r>
          </a:p>
          <a:p>
            <a:r>
              <a:rPr lang="fr-FR" sz="1500" dirty="0">
                <a:ea typeface="Calibri"/>
                <a:cs typeface="Times New Roman"/>
              </a:rPr>
              <a:t>Élue en charge du </a:t>
            </a:r>
            <a:r>
              <a:rPr lang="fr-FR" sz="1500" dirty="0" smtClean="0">
                <a:ea typeface="Calibri"/>
                <a:cs typeface="Times New Roman"/>
              </a:rPr>
              <a:t>handicap</a:t>
            </a:r>
          </a:p>
          <a:p>
            <a:r>
              <a:rPr lang="fr-FR" sz="1500" dirty="0" smtClean="0">
                <a:ea typeface="Calibri"/>
                <a:cs typeface="Times New Roman"/>
              </a:rPr>
              <a:t>Service accessibilité universelle d’usage et durable</a:t>
            </a:r>
            <a:endParaRPr lang="fr-FR" sz="1500" dirty="0">
              <a:ea typeface="Calibri"/>
              <a:cs typeface="Times New Roman"/>
            </a:endParaRPr>
          </a:p>
        </p:txBody>
      </p:sp>
      <p:sp>
        <p:nvSpPr>
          <p:cNvPr id="13" name="ZoneTexte 12"/>
          <p:cNvSpPr txBox="1"/>
          <p:nvPr/>
        </p:nvSpPr>
        <p:spPr>
          <a:xfrm>
            <a:off x="923089" y="3020744"/>
            <a:ext cx="4657023" cy="2114570"/>
          </a:xfrm>
          <a:prstGeom prst="round2DiagRect">
            <a:avLst>
              <a:gd name="adj1" fmla="val 18269"/>
              <a:gd name="adj2" fmla="val 50000"/>
            </a:avLst>
          </a:prstGeom>
          <a:solidFill>
            <a:schemeClr val="bg2"/>
          </a:solidFill>
          <a:ln w="28575">
            <a:solidFill>
              <a:schemeClr val="bg2">
                <a:lumMod val="2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113498" tIns="56750" rIns="113498" bIns="56750" rtlCol="0" anchor="ctr"/>
          <a:lstStyle>
            <a:defPPr>
              <a:defRPr lang="fr-FR"/>
            </a:defPPr>
            <a:lvl1pPr marL="85725">
              <a:defRPr sz="1800" b="1">
                <a:solidFill>
                  <a:schemeClr val="accent3">
                    <a:lumMod val="75000"/>
                  </a:schemeClr>
                </a:solidFill>
                <a:ea typeface="Calibri"/>
                <a:cs typeface="Times New Roman"/>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sz="2000" dirty="0" smtClean="0">
                <a:solidFill>
                  <a:schemeClr val="tx1"/>
                </a:solidFill>
              </a:rPr>
              <a:t>Pour 5 associations :</a:t>
            </a:r>
            <a:endParaRPr lang="fr-FR" sz="1600" b="0" dirty="0" smtClean="0">
              <a:solidFill>
                <a:schemeClr val="tx1"/>
              </a:solidFill>
            </a:endParaRPr>
          </a:p>
          <a:p>
            <a:r>
              <a:rPr lang="fr-FR" sz="1600" b="0" dirty="0">
                <a:solidFill>
                  <a:schemeClr val="tx1"/>
                </a:solidFill>
              </a:rPr>
              <a:t> </a:t>
            </a:r>
            <a:r>
              <a:rPr lang="fr-FR" sz="1600" b="0" dirty="0" smtClean="0">
                <a:solidFill>
                  <a:schemeClr val="tx1"/>
                </a:solidFill>
              </a:rPr>
              <a:t>     -  </a:t>
            </a:r>
            <a:r>
              <a:rPr lang="fr-FR" sz="1600" b="0" dirty="0">
                <a:solidFill>
                  <a:schemeClr val="tx1"/>
                </a:solidFill>
              </a:rPr>
              <a:t>Association </a:t>
            </a:r>
            <a:r>
              <a:rPr lang="fr-FR" sz="1600" b="0" dirty="0" smtClean="0">
                <a:solidFill>
                  <a:schemeClr val="tx1"/>
                </a:solidFill>
              </a:rPr>
              <a:t>HANDIFAC</a:t>
            </a:r>
          </a:p>
          <a:p>
            <a:r>
              <a:rPr lang="fr-FR" sz="1600" b="0" dirty="0">
                <a:solidFill>
                  <a:schemeClr val="tx1"/>
                </a:solidFill>
              </a:rPr>
              <a:t> </a:t>
            </a:r>
            <a:r>
              <a:rPr lang="fr-FR" sz="1600" b="0" dirty="0" smtClean="0">
                <a:solidFill>
                  <a:schemeClr val="tx1"/>
                </a:solidFill>
              </a:rPr>
              <a:t>     -  APF </a:t>
            </a:r>
            <a:r>
              <a:rPr lang="fr-FR" sz="1600" b="0" dirty="0">
                <a:solidFill>
                  <a:schemeClr val="tx1"/>
                </a:solidFill>
              </a:rPr>
              <a:t>– France handicap </a:t>
            </a:r>
            <a:endParaRPr lang="fr-FR" sz="1600" b="0" dirty="0" smtClean="0">
              <a:solidFill>
                <a:schemeClr val="tx1"/>
              </a:solidFill>
            </a:endParaRPr>
          </a:p>
          <a:p>
            <a:r>
              <a:rPr lang="fr-FR" sz="1600" b="0" dirty="0" smtClean="0">
                <a:solidFill>
                  <a:schemeClr val="tx1"/>
                </a:solidFill>
              </a:rPr>
              <a:t>       - Association CANOPPÉE</a:t>
            </a:r>
            <a:endParaRPr lang="fr-FR" sz="1600" b="0" dirty="0">
              <a:solidFill>
                <a:schemeClr val="tx1"/>
              </a:solidFill>
            </a:endParaRPr>
          </a:p>
          <a:p>
            <a:r>
              <a:rPr lang="fr-FR" sz="1600" b="0" dirty="0" smtClean="0">
                <a:solidFill>
                  <a:schemeClr val="tx1"/>
                </a:solidFill>
              </a:rPr>
              <a:t>      -  Association Force T Villeneuvoise</a:t>
            </a:r>
          </a:p>
          <a:p>
            <a:r>
              <a:rPr lang="fr-FR" sz="1600" b="0" dirty="0" smtClean="0">
                <a:solidFill>
                  <a:schemeClr val="tx1"/>
                </a:solidFill>
              </a:rPr>
              <a:t>       - Association Surdi 59</a:t>
            </a:r>
          </a:p>
        </p:txBody>
      </p:sp>
    </p:spTree>
    <p:extLst>
      <p:ext uri="{BB962C8B-B14F-4D97-AF65-F5344CB8AC3E}">
        <p14:creationId xmlns:p14="http://schemas.microsoft.com/office/powerpoint/2010/main" val="40744886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rot="21155380">
            <a:off x="2998502" y="1647326"/>
            <a:ext cx="1313420" cy="299274"/>
          </a:xfrm>
          <a:prstGeom prst="rect">
            <a:avLst/>
          </a:prstGeom>
          <a:solidFill>
            <a:srgbClr val="FFC000"/>
          </a:solidFill>
          <a:ln>
            <a:solidFill>
              <a:schemeClr val="accent3"/>
            </a:solidFill>
          </a:ln>
          <a:effectLst>
            <a:outerShdw blurRad="50800" dist="38100" dir="2700000" algn="tl" rotWithShape="0">
              <a:prstClr val="black">
                <a:alpha val="40000"/>
              </a:prstClr>
            </a:outerShdw>
          </a:effectLst>
        </p:spPr>
        <p:txBody>
          <a:bodyPr wrap="none" lIns="113498" tIns="56750" rIns="113498" bIns="56750">
            <a:spAutoFit/>
          </a:bodyPr>
          <a:lstStyle/>
          <a:p>
            <a:r>
              <a:rPr lang="fr-FR" sz="1200"/>
              <a:t>Foyer les Lauriers</a:t>
            </a:r>
          </a:p>
        </p:txBody>
      </p:sp>
      <p:sp>
        <p:nvSpPr>
          <p:cNvPr id="6" name="Rectangle 5"/>
          <p:cNvSpPr/>
          <p:nvPr/>
        </p:nvSpPr>
        <p:spPr>
          <a:xfrm>
            <a:off x="1613868" y="639197"/>
            <a:ext cx="7081590" cy="499329"/>
          </a:xfrm>
          <a:prstGeom prst="rect">
            <a:avLst/>
          </a:prstGeom>
          <a:noFill/>
          <a:ln>
            <a:noFill/>
          </a:ln>
          <a:effectLst/>
        </p:spPr>
        <p:txBody>
          <a:bodyPr wrap="square" lIns="113498" tIns="56750" rIns="113498" bIns="56750">
            <a:spAutoFit/>
          </a:bodyPr>
          <a:lstStyle/>
          <a:p>
            <a:pPr algn="r"/>
            <a:r>
              <a:rPr lang="fr-FR" sz="2500" b="1">
                <a:solidFill>
                  <a:schemeClr val="accent3">
                    <a:lumMod val="50000"/>
                  </a:schemeClr>
                </a:solidFill>
              </a:rPr>
              <a:t>Des créneaux horaires dans les ludothèques</a:t>
            </a:r>
          </a:p>
        </p:txBody>
      </p:sp>
      <p:sp>
        <p:nvSpPr>
          <p:cNvPr id="7" name="Titre 3"/>
          <p:cNvSpPr txBox="1">
            <a:spLocks/>
          </p:cNvSpPr>
          <p:nvPr/>
        </p:nvSpPr>
        <p:spPr>
          <a:xfrm>
            <a:off x="3844910" y="282390"/>
            <a:ext cx="4850549" cy="454900"/>
          </a:xfrm>
          <a:prstGeom prst="rect">
            <a:avLst/>
          </a:prstGeom>
          <a:noFill/>
          <a:effectLst/>
        </p:spPr>
        <p:txBody>
          <a:bodyPr vert="horz" lIns="113498" tIns="56750" rIns="113498" bIns="56750"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r>
              <a:rPr lang="fr-FR" smtClean="0">
                <a:solidFill>
                  <a:schemeClr val="accent3">
                    <a:lumMod val="75000"/>
                  </a:schemeClr>
                </a:solidFill>
              </a:rPr>
              <a:t>ÉCHANGES ET PARTENARIATS</a:t>
            </a:r>
            <a:endParaRPr lang="fr-FR">
              <a:solidFill>
                <a:schemeClr val="accent3">
                  <a:lumMod val="75000"/>
                </a:schemeClr>
              </a:solidFill>
            </a:endParaRPr>
          </a:p>
        </p:txBody>
      </p:sp>
      <p:sp>
        <p:nvSpPr>
          <p:cNvPr id="2" name="Rectangle 1"/>
          <p:cNvSpPr/>
          <p:nvPr/>
        </p:nvSpPr>
        <p:spPr>
          <a:xfrm rot="420254">
            <a:off x="5599719" y="2213554"/>
            <a:ext cx="803088" cy="299274"/>
          </a:xfrm>
          <a:prstGeom prst="rect">
            <a:avLst/>
          </a:prstGeom>
          <a:solidFill>
            <a:srgbClr val="FFC000"/>
          </a:solidFill>
          <a:ln>
            <a:solidFill>
              <a:schemeClr val="accent3"/>
            </a:solidFill>
          </a:ln>
          <a:effectLst>
            <a:outerShdw blurRad="50800" dist="38100" dir="2700000" algn="tl" rotWithShape="0">
              <a:prstClr val="black">
                <a:alpha val="40000"/>
              </a:prstClr>
            </a:outerShdw>
          </a:effectLst>
        </p:spPr>
        <p:txBody>
          <a:bodyPr wrap="none" lIns="113498" tIns="56750" rIns="113498" bIns="56750">
            <a:spAutoFit/>
          </a:bodyPr>
          <a:lstStyle/>
          <a:p>
            <a:r>
              <a:rPr lang="fr-FR" sz="1200"/>
              <a:t>La </a:t>
            </a:r>
            <a:r>
              <a:rPr lang="fr-FR" sz="1200" err="1"/>
              <a:t>Ménie</a:t>
            </a:r>
            <a:endParaRPr lang="fr-FR" sz="1200"/>
          </a:p>
        </p:txBody>
      </p:sp>
      <p:sp>
        <p:nvSpPr>
          <p:cNvPr id="19" name="Rectangle 18"/>
          <p:cNvSpPr/>
          <p:nvPr/>
        </p:nvSpPr>
        <p:spPr>
          <a:xfrm rot="21122613">
            <a:off x="7166098" y="1416647"/>
            <a:ext cx="1180755" cy="299274"/>
          </a:xfrm>
          <a:prstGeom prst="rect">
            <a:avLst/>
          </a:prstGeom>
          <a:solidFill>
            <a:srgbClr val="FFC000"/>
          </a:solidFill>
          <a:ln>
            <a:solidFill>
              <a:schemeClr val="accent3"/>
            </a:solidFill>
          </a:ln>
          <a:effectLst>
            <a:outerShdw blurRad="50800" dist="38100" dir="2700000" algn="tl" rotWithShape="0">
              <a:prstClr val="black">
                <a:alpha val="40000"/>
              </a:prstClr>
            </a:outerShdw>
          </a:effectLst>
        </p:spPr>
        <p:txBody>
          <a:bodyPr wrap="none" lIns="113498" tIns="56750" rIns="113498" bIns="56750">
            <a:spAutoFit/>
          </a:bodyPr>
          <a:lstStyle/>
          <a:p>
            <a:r>
              <a:rPr lang="fr-FR" sz="1200"/>
              <a:t>Foyer la Source</a:t>
            </a:r>
          </a:p>
        </p:txBody>
      </p:sp>
      <p:sp>
        <p:nvSpPr>
          <p:cNvPr id="21" name="Rectangle 20"/>
          <p:cNvSpPr/>
          <p:nvPr/>
        </p:nvSpPr>
        <p:spPr>
          <a:xfrm rot="21155380">
            <a:off x="2786611" y="2686181"/>
            <a:ext cx="1564169" cy="299274"/>
          </a:xfrm>
          <a:prstGeom prst="rect">
            <a:avLst/>
          </a:prstGeom>
          <a:solidFill>
            <a:srgbClr val="FFC000"/>
          </a:solidFill>
          <a:ln>
            <a:solidFill>
              <a:schemeClr val="accent3"/>
            </a:solidFill>
          </a:ln>
          <a:effectLst>
            <a:outerShdw blurRad="50800" dist="38100" dir="2700000" algn="tl" rotWithShape="0">
              <a:prstClr val="black">
                <a:alpha val="40000"/>
              </a:prstClr>
            </a:outerShdw>
          </a:effectLst>
        </p:spPr>
        <p:txBody>
          <a:bodyPr wrap="square" lIns="113498" tIns="56750" rIns="113498" bIns="56750">
            <a:spAutoFit/>
          </a:bodyPr>
          <a:lstStyle/>
          <a:p>
            <a:r>
              <a:rPr lang="fr-FR" sz="1200" dirty="0" smtClean="0"/>
              <a:t>ULIS  Verhaeren</a:t>
            </a:r>
            <a:endParaRPr lang="fr-FR" sz="1200" dirty="0"/>
          </a:p>
        </p:txBody>
      </p:sp>
      <p:sp>
        <p:nvSpPr>
          <p:cNvPr id="22" name="Rectangle 21"/>
          <p:cNvSpPr/>
          <p:nvPr/>
        </p:nvSpPr>
        <p:spPr>
          <a:xfrm rot="892265">
            <a:off x="4041622" y="2053177"/>
            <a:ext cx="1104452" cy="299274"/>
          </a:xfrm>
          <a:prstGeom prst="rect">
            <a:avLst/>
          </a:prstGeom>
          <a:solidFill>
            <a:srgbClr val="FFC000"/>
          </a:solidFill>
          <a:ln>
            <a:solidFill>
              <a:schemeClr val="accent3"/>
            </a:solidFill>
          </a:ln>
          <a:effectLst>
            <a:outerShdw blurRad="50800" dist="38100" dir="2700000" algn="tl" rotWithShape="0">
              <a:prstClr val="black">
                <a:alpha val="40000"/>
              </a:prstClr>
            </a:outerShdw>
          </a:effectLst>
        </p:spPr>
        <p:txBody>
          <a:bodyPr wrap="none" lIns="113498" tIns="56750" rIns="113498" bIns="56750">
            <a:spAutoFit/>
          </a:bodyPr>
          <a:lstStyle/>
          <a:p>
            <a:r>
              <a:rPr lang="fr-FR" sz="1200" dirty="0" smtClean="0"/>
              <a:t>IEM </a:t>
            </a:r>
            <a:r>
              <a:rPr lang="fr-FR" sz="1200" dirty="0" err="1" smtClean="0"/>
              <a:t>Dabbadie</a:t>
            </a:r>
            <a:endParaRPr lang="fr-FR" sz="1200" dirty="0"/>
          </a:p>
        </p:txBody>
      </p:sp>
      <p:sp>
        <p:nvSpPr>
          <p:cNvPr id="24" name="Rectangle 23"/>
          <p:cNvSpPr/>
          <p:nvPr/>
        </p:nvSpPr>
        <p:spPr>
          <a:xfrm rot="20140701">
            <a:off x="2085512" y="3366793"/>
            <a:ext cx="1156261" cy="299274"/>
          </a:xfrm>
          <a:prstGeom prst="rect">
            <a:avLst/>
          </a:prstGeom>
          <a:solidFill>
            <a:srgbClr val="FFC000"/>
          </a:solidFill>
          <a:ln>
            <a:solidFill>
              <a:schemeClr val="accent3"/>
            </a:solidFill>
          </a:ln>
          <a:effectLst>
            <a:outerShdw blurRad="50800" dist="38100" dir="2700000" algn="tl" rotWithShape="0">
              <a:prstClr val="black">
                <a:alpha val="40000"/>
              </a:prstClr>
            </a:outerShdw>
          </a:effectLst>
        </p:spPr>
        <p:txBody>
          <a:bodyPr wrap="none" lIns="113498" tIns="56750" rIns="113498" bIns="56750">
            <a:spAutoFit/>
          </a:bodyPr>
          <a:lstStyle/>
          <a:p>
            <a:r>
              <a:rPr lang="fr-FR" sz="1200"/>
              <a:t>IME du Recueil</a:t>
            </a:r>
          </a:p>
        </p:txBody>
      </p:sp>
      <p:sp>
        <p:nvSpPr>
          <p:cNvPr id="25" name="Rectangle 24"/>
          <p:cNvSpPr/>
          <p:nvPr/>
        </p:nvSpPr>
        <p:spPr>
          <a:xfrm rot="21155380">
            <a:off x="5840549" y="1699963"/>
            <a:ext cx="1090026" cy="299274"/>
          </a:xfrm>
          <a:prstGeom prst="rect">
            <a:avLst/>
          </a:prstGeom>
          <a:solidFill>
            <a:srgbClr val="FFC000"/>
          </a:solidFill>
          <a:ln>
            <a:solidFill>
              <a:schemeClr val="accent3"/>
            </a:solidFill>
          </a:ln>
          <a:effectLst>
            <a:outerShdw blurRad="50800" dist="38100" dir="2700000" algn="tl" rotWithShape="0">
              <a:prstClr val="black">
                <a:alpha val="40000"/>
              </a:prstClr>
            </a:outerShdw>
          </a:effectLst>
        </p:spPr>
        <p:txBody>
          <a:bodyPr wrap="none" lIns="113498" tIns="56750" rIns="113498" bIns="56750">
            <a:spAutoFit/>
          </a:bodyPr>
          <a:lstStyle/>
          <a:p>
            <a:r>
              <a:rPr lang="fr-FR" sz="1200"/>
              <a:t>IME </a:t>
            </a:r>
            <a:r>
              <a:rPr lang="fr-FR" sz="1200" err="1"/>
              <a:t>Lelandais</a:t>
            </a:r>
            <a:endParaRPr lang="fr-FR" sz="1200"/>
          </a:p>
        </p:txBody>
      </p:sp>
      <p:sp>
        <p:nvSpPr>
          <p:cNvPr id="28" name="Rectangle 27"/>
          <p:cNvSpPr/>
          <p:nvPr/>
        </p:nvSpPr>
        <p:spPr>
          <a:xfrm>
            <a:off x="6789279" y="2361650"/>
            <a:ext cx="1835486" cy="299274"/>
          </a:xfrm>
          <a:prstGeom prst="rect">
            <a:avLst/>
          </a:prstGeom>
          <a:solidFill>
            <a:schemeClr val="bg1"/>
          </a:solidFill>
          <a:ln>
            <a:solidFill>
              <a:schemeClr val="accent3"/>
            </a:solidFill>
          </a:ln>
          <a:effectLst>
            <a:outerShdw blurRad="50800" dist="38100" dir="2700000" algn="tl" rotWithShape="0">
              <a:prstClr val="black">
                <a:alpha val="40000"/>
              </a:prstClr>
            </a:outerShdw>
          </a:effectLst>
        </p:spPr>
        <p:txBody>
          <a:bodyPr wrap="none" lIns="113498" tIns="56750" rIns="113498" bIns="56750">
            <a:spAutoFit/>
          </a:bodyPr>
          <a:lstStyle/>
          <a:p>
            <a:r>
              <a:rPr lang="fr-FR" sz="1200" dirty="0"/>
              <a:t>IME de </a:t>
            </a:r>
            <a:r>
              <a:rPr lang="fr-FR" sz="1200" dirty="0" smtClean="0"/>
              <a:t>Marcq-en-Barœul</a:t>
            </a:r>
            <a:endParaRPr lang="fr-FR" sz="1200" dirty="0"/>
          </a:p>
        </p:txBody>
      </p:sp>
      <p:sp>
        <p:nvSpPr>
          <p:cNvPr id="29" name="Rectangle 28"/>
          <p:cNvSpPr/>
          <p:nvPr/>
        </p:nvSpPr>
        <p:spPr>
          <a:xfrm rot="154163">
            <a:off x="2748422" y="2267443"/>
            <a:ext cx="1261547" cy="299274"/>
          </a:xfrm>
          <a:prstGeom prst="rect">
            <a:avLst/>
          </a:prstGeom>
          <a:solidFill>
            <a:schemeClr val="bg1"/>
          </a:solidFill>
          <a:ln>
            <a:solidFill>
              <a:schemeClr val="accent3"/>
            </a:solidFill>
          </a:ln>
          <a:effectLst>
            <a:outerShdw blurRad="50800" dist="38100" dir="2700000" algn="tl" rotWithShape="0">
              <a:prstClr val="black">
                <a:alpha val="40000"/>
              </a:prstClr>
            </a:outerShdw>
          </a:effectLst>
        </p:spPr>
        <p:txBody>
          <a:bodyPr wrap="none" lIns="113498" tIns="56750" rIns="113498" bIns="56750">
            <a:spAutoFit/>
          </a:bodyPr>
          <a:lstStyle/>
          <a:p>
            <a:r>
              <a:rPr lang="fr-FR" sz="1200" dirty="0"/>
              <a:t>MAS de </a:t>
            </a:r>
            <a:r>
              <a:rPr lang="fr-FR" sz="1200" dirty="0" err="1"/>
              <a:t>Baisieux</a:t>
            </a:r>
            <a:endParaRPr lang="fr-FR" sz="1200" dirty="0"/>
          </a:p>
        </p:txBody>
      </p:sp>
      <p:sp>
        <p:nvSpPr>
          <p:cNvPr id="30" name="Espace réservé du texte 5"/>
          <p:cNvSpPr txBox="1">
            <a:spLocks/>
          </p:cNvSpPr>
          <p:nvPr/>
        </p:nvSpPr>
        <p:spPr>
          <a:xfrm>
            <a:off x="179512" y="249508"/>
            <a:ext cx="2006335" cy="3251500"/>
          </a:xfrm>
          <a:prstGeom prst="rect">
            <a:avLst/>
          </a:prstGeom>
          <a:solidFill>
            <a:schemeClr val="accent3">
              <a:lumMod val="40000"/>
              <a:lumOff val="60000"/>
            </a:schemeClr>
          </a:solidFill>
          <a:effectLst>
            <a:outerShdw blurRad="50800" dist="38100" dir="2700000" algn="tl" rotWithShape="0">
              <a:prstClr val="black">
                <a:alpha val="40000"/>
              </a:prstClr>
            </a:outerShdw>
          </a:effectLst>
        </p:spPr>
        <p:txBody>
          <a:bodyPr vert="horz" lIns="113498" tIns="56750" rIns="113498" bIns="56750" rtlCol="0">
            <a:noAutofit/>
          </a:bodyPr>
          <a:lstStyle>
            <a:defPPr>
              <a:defRPr lang="fr-FR"/>
            </a:defPPr>
            <a:lvl1pPr defTabSz="914400">
              <a:spcBef>
                <a:spcPct val="20000"/>
              </a:spcBef>
              <a:buFont typeface="Arial" panose="020B0604020202020204" pitchFamily="34" charset="0"/>
              <a:buNone/>
              <a:defRPr sz="1200" b="1">
                <a:ea typeface="Calibri"/>
                <a:cs typeface="Times New Roman"/>
              </a:defRPr>
            </a:lvl1pPr>
          </a:lstStyle>
          <a:p>
            <a:r>
              <a:rPr lang="fr-FR" sz="1400" dirty="0"/>
              <a:t>LES LUDOTHÈQUES ET SALLES DE JEUX </a:t>
            </a:r>
          </a:p>
          <a:p>
            <a:r>
              <a:rPr lang="fr-FR" b="0" dirty="0" smtClean="0"/>
              <a:t>louent jeux</a:t>
            </a:r>
            <a:r>
              <a:rPr lang="fr-FR" dirty="0" smtClean="0"/>
              <a:t> </a:t>
            </a:r>
            <a:r>
              <a:rPr lang="fr-FR" b="0" dirty="0"/>
              <a:t>de société, jouets et </a:t>
            </a:r>
            <a:r>
              <a:rPr lang="fr-FR" b="0" dirty="0" smtClean="0"/>
              <a:t>proposent des animations </a:t>
            </a:r>
            <a:r>
              <a:rPr lang="fr-FR" b="0" dirty="0"/>
              <a:t>ludiques.</a:t>
            </a:r>
          </a:p>
          <a:p>
            <a:r>
              <a:rPr lang="fr-FR" dirty="0"/>
              <a:t>C</a:t>
            </a:r>
            <a:r>
              <a:rPr lang="fr-FR" dirty="0" smtClean="0"/>
              <a:t>es espaces de sociabilité </a:t>
            </a:r>
            <a:r>
              <a:rPr lang="fr-FR" b="0" dirty="0" smtClean="0"/>
              <a:t>sont fréquentés par </a:t>
            </a:r>
            <a:r>
              <a:rPr lang="fr-FR" dirty="0" smtClean="0"/>
              <a:t>les établissements  médico-sociaux</a:t>
            </a:r>
            <a:r>
              <a:rPr lang="fr-FR" b="0" dirty="0" smtClean="0"/>
              <a:t>. </a:t>
            </a:r>
            <a:endParaRPr lang="fr-FR" b="0" dirty="0"/>
          </a:p>
          <a:p>
            <a:r>
              <a:rPr lang="fr-FR" dirty="0" smtClean="0"/>
              <a:t>Les </a:t>
            </a:r>
            <a:r>
              <a:rPr lang="fr-FR" dirty="0"/>
              <a:t>règles de jeux </a:t>
            </a:r>
            <a:r>
              <a:rPr lang="fr-FR" dirty="0" smtClean="0"/>
              <a:t>sont adaptées </a:t>
            </a:r>
            <a:r>
              <a:rPr lang="fr-FR" b="0" dirty="0" smtClean="0"/>
              <a:t>par le personnel en fonction des </a:t>
            </a:r>
            <a:r>
              <a:rPr lang="fr-FR" b="0" dirty="0"/>
              <a:t>capacités </a:t>
            </a:r>
            <a:r>
              <a:rPr lang="fr-FR" b="0" dirty="0" smtClean="0"/>
              <a:t>de </a:t>
            </a:r>
            <a:r>
              <a:rPr lang="fr-FR" b="0" dirty="0"/>
              <a:t>chaque joueur. Des jeux inclusifs sont proposés dans les manifestations (nuit du jeu et fête mondiale du jeu)</a:t>
            </a:r>
          </a:p>
        </p:txBody>
      </p:sp>
      <p:sp>
        <p:nvSpPr>
          <p:cNvPr id="31" name="Rectangle 30"/>
          <p:cNvSpPr/>
          <p:nvPr/>
        </p:nvSpPr>
        <p:spPr>
          <a:xfrm>
            <a:off x="538185" y="4709145"/>
            <a:ext cx="1926537" cy="299274"/>
          </a:xfrm>
          <a:prstGeom prst="rect">
            <a:avLst/>
          </a:prstGeom>
          <a:solidFill>
            <a:srgbClr val="FFC000"/>
          </a:solidFill>
          <a:ln>
            <a:solidFill>
              <a:schemeClr val="accent3"/>
            </a:solidFill>
          </a:ln>
          <a:effectLst>
            <a:outerShdw blurRad="50800" dist="38100" dir="2700000" algn="tl" rotWithShape="0">
              <a:prstClr val="black">
                <a:alpha val="40000"/>
              </a:prstClr>
            </a:outerShdw>
          </a:effectLst>
        </p:spPr>
        <p:txBody>
          <a:bodyPr wrap="none" lIns="113498" tIns="56750" rIns="113498" bIns="56750">
            <a:spAutoFit/>
          </a:bodyPr>
          <a:lstStyle/>
          <a:p>
            <a:r>
              <a:rPr lang="fr-FR" sz="1200" dirty="0" smtClean="0"/>
              <a:t>8  structures </a:t>
            </a:r>
            <a:r>
              <a:rPr lang="fr-FR" sz="1200" dirty="0"/>
              <a:t>villeneuvoises</a:t>
            </a:r>
          </a:p>
        </p:txBody>
      </p:sp>
      <p:sp>
        <p:nvSpPr>
          <p:cNvPr id="32" name="Rectangle 31"/>
          <p:cNvSpPr/>
          <p:nvPr/>
        </p:nvSpPr>
        <p:spPr>
          <a:xfrm>
            <a:off x="538187" y="5127993"/>
            <a:ext cx="2168590" cy="299274"/>
          </a:xfrm>
          <a:prstGeom prst="rect">
            <a:avLst/>
          </a:prstGeom>
          <a:solidFill>
            <a:schemeClr val="bg1"/>
          </a:solidFill>
          <a:ln>
            <a:solidFill>
              <a:schemeClr val="accent3"/>
            </a:solidFill>
          </a:ln>
          <a:effectLst>
            <a:outerShdw blurRad="50800" dist="38100" dir="2700000" algn="tl" rotWithShape="0">
              <a:prstClr val="black">
                <a:alpha val="40000"/>
              </a:prstClr>
            </a:outerShdw>
          </a:effectLst>
        </p:spPr>
        <p:txBody>
          <a:bodyPr wrap="none" lIns="113498" tIns="56750" rIns="113498" bIns="56750">
            <a:spAutoFit/>
          </a:bodyPr>
          <a:lstStyle/>
          <a:p>
            <a:r>
              <a:rPr lang="fr-FR" sz="1200" dirty="0"/>
              <a:t>2</a:t>
            </a:r>
            <a:r>
              <a:rPr lang="fr-FR" sz="1200" dirty="0" smtClean="0"/>
              <a:t> structures </a:t>
            </a:r>
            <a:r>
              <a:rPr lang="fr-FR" sz="1200" dirty="0"/>
              <a:t>non villeneuvoises</a:t>
            </a:r>
          </a:p>
        </p:txBody>
      </p:sp>
      <p:sp>
        <p:nvSpPr>
          <p:cNvPr id="33" name="Rectangle 32"/>
          <p:cNvSpPr/>
          <p:nvPr/>
        </p:nvSpPr>
        <p:spPr>
          <a:xfrm>
            <a:off x="215334" y="5656732"/>
            <a:ext cx="2006334" cy="594095"/>
          </a:xfrm>
          <a:prstGeom prst="rect">
            <a:avLst/>
          </a:prstGeom>
          <a:solidFill>
            <a:schemeClr val="bg1"/>
          </a:solidFill>
          <a:ln>
            <a:solidFill>
              <a:schemeClr val="accent3">
                <a:lumMod val="75000"/>
              </a:schemeClr>
            </a:solidFill>
          </a:ln>
        </p:spPr>
        <p:txBody>
          <a:bodyPr wrap="square" lIns="113498" tIns="56750" rIns="113498" bIns="56750">
            <a:spAutoFit/>
          </a:bodyPr>
          <a:lstStyle/>
          <a:p>
            <a:r>
              <a:rPr lang="fr-FR" sz="1500" u="sng">
                <a:ea typeface="Calibri"/>
                <a:cs typeface="Times New Roman"/>
              </a:rPr>
              <a:t>Suivi</a:t>
            </a:r>
            <a:r>
              <a:rPr lang="fr-FR" sz="1500">
                <a:ea typeface="Calibri"/>
                <a:cs typeface="Times New Roman"/>
              </a:rPr>
              <a:t> : </a:t>
            </a:r>
          </a:p>
          <a:p>
            <a:r>
              <a:rPr lang="fr-FR" sz="1500">
                <a:ea typeface="Calibri"/>
                <a:cs typeface="Times New Roman"/>
              </a:rPr>
              <a:t>Service Petite enfance </a:t>
            </a:r>
          </a:p>
        </p:txBody>
      </p:sp>
      <p:pic>
        <p:nvPicPr>
          <p:cNvPr id="5" name="Image 4"/>
          <p:cNvPicPr>
            <a:picLocks noChangeAspect="1"/>
          </p:cNvPicPr>
          <p:nvPr/>
        </p:nvPicPr>
        <p:blipFill rotWithShape="1">
          <a:blip r:embed="rId2"/>
          <a:srcRect l="15744" t="10101" r="15744" b="5200"/>
          <a:stretch/>
        </p:blipFill>
        <p:spPr>
          <a:xfrm rot="5400000">
            <a:off x="3967885" y="3419188"/>
            <a:ext cx="3348324" cy="2756450"/>
          </a:xfrm>
          <a:prstGeom prst="rect">
            <a:avLst/>
          </a:prstGeom>
        </p:spPr>
      </p:pic>
      <p:sp>
        <p:nvSpPr>
          <p:cNvPr id="34" name="Rectangle 33"/>
          <p:cNvSpPr/>
          <p:nvPr/>
        </p:nvSpPr>
        <p:spPr>
          <a:xfrm rot="892265">
            <a:off x="3822926" y="1278008"/>
            <a:ext cx="1777543" cy="270623"/>
          </a:xfrm>
          <a:prstGeom prst="rect">
            <a:avLst/>
          </a:prstGeom>
          <a:solidFill>
            <a:srgbClr val="FFC000"/>
          </a:solidFill>
          <a:ln>
            <a:solidFill>
              <a:schemeClr val="accent3"/>
            </a:solidFill>
          </a:ln>
          <a:effectLst>
            <a:outerShdw blurRad="50800" dist="38100" dir="2700000" algn="tl" rotWithShape="0">
              <a:prstClr val="black">
                <a:alpha val="40000"/>
              </a:prstClr>
            </a:outerShdw>
          </a:effectLst>
        </p:spPr>
        <p:txBody>
          <a:bodyPr wrap="square" lIns="85124" tIns="42563" rIns="85124" bIns="42563">
            <a:spAutoFit/>
          </a:bodyPr>
          <a:lstStyle/>
          <a:p>
            <a:r>
              <a:rPr lang="fr-FR" sz="1200" dirty="0" err="1"/>
              <a:t>Sessad</a:t>
            </a:r>
            <a:r>
              <a:rPr lang="fr-FR" sz="1200" dirty="0"/>
              <a:t> Camus- Pas à pas </a:t>
            </a:r>
          </a:p>
        </p:txBody>
      </p:sp>
    </p:spTree>
    <p:extLst>
      <p:ext uri="{BB962C8B-B14F-4D97-AF65-F5344CB8AC3E}">
        <p14:creationId xmlns:p14="http://schemas.microsoft.com/office/powerpoint/2010/main" val="36833158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Résultat de recherche d'images pour &quot;marianne dessin&quot;"/>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56886" y="265205"/>
            <a:ext cx="1291167" cy="751227"/>
          </a:xfrm>
          <a:prstGeom prst="rect">
            <a:avLst/>
          </a:prstGeom>
          <a:noFill/>
          <a:ln>
            <a:noFill/>
          </a:ln>
        </p:spPr>
      </p:pic>
      <p:pic>
        <p:nvPicPr>
          <p:cNvPr id="7" name="Image 6" descr="Résultat de recherche d'images pour &quot;egalité handicap et valide&quo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9735" y="986268"/>
            <a:ext cx="1405467" cy="936007"/>
          </a:xfrm>
          <a:prstGeom prst="rect">
            <a:avLst/>
          </a:prstGeom>
          <a:noFill/>
          <a:ln>
            <a:noFill/>
          </a:ln>
        </p:spPr>
      </p:pic>
      <p:pic>
        <p:nvPicPr>
          <p:cNvPr id="8" name="Image 7" descr="Résultat de recherche d'images pour &quot;reseau de personne&quot;"/>
          <p:cNvPicPr/>
          <p:nvPr/>
        </p:nvPicPr>
        <p:blipFill>
          <a:blip r:embed="rId4">
            <a:extLst>
              <a:ext uri="{28A0092B-C50C-407E-A947-70E740481C1C}">
                <a14:useLocalDpi xmlns:a14="http://schemas.microsoft.com/office/drawing/2010/main" val="0"/>
              </a:ext>
            </a:extLst>
          </a:blip>
          <a:srcRect/>
          <a:stretch>
            <a:fillRect/>
          </a:stretch>
        </p:blipFill>
        <p:spPr bwMode="auto">
          <a:xfrm>
            <a:off x="6080542" y="1876815"/>
            <a:ext cx="2043853" cy="1166392"/>
          </a:xfrm>
          <a:prstGeom prst="rect">
            <a:avLst/>
          </a:prstGeom>
          <a:noFill/>
          <a:ln>
            <a:noFill/>
          </a:ln>
        </p:spPr>
      </p:pic>
      <p:pic>
        <p:nvPicPr>
          <p:cNvPr id="11" name="Image 10" descr="Image associée"/>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43494" y="4673841"/>
            <a:ext cx="2267965" cy="875899"/>
          </a:xfrm>
          <a:prstGeom prst="rect">
            <a:avLst/>
          </a:prstGeom>
          <a:noFill/>
          <a:ln>
            <a:noFill/>
          </a:ln>
        </p:spPr>
      </p:pic>
      <p:pic>
        <p:nvPicPr>
          <p:cNvPr id="1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4147" y="3789040"/>
            <a:ext cx="2163472" cy="613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Image 9" descr="http://www.pictofrance.fr/pictos/JPG/inf-bur-salle-de-reunion.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9520" y="3861048"/>
            <a:ext cx="1079500" cy="718326"/>
          </a:xfrm>
          <a:prstGeom prst="rect">
            <a:avLst/>
          </a:prstGeom>
          <a:noFill/>
          <a:ln>
            <a:noFill/>
          </a:ln>
        </p:spPr>
      </p:pic>
      <p:pic>
        <p:nvPicPr>
          <p:cNvPr id="18" name="Image 17" descr="Résultat de recherche d'images pour &quot;logo facile et a comprendre europe&quot;"/>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7802" y="292656"/>
            <a:ext cx="819237" cy="666457"/>
          </a:xfrm>
          <a:prstGeom prst="rect">
            <a:avLst/>
          </a:prstGeom>
          <a:noFill/>
          <a:ln>
            <a:noFill/>
          </a:ln>
        </p:spPr>
      </p:pic>
      <p:sp>
        <p:nvSpPr>
          <p:cNvPr id="19" name="Rectangle 18"/>
          <p:cNvSpPr/>
          <p:nvPr/>
        </p:nvSpPr>
        <p:spPr>
          <a:xfrm>
            <a:off x="241824" y="987112"/>
            <a:ext cx="1081992" cy="1080424"/>
          </a:xfrm>
          <a:prstGeom prst="rect">
            <a:avLst/>
          </a:prstGeom>
        </p:spPr>
        <p:txBody>
          <a:bodyPr wrap="square">
            <a:spAutoFit/>
          </a:bodyPr>
          <a:lstStyle/>
          <a:p>
            <a:pPr>
              <a:lnSpc>
                <a:spcPct val="107000"/>
              </a:lnSpc>
              <a:spcAft>
                <a:spcPts val="800"/>
              </a:spcAft>
            </a:pPr>
            <a:r>
              <a:rPr lang="fr-FR" sz="1200" dirty="0">
                <a:ea typeface="Calibri"/>
                <a:cs typeface="Times New Roman"/>
              </a:rPr>
              <a:t>©Logo européen du Facile-à-Lire </a:t>
            </a:r>
            <a:r>
              <a:rPr lang="fr-FR" sz="1200" dirty="0" smtClean="0">
                <a:ea typeface="Calibri"/>
                <a:cs typeface="Times New Roman"/>
              </a:rPr>
              <a:t>: Inclusion Europe.</a:t>
            </a:r>
            <a:endParaRPr lang="fr-FR" sz="1600" dirty="0">
              <a:ea typeface="Calibri"/>
              <a:cs typeface="Times New Roman"/>
            </a:endParaRPr>
          </a:p>
        </p:txBody>
      </p:sp>
      <p:sp>
        <p:nvSpPr>
          <p:cNvPr id="20" name="Rectangle 19"/>
          <p:cNvSpPr/>
          <p:nvPr/>
        </p:nvSpPr>
        <p:spPr>
          <a:xfrm>
            <a:off x="1547663" y="4410105"/>
            <a:ext cx="3888433" cy="615553"/>
          </a:xfrm>
          <a:prstGeom prst="rect">
            <a:avLst/>
          </a:prstGeom>
        </p:spPr>
        <p:txBody>
          <a:bodyPr wrap="square">
            <a:spAutoFit/>
          </a:bodyPr>
          <a:lstStyle/>
          <a:p>
            <a:pPr>
              <a:defRPr/>
            </a:pPr>
            <a:r>
              <a:rPr lang="fr-FR" dirty="0">
                <a:solidFill>
                  <a:schemeClr val="dk1"/>
                </a:solidFill>
                <a:latin typeface="Arial" panose="020B0604020202020204" pitchFamily="34" charset="0"/>
                <a:cs typeface="Arial" panose="020B0604020202020204" pitchFamily="34" charset="0"/>
              </a:rPr>
              <a:t>La </a:t>
            </a:r>
            <a:r>
              <a:rPr lang="fr-FR" dirty="0" smtClean="0">
                <a:solidFill>
                  <a:schemeClr val="dk1"/>
                </a:solidFill>
                <a:latin typeface="Arial" panose="020B0604020202020204" pitchFamily="34" charset="0"/>
                <a:cs typeface="Arial" panose="020B0604020202020204" pitchFamily="34" charset="0"/>
              </a:rPr>
              <a:t>Ville </a:t>
            </a:r>
            <a:r>
              <a:rPr lang="fr-FR" dirty="0">
                <a:solidFill>
                  <a:schemeClr val="dk1"/>
                </a:solidFill>
                <a:latin typeface="Arial" panose="020B0604020202020204" pitchFamily="34" charset="0"/>
                <a:cs typeface="Arial" panose="020B0604020202020204" pitchFamily="34" charset="0"/>
              </a:rPr>
              <a:t>de Villeneuve d’Ascq, travaille en équipe pour aider les habitants</a:t>
            </a:r>
          </a:p>
        </p:txBody>
      </p:sp>
      <p:sp>
        <p:nvSpPr>
          <p:cNvPr id="21" name="Rectangle 20"/>
          <p:cNvSpPr/>
          <p:nvPr/>
        </p:nvSpPr>
        <p:spPr>
          <a:xfrm>
            <a:off x="1547664" y="2988151"/>
            <a:ext cx="6852209" cy="1138773"/>
          </a:xfrm>
          <a:prstGeom prst="rect">
            <a:avLst/>
          </a:prstGeom>
        </p:spPr>
        <p:txBody>
          <a:bodyPr wrap="square">
            <a:spAutoFit/>
          </a:bodyPr>
          <a:lstStyle/>
          <a:p>
            <a:r>
              <a:rPr lang="fr-FR" dirty="0">
                <a:latin typeface="Arial" panose="020B0604020202020204" pitchFamily="34" charset="0"/>
                <a:cs typeface="Arial" panose="020B0604020202020204" pitchFamily="34" charset="0"/>
              </a:rPr>
              <a:t>Communiquer</a:t>
            </a:r>
          </a:p>
          <a:p>
            <a:r>
              <a:rPr lang="fr-FR" dirty="0">
                <a:latin typeface="Arial" panose="020B0604020202020204" pitchFamily="34" charset="0"/>
                <a:cs typeface="Arial" panose="020B0604020202020204" pitchFamily="34" charset="0"/>
              </a:rPr>
              <a:t>Raconter</a:t>
            </a:r>
          </a:p>
          <a:p>
            <a:r>
              <a:rPr lang="fr-FR" dirty="0">
                <a:latin typeface="Arial" panose="020B0604020202020204" pitchFamily="34" charset="0"/>
                <a:cs typeface="Arial" panose="020B0604020202020204" pitchFamily="34" charset="0"/>
              </a:rPr>
              <a:t>Signaler les </a:t>
            </a:r>
            <a:r>
              <a:rPr lang="fr-FR" dirty="0" smtClean="0">
                <a:latin typeface="Arial" panose="020B0604020202020204" pitchFamily="34" charset="0"/>
                <a:cs typeface="Arial" panose="020B0604020202020204" pitchFamily="34" charset="0"/>
              </a:rPr>
              <a:t>difficultés </a:t>
            </a:r>
            <a:r>
              <a:rPr lang="fr-FR" dirty="0">
                <a:latin typeface="Arial" panose="020B0604020202020204" pitchFamily="34" charset="0"/>
                <a:cs typeface="Arial" panose="020B0604020202020204" pitchFamily="34" charset="0"/>
              </a:rPr>
              <a:t>ou les besoins </a:t>
            </a:r>
            <a:endParaRPr lang="fr-FR" dirty="0" smtClean="0">
              <a:latin typeface="Arial" panose="020B0604020202020204" pitchFamily="34" charset="0"/>
              <a:cs typeface="Arial" panose="020B0604020202020204" pitchFamily="34" charset="0"/>
            </a:endParaRPr>
          </a:p>
          <a:p>
            <a:r>
              <a:rPr lang="fr-FR" dirty="0" smtClean="0">
                <a:latin typeface="Arial" panose="020B0604020202020204" pitchFamily="34" charset="0"/>
                <a:cs typeface="Arial" panose="020B0604020202020204" pitchFamily="34" charset="0"/>
              </a:rPr>
              <a:t>des </a:t>
            </a:r>
            <a:r>
              <a:rPr lang="fr-FR" dirty="0">
                <a:latin typeface="Arial" panose="020B0604020202020204" pitchFamily="34" charset="0"/>
                <a:cs typeface="Arial" panose="020B0604020202020204" pitchFamily="34" charset="0"/>
              </a:rPr>
              <a:t>citoyens </a:t>
            </a:r>
          </a:p>
        </p:txBody>
      </p:sp>
      <p:sp>
        <p:nvSpPr>
          <p:cNvPr id="22" name="Rectangle 21"/>
          <p:cNvSpPr/>
          <p:nvPr/>
        </p:nvSpPr>
        <p:spPr>
          <a:xfrm>
            <a:off x="1547664" y="2130920"/>
            <a:ext cx="4392488" cy="652230"/>
          </a:xfrm>
          <a:prstGeom prst="rect">
            <a:avLst/>
          </a:prstGeom>
        </p:spPr>
        <p:txBody>
          <a:bodyPr wrap="square">
            <a:spAutoFit/>
          </a:bodyPr>
          <a:lstStyle/>
          <a:p>
            <a:pPr>
              <a:lnSpc>
                <a:spcPct val="107000"/>
              </a:lnSpc>
              <a:spcBef>
                <a:spcPts val="1200"/>
              </a:spcBef>
              <a:spcAft>
                <a:spcPts val="0"/>
              </a:spcAft>
            </a:pPr>
            <a:r>
              <a:rPr lang="fr-FR" dirty="0" smtClean="0">
                <a:latin typeface="Arial"/>
                <a:ea typeface="Calibri"/>
                <a:cs typeface="Times New Roman"/>
              </a:rPr>
              <a:t>Faire </a:t>
            </a:r>
            <a:r>
              <a:rPr lang="fr-FR" dirty="0">
                <a:latin typeface="Arial"/>
                <a:ea typeface="Calibri"/>
                <a:cs typeface="Times New Roman"/>
              </a:rPr>
              <a:t>connaitre les différentes personnes de la ville</a:t>
            </a:r>
            <a:endParaRPr lang="fr-FR" sz="1400" dirty="0">
              <a:ea typeface="Calibri"/>
              <a:cs typeface="Times New Roman"/>
            </a:endParaRPr>
          </a:p>
        </p:txBody>
      </p:sp>
      <p:sp>
        <p:nvSpPr>
          <p:cNvPr id="23" name="Rectangle 22"/>
          <p:cNvSpPr/>
          <p:nvPr/>
        </p:nvSpPr>
        <p:spPr>
          <a:xfrm>
            <a:off x="1547664" y="466836"/>
            <a:ext cx="5304590" cy="1400383"/>
          </a:xfrm>
          <a:prstGeom prst="rect">
            <a:avLst/>
          </a:prstGeom>
        </p:spPr>
        <p:txBody>
          <a:bodyPr wrap="square">
            <a:spAutoFit/>
          </a:bodyPr>
          <a:lstStyle/>
          <a:p>
            <a:pPr>
              <a:defRPr/>
            </a:pPr>
            <a:r>
              <a:rPr lang="fr-FR" dirty="0">
                <a:latin typeface="Arial" panose="020B0604020202020204" pitchFamily="34" charset="0"/>
                <a:cs typeface="Arial" panose="020B0604020202020204" pitchFamily="34" charset="0"/>
              </a:rPr>
              <a:t>Parler de l’accessibilité c’est :</a:t>
            </a:r>
          </a:p>
          <a:p>
            <a:pPr>
              <a:defRPr/>
            </a:pPr>
            <a:endParaRPr lang="fr-FR" dirty="0" smtClean="0">
              <a:latin typeface="Arial" panose="020B0604020202020204" pitchFamily="34" charset="0"/>
              <a:cs typeface="Arial" panose="020B0604020202020204" pitchFamily="34" charset="0"/>
            </a:endParaRPr>
          </a:p>
          <a:p>
            <a:pPr>
              <a:defRPr/>
            </a:pPr>
            <a:r>
              <a:rPr lang="fr-FR" dirty="0" smtClean="0">
                <a:latin typeface="Arial" panose="020B0604020202020204" pitchFamily="34" charset="0"/>
                <a:cs typeface="Arial" panose="020B0604020202020204" pitchFamily="34" charset="0"/>
              </a:rPr>
              <a:t>Permettre </a:t>
            </a:r>
            <a:r>
              <a:rPr lang="fr-FR" dirty="0">
                <a:latin typeface="Arial" panose="020B0604020202020204" pitchFamily="34" charset="0"/>
                <a:cs typeface="Arial" panose="020B0604020202020204" pitchFamily="34" charset="0"/>
              </a:rPr>
              <a:t>aux personnes </a:t>
            </a:r>
            <a:r>
              <a:rPr lang="fr-FR" dirty="0" smtClean="0">
                <a:latin typeface="Arial" panose="020B0604020202020204" pitchFamily="34" charset="0"/>
                <a:cs typeface="Arial" panose="020B0604020202020204" pitchFamily="34" charset="0"/>
              </a:rPr>
              <a:t>handicapées </a:t>
            </a:r>
          </a:p>
          <a:p>
            <a:pPr>
              <a:defRPr/>
            </a:pPr>
            <a:r>
              <a:rPr lang="fr-FR" dirty="0" smtClean="0">
                <a:latin typeface="Arial" panose="020B0604020202020204" pitchFamily="34" charset="0"/>
                <a:cs typeface="Arial" panose="020B0604020202020204" pitchFamily="34" charset="0"/>
              </a:rPr>
              <a:t>de </a:t>
            </a:r>
            <a:r>
              <a:rPr lang="fr-FR" dirty="0">
                <a:latin typeface="Arial" panose="020B0604020202020204" pitchFamily="34" charset="0"/>
                <a:cs typeface="Arial" panose="020B0604020202020204" pitchFamily="34" charset="0"/>
              </a:rPr>
              <a:t>faire les mêmes choses </a:t>
            </a:r>
            <a:endParaRPr lang="fr-FR" dirty="0" smtClean="0">
              <a:latin typeface="Arial" panose="020B0604020202020204" pitchFamily="34" charset="0"/>
              <a:cs typeface="Arial" panose="020B0604020202020204" pitchFamily="34" charset="0"/>
            </a:endParaRPr>
          </a:p>
          <a:p>
            <a:pPr>
              <a:defRPr/>
            </a:pPr>
            <a:r>
              <a:rPr lang="fr-FR" dirty="0" smtClean="0">
                <a:latin typeface="Arial" panose="020B0604020202020204" pitchFamily="34" charset="0"/>
                <a:cs typeface="Arial" panose="020B0604020202020204" pitchFamily="34" charset="0"/>
              </a:rPr>
              <a:t>que tout le monde</a:t>
            </a:r>
            <a:endParaRPr lang="fr-FR" dirty="0">
              <a:latin typeface="Arial" panose="020B0604020202020204" pitchFamily="34" charset="0"/>
              <a:cs typeface="Arial" panose="020B0604020202020204" pitchFamily="34" charset="0"/>
            </a:endParaRPr>
          </a:p>
        </p:txBody>
      </p:sp>
      <p:pic>
        <p:nvPicPr>
          <p:cNvPr id="3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03847" y="6103076"/>
            <a:ext cx="1800200" cy="66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Zone de texte 17"/>
          <p:cNvSpPr txBox="1"/>
          <p:nvPr/>
        </p:nvSpPr>
        <p:spPr>
          <a:xfrm>
            <a:off x="1554115" y="5308839"/>
            <a:ext cx="3881981" cy="548369"/>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fr-FR" sz="1000" dirty="0">
                <a:effectLst/>
              </a:rPr>
              <a:t>Morgan VANDERBURQ, élève d’ IMPro</a:t>
            </a:r>
            <a:endParaRPr lang="fr-FR" dirty="0">
              <a:effectLst/>
            </a:endParaRPr>
          </a:p>
          <a:p>
            <a:r>
              <a:rPr lang="fr-FR" sz="1000" dirty="0">
                <a:effectLst/>
              </a:rPr>
              <a:t>Margot VERSTRAETEN, Conseillère en Economie Sociale et Familiale</a:t>
            </a:r>
            <a:endParaRPr lang="fr-FR" dirty="0">
              <a:effectLst/>
            </a:endParaRPr>
          </a:p>
          <a:p>
            <a:r>
              <a:rPr lang="fr-FR" sz="1000" dirty="0">
                <a:effectLst/>
              </a:rPr>
              <a:t>Céline EVERAERT, éducatrice spécialisée</a:t>
            </a:r>
            <a:endParaRPr lang="fr-FR" dirty="0">
              <a:effectLst/>
            </a:endParaRPr>
          </a:p>
          <a:p>
            <a:pPr>
              <a:lnSpc>
                <a:spcPct val="107000"/>
              </a:lnSpc>
              <a:spcAft>
                <a:spcPts val="800"/>
              </a:spcAft>
            </a:pPr>
            <a:endParaRPr lang="fr-FR" sz="1200" dirty="0" smtClean="0">
              <a:effectLst/>
              <a:latin typeface="Calibri"/>
              <a:ea typeface="Calibri"/>
              <a:cs typeface="Times New Roman"/>
            </a:endParaRPr>
          </a:p>
          <a:p>
            <a:pPr>
              <a:lnSpc>
                <a:spcPct val="107000"/>
              </a:lnSpc>
              <a:spcAft>
                <a:spcPts val="800"/>
              </a:spcAft>
            </a:pPr>
            <a:r>
              <a:rPr lang="fr-FR" sz="1200" dirty="0" smtClean="0">
                <a:effectLst/>
                <a:latin typeface="Calibri"/>
                <a:ea typeface="Calibri"/>
                <a:cs typeface="Times New Roman"/>
              </a:rPr>
              <a:t>Plus </a:t>
            </a:r>
            <a:r>
              <a:rPr lang="fr-FR" sz="1200" dirty="0">
                <a:effectLst/>
                <a:latin typeface="Calibri"/>
                <a:ea typeface="Calibri"/>
                <a:cs typeface="Times New Roman"/>
              </a:rPr>
              <a:t>d’informations sur </a:t>
            </a:r>
            <a:r>
              <a:rPr lang="fr-FR" sz="1200" dirty="0" smtClean="0">
                <a:effectLst/>
                <a:latin typeface="Calibri"/>
                <a:ea typeface="Calibri"/>
                <a:cs typeface="Times New Roman"/>
              </a:rPr>
              <a:t>: www.inclusion-europe.org</a:t>
            </a:r>
            <a:r>
              <a:rPr lang="fr-FR" sz="800" dirty="0">
                <a:effectLst/>
              </a:rPr>
              <a:t> </a:t>
            </a:r>
            <a:endParaRPr lang="fr-FR" sz="1400" dirty="0">
              <a:effectLst/>
            </a:endParaRPr>
          </a:p>
          <a:p>
            <a:r>
              <a:rPr lang="fr-FR" sz="1000" dirty="0">
                <a:effectLst/>
              </a:rPr>
              <a:t> </a:t>
            </a:r>
            <a:endParaRPr lang="fr-FR" dirty="0">
              <a:effectLst/>
            </a:endParaRPr>
          </a:p>
          <a:p>
            <a:r>
              <a:rPr lang="fr-FR" sz="1000" dirty="0">
                <a:effectLst/>
              </a:rPr>
              <a:t> </a:t>
            </a:r>
            <a:endParaRPr lang="fr-FR" dirty="0">
              <a:effectLst/>
            </a:endParaRPr>
          </a:p>
          <a:p>
            <a:pPr>
              <a:lnSpc>
                <a:spcPct val="107000"/>
              </a:lnSpc>
              <a:spcAft>
                <a:spcPts val="800"/>
              </a:spcAft>
            </a:pPr>
            <a:r>
              <a:rPr lang="fr-FR" sz="1100" dirty="0">
                <a:effectLst/>
                <a:latin typeface="Calibri"/>
                <a:ea typeface="Calibri"/>
                <a:cs typeface="Times New Roman"/>
              </a:rPr>
              <a:t> </a:t>
            </a:r>
          </a:p>
          <a:p>
            <a:pPr>
              <a:lnSpc>
                <a:spcPct val="107000"/>
              </a:lnSpc>
              <a:spcAft>
                <a:spcPts val="800"/>
              </a:spcAft>
            </a:pPr>
            <a:r>
              <a:rPr lang="fr-FR" sz="1100" dirty="0">
                <a:effectLst/>
                <a:latin typeface="Calibri"/>
                <a:ea typeface="Calibri"/>
                <a:cs typeface="Times New Roman"/>
              </a:rPr>
              <a:t> </a:t>
            </a:r>
          </a:p>
          <a:p>
            <a:pPr>
              <a:lnSpc>
                <a:spcPct val="107000"/>
              </a:lnSpc>
              <a:spcAft>
                <a:spcPts val="800"/>
              </a:spcAft>
            </a:pPr>
            <a:r>
              <a:rPr lang="fr-FR" sz="1100" dirty="0">
                <a:effectLst/>
                <a:latin typeface="Calibri"/>
                <a:ea typeface="Calibri"/>
                <a:cs typeface="Times New Roman"/>
              </a:rPr>
              <a:t> </a:t>
            </a:r>
          </a:p>
          <a:p>
            <a:pPr>
              <a:lnSpc>
                <a:spcPct val="107000"/>
              </a:lnSpc>
              <a:spcAft>
                <a:spcPts val="800"/>
              </a:spcAft>
            </a:pPr>
            <a:r>
              <a:rPr lang="fr-FR" sz="1100" dirty="0">
                <a:effectLst/>
                <a:latin typeface="Arial"/>
                <a:ea typeface="Calibri"/>
                <a:cs typeface="Times New Roman"/>
              </a:rPr>
              <a:t> </a:t>
            </a:r>
            <a:endParaRPr lang="fr-FR" sz="1100" dirty="0">
              <a:effectLst/>
              <a:latin typeface="Calibri"/>
              <a:ea typeface="Calibri"/>
              <a:cs typeface="Times New Roman"/>
            </a:endParaRPr>
          </a:p>
        </p:txBody>
      </p:sp>
      <p:pic>
        <p:nvPicPr>
          <p:cNvPr id="9" name="Image 8" descr="Résultat de recherche d'images pour &quot;communiquer clipart&quot;"/>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93479" y="3017335"/>
            <a:ext cx="1617980" cy="843713"/>
          </a:xfrm>
          <a:prstGeom prst="rect">
            <a:avLst/>
          </a:prstGeom>
          <a:noFill/>
          <a:ln>
            <a:noFill/>
          </a:ln>
        </p:spPr>
      </p:pic>
    </p:spTree>
    <p:extLst>
      <p:ext uri="{BB962C8B-B14F-4D97-AF65-F5344CB8AC3E}">
        <p14:creationId xmlns:p14="http://schemas.microsoft.com/office/powerpoint/2010/main" val="38817639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39752" y="609886"/>
            <a:ext cx="6375645" cy="499329"/>
          </a:xfrm>
          <a:prstGeom prst="rect">
            <a:avLst/>
          </a:prstGeom>
          <a:noFill/>
          <a:ln>
            <a:noFill/>
          </a:ln>
          <a:effectLst/>
        </p:spPr>
        <p:txBody>
          <a:bodyPr wrap="square" lIns="113498" tIns="56750" rIns="113498" bIns="56750">
            <a:spAutoFit/>
          </a:bodyPr>
          <a:lstStyle/>
          <a:p>
            <a:pPr algn="r"/>
            <a:r>
              <a:rPr lang="fr-FR" sz="2500" b="1" dirty="0" smtClean="0">
                <a:solidFill>
                  <a:srgbClr val="0070C0"/>
                </a:solidFill>
              </a:rPr>
              <a:t>Partenariat </a:t>
            </a:r>
            <a:endParaRPr lang="fr-FR" sz="2500" b="1" dirty="0">
              <a:solidFill>
                <a:srgbClr val="0070C0"/>
              </a:solidFill>
            </a:endParaRPr>
          </a:p>
        </p:txBody>
      </p:sp>
      <p:sp>
        <p:nvSpPr>
          <p:cNvPr id="19" name="Titre 3"/>
          <p:cNvSpPr txBox="1">
            <a:spLocks/>
          </p:cNvSpPr>
          <p:nvPr/>
        </p:nvSpPr>
        <p:spPr>
          <a:xfrm>
            <a:off x="3854877" y="282390"/>
            <a:ext cx="4850549" cy="454900"/>
          </a:xfrm>
          <a:prstGeom prst="rect">
            <a:avLst/>
          </a:prstGeom>
          <a:noFill/>
          <a:effectLst/>
        </p:spPr>
        <p:txBody>
          <a:bodyPr vert="horz" lIns="113498" tIns="56750" rIns="113498" bIns="56750"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r>
              <a:rPr lang="fr-FR" smtClean="0">
                <a:solidFill>
                  <a:schemeClr val="accent3">
                    <a:lumMod val="75000"/>
                  </a:schemeClr>
                </a:solidFill>
              </a:rPr>
              <a:t>ÉCHANGES ET PARTENARIATS</a:t>
            </a:r>
            <a:endParaRPr lang="fr-FR">
              <a:solidFill>
                <a:schemeClr val="accent3">
                  <a:lumMod val="75000"/>
                </a:schemeClr>
              </a:solidFill>
            </a:endParaRPr>
          </a:p>
        </p:txBody>
      </p:sp>
      <p:sp>
        <p:nvSpPr>
          <p:cNvPr id="14" name="Espace réservé du texte 5"/>
          <p:cNvSpPr txBox="1">
            <a:spLocks/>
          </p:cNvSpPr>
          <p:nvPr/>
        </p:nvSpPr>
        <p:spPr>
          <a:xfrm>
            <a:off x="95634" y="204888"/>
            <a:ext cx="4044318" cy="3008088"/>
          </a:xfrm>
          <a:prstGeom prst="rect">
            <a:avLst/>
          </a:prstGeom>
          <a:solidFill>
            <a:schemeClr val="accent3">
              <a:lumMod val="40000"/>
              <a:lumOff val="60000"/>
            </a:schemeClr>
          </a:solidFill>
          <a:effectLst>
            <a:outerShdw blurRad="50800" dist="38100" dir="2700000" algn="tl" rotWithShape="0">
              <a:prstClr val="black">
                <a:alpha val="40000"/>
              </a:prstClr>
            </a:outerShdw>
          </a:effectLst>
        </p:spPr>
        <p:txBody>
          <a:bodyPr vert="horz" lIns="113498" tIns="56750" rIns="113498" bIns="56750" rtlCol="0">
            <a:noAutofit/>
          </a:bodyPr>
          <a:lstStyle>
            <a:defPPr>
              <a:defRPr lang="fr-FR"/>
            </a:defPPr>
            <a:lvl1pPr defTabSz="914400">
              <a:spcBef>
                <a:spcPct val="20000"/>
              </a:spcBef>
              <a:buFont typeface="Arial" panose="020B0604020202020204" pitchFamily="34" charset="0"/>
              <a:buNone/>
              <a:defRPr sz="1200" b="1">
                <a:ea typeface="Calibri"/>
                <a:cs typeface="Times New Roman"/>
              </a:defRPr>
            </a:lvl1pPr>
          </a:lstStyle>
          <a:p>
            <a:r>
              <a:rPr lang="fr-FR" sz="1600" b="0" dirty="0" smtClean="0"/>
              <a:t>Depuis 2022,</a:t>
            </a:r>
            <a:r>
              <a:rPr lang="fr-FR" sz="1600" b="0" dirty="0"/>
              <a:t> La Ville </a:t>
            </a:r>
            <a:r>
              <a:rPr lang="fr-FR" sz="1600" b="0" dirty="0" smtClean="0"/>
              <a:t>de </a:t>
            </a:r>
            <a:r>
              <a:rPr lang="fr-FR" sz="1600" b="0" dirty="0"/>
              <a:t>Villeneuve d’Ascq est </a:t>
            </a:r>
            <a:r>
              <a:rPr lang="fr-FR" sz="1600" b="0" dirty="0" smtClean="0"/>
              <a:t>membre :</a:t>
            </a:r>
          </a:p>
          <a:p>
            <a:pPr marL="285750" indent="-285750">
              <a:buFontTx/>
              <a:buChar char="-"/>
            </a:pPr>
            <a:r>
              <a:rPr lang="fr-FR" sz="1600" b="0" dirty="0" smtClean="0"/>
              <a:t>du </a:t>
            </a:r>
            <a:r>
              <a:rPr lang="fr-FR" sz="1600" b="0" dirty="0"/>
              <a:t>Groupe Technique des Référents accessibilité des Villes inclusives </a:t>
            </a:r>
            <a:r>
              <a:rPr lang="fr-FR" sz="1600" dirty="0"/>
              <a:t>(GT-Ravi)</a:t>
            </a:r>
            <a:r>
              <a:rPr lang="fr-FR" sz="1600" b="0" dirty="0"/>
              <a:t>  </a:t>
            </a:r>
            <a:endParaRPr lang="fr-FR" sz="1600" b="0" dirty="0" smtClean="0"/>
          </a:p>
          <a:p>
            <a:pPr marL="285750" indent="-285750">
              <a:buFontTx/>
              <a:buChar char="-"/>
            </a:pPr>
            <a:r>
              <a:rPr lang="fr-FR" sz="1600" b="0" dirty="0"/>
              <a:t>D</a:t>
            </a:r>
            <a:r>
              <a:rPr lang="fr-FR" sz="1600" b="0" dirty="0" smtClean="0"/>
              <a:t>e </a:t>
            </a:r>
            <a:r>
              <a:rPr lang="fr-FR" sz="1600" b="0" dirty="0"/>
              <a:t>la commission solidarité de France urbaine</a:t>
            </a:r>
            <a:r>
              <a:rPr lang="fr-FR" sz="1600" b="0" dirty="0" smtClean="0"/>
              <a:t>.</a:t>
            </a:r>
            <a:endParaRPr lang="fr-FR" sz="1600" b="0" dirty="0"/>
          </a:p>
          <a:p>
            <a:pPr lvl="0" defTabSz="913913">
              <a:spcBef>
                <a:spcPts val="0"/>
              </a:spcBef>
            </a:pPr>
            <a:r>
              <a:rPr lang="fr-FR" sz="1400" b="0" dirty="0">
                <a:solidFill>
                  <a:prstClr val="black"/>
                </a:solidFill>
                <a:ea typeface="+mn-ea"/>
                <a:cs typeface="+mn-cs"/>
              </a:rPr>
              <a:t>Le </a:t>
            </a:r>
            <a:r>
              <a:rPr lang="fr-FR" sz="1400" dirty="0">
                <a:solidFill>
                  <a:prstClr val="black"/>
                </a:solidFill>
                <a:ea typeface="+mn-ea"/>
                <a:cs typeface="+mn-cs"/>
              </a:rPr>
              <a:t>Centre d'études et d'expertise sur les risques, l'environnement, la mobilité et l'aménagement</a:t>
            </a:r>
            <a:r>
              <a:rPr lang="fr-FR" sz="1400" b="0" dirty="0">
                <a:solidFill>
                  <a:prstClr val="black"/>
                </a:solidFill>
                <a:ea typeface="+mn-ea"/>
                <a:cs typeface="+mn-cs"/>
              </a:rPr>
              <a:t> (</a:t>
            </a:r>
            <a:r>
              <a:rPr lang="fr-FR" sz="1400" dirty="0" smtClean="0">
                <a:solidFill>
                  <a:prstClr val="black"/>
                </a:solidFill>
                <a:ea typeface="+mn-ea"/>
                <a:cs typeface="+mn-cs"/>
              </a:rPr>
              <a:t>CEREMA</a:t>
            </a:r>
            <a:r>
              <a:rPr lang="fr-FR" sz="1400" b="0" dirty="0" smtClean="0">
                <a:solidFill>
                  <a:prstClr val="black"/>
                </a:solidFill>
                <a:ea typeface="+mn-ea"/>
                <a:cs typeface="+mn-cs"/>
              </a:rPr>
              <a:t>) </a:t>
            </a:r>
            <a:r>
              <a:rPr lang="fr-FR" sz="1400" b="0" dirty="0">
                <a:solidFill>
                  <a:prstClr val="black"/>
                </a:solidFill>
                <a:ea typeface="+mn-ea"/>
                <a:cs typeface="+mn-cs"/>
              </a:rPr>
              <a:t>est un  </a:t>
            </a:r>
            <a:r>
              <a:rPr lang="fr-FR" sz="1400" b="0" dirty="0" smtClean="0">
                <a:solidFill>
                  <a:prstClr val="black"/>
                </a:solidFill>
                <a:ea typeface="+mn-ea"/>
                <a:cs typeface="+mn-cs"/>
              </a:rPr>
              <a:t>établissement à </a:t>
            </a:r>
            <a:r>
              <a:rPr lang="fr-FR" sz="1400" b="0" dirty="0">
                <a:solidFill>
                  <a:prstClr val="black"/>
                </a:solidFill>
                <a:ea typeface="+mn-ea"/>
                <a:cs typeface="+mn-cs"/>
              </a:rPr>
              <a:t>caractère administratif placé sous la tutelle conjointe du ministre de la Transition écologique et solidaire, et du ministre de la Cohésion des </a:t>
            </a:r>
            <a:r>
              <a:rPr lang="fr-FR" sz="1400" b="0" dirty="0" smtClean="0">
                <a:solidFill>
                  <a:prstClr val="black"/>
                </a:solidFill>
                <a:ea typeface="+mn-ea"/>
                <a:cs typeface="+mn-cs"/>
              </a:rPr>
              <a:t>territoires</a:t>
            </a:r>
            <a:r>
              <a:rPr lang="fr-FR" sz="1400" b="0" dirty="0">
                <a:solidFill>
                  <a:prstClr val="black"/>
                </a:solidFill>
                <a:ea typeface="+mn-ea"/>
                <a:cs typeface="+mn-cs"/>
              </a:rPr>
              <a:t>.</a:t>
            </a:r>
          </a:p>
        </p:txBody>
      </p:sp>
      <p:sp>
        <p:nvSpPr>
          <p:cNvPr id="12" name="Rectangle 11"/>
          <p:cNvSpPr/>
          <p:nvPr/>
        </p:nvSpPr>
        <p:spPr>
          <a:xfrm>
            <a:off x="69886" y="5325253"/>
            <a:ext cx="1871367" cy="1037938"/>
          </a:xfrm>
          <a:prstGeom prst="rect">
            <a:avLst/>
          </a:prstGeom>
          <a:solidFill>
            <a:schemeClr val="bg1"/>
          </a:solidFill>
          <a:ln>
            <a:solidFill>
              <a:schemeClr val="accent3">
                <a:lumMod val="75000"/>
              </a:schemeClr>
            </a:solidFill>
          </a:ln>
        </p:spPr>
        <p:txBody>
          <a:bodyPr wrap="square" lIns="113498" tIns="56750" rIns="113498" bIns="56750">
            <a:spAutoFit/>
          </a:bodyPr>
          <a:lstStyle/>
          <a:p>
            <a:r>
              <a:rPr lang="fr-FR" sz="1500" u="sng" dirty="0" smtClean="0">
                <a:ea typeface="Calibri"/>
                <a:cs typeface="Times New Roman"/>
              </a:rPr>
              <a:t>Suivi:</a:t>
            </a:r>
          </a:p>
          <a:p>
            <a:r>
              <a:rPr lang="fr-FR" sz="1500" dirty="0" smtClean="0">
                <a:ea typeface="Calibri"/>
                <a:cs typeface="Times New Roman"/>
              </a:rPr>
              <a:t>Service accessibilité universelle d’usage et durable </a:t>
            </a:r>
          </a:p>
        </p:txBody>
      </p:sp>
      <p:pic>
        <p:nvPicPr>
          <p:cNvPr id="2" name="Image 1"/>
          <p:cNvPicPr>
            <a:picLocks noChangeAspect="1"/>
          </p:cNvPicPr>
          <p:nvPr/>
        </p:nvPicPr>
        <p:blipFill>
          <a:blip r:embed="rId3"/>
          <a:stretch>
            <a:fillRect/>
          </a:stretch>
        </p:blipFill>
        <p:spPr>
          <a:xfrm>
            <a:off x="4921268" y="1019773"/>
            <a:ext cx="1944992" cy="859804"/>
          </a:xfrm>
          <a:prstGeom prst="rect">
            <a:avLst/>
          </a:prstGeom>
          <a:ln>
            <a:solidFill>
              <a:schemeClr val="tx1"/>
            </a:solidFill>
          </a:ln>
        </p:spPr>
      </p:pic>
      <p:pic>
        <p:nvPicPr>
          <p:cNvPr id="18" name="Image 17"/>
          <p:cNvPicPr>
            <a:picLocks noChangeAspect="1"/>
          </p:cNvPicPr>
          <p:nvPr/>
        </p:nvPicPr>
        <p:blipFill rotWithShape="1">
          <a:blip r:embed="rId4"/>
          <a:srcRect l="12594" t="15001" r="58269" b="70299"/>
          <a:stretch/>
        </p:blipFill>
        <p:spPr>
          <a:xfrm>
            <a:off x="4555077" y="2815435"/>
            <a:ext cx="2677373" cy="965858"/>
          </a:xfrm>
          <a:prstGeom prst="rect">
            <a:avLst/>
          </a:prstGeom>
          <a:ln>
            <a:solidFill>
              <a:schemeClr val="tx1"/>
            </a:solidFill>
          </a:ln>
        </p:spPr>
      </p:pic>
      <p:sp>
        <p:nvSpPr>
          <p:cNvPr id="3" name="Rectangle 2"/>
          <p:cNvSpPr/>
          <p:nvPr/>
        </p:nvSpPr>
        <p:spPr>
          <a:xfrm>
            <a:off x="4921268" y="1967887"/>
            <a:ext cx="3751852" cy="66902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b="1" dirty="0" smtClean="0">
              <a:solidFill>
                <a:schemeClr val="tx1"/>
              </a:solidFill>
            </a:endParaRPr>
          </a:p>
          <a:p>
            <a:r>
              <a:rPr lang="fr-FR" b="1" dirty="0" smtClean="0">
                <a:solidFill>
                  <a:schemeClr val="tx1"/>
                </a:solidFill>
              </a:rPr>
              <a:t>France Urbaine</a:t>
            </a:r>
            <a:r>
              <a:rPr lang="fr-FR" dirty="0" smtClean="0">
                <a:solidFill>
                  <a:schemeClr val="tx1"/>
                </a:solidFill>
              </a:rPr>
              <a:t>, participation à un questionnaire  </a:t>
            </a:r>
          </a:p>
          <a:p>
            <a:endParaRPr lang="fr-FR" dirty="0">
              <a:solidFill>
                <a:schemeClr val="tx1"/>
              </a:solidFill>
            </a:endParaRPr>
          </a:p>
        </p:txBody>
      </p:sp>
      <p:sp>
        <p:nvSpPr>
          <p:cNvPr id="9" name="Rectangle 8"/>
          <p:cNvSpPr/>
          <p:nvPr/>
        </p:nvSpPr>
        <p:spPr>
          <a:xfrm>
            <a:off x="2123729" y="3874428"/>
            <a:ext cx="6902462" cy="226485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b="1" dirty="0" smtClean="0">
              <a:solidFill>
                <a:schemeClr val="tx1"/>
              </a:solidFill>
            </a:endParaRPr>
          </a:p>
          <a:p>
            <a:endParaRPr lang="fr-FR" b="1" dirty="0" smtClean="0">
              <a:solidFill>
                <a:schemeClr val="tx1"/>
              </a:solidFill>
            </a:endParaRPr>
          </a:p>
          <a:p>
            <a:r>
              <a:rPr lang="fr-FR" b="1" dirty="0" smtClean="0">
                <a:solidFill>
                  <a:schemeClr val="tx1"/>
                </a:solidFill>
              </a:rPr>
              <a:t>CEREMA</a:t>
            </a:r>
            <a:r>
              <a:rPr lang="fr-FR" dirty="0" smtClean="0">
                <a:solidFill>
                  <a:schemeClr val="tx1"/>
                </a:solidFill>
              </a:rPr>
              <a:t>, participation et intervention à la MEL, atelier communication :</a:t>
            </a:r>
          </a:p>
          <a:p>
            <a:r>
              <a:rPr lang="fr-FR" b="1" dirty="0" smtClean="0">
                <a:solidFill>
                  <a:schemeClr val="tx1"/>
                </a:solidFill>
              </a:rPr>
              <a:t>Penser </a:t>
            </a:r>
            <a:r>
              <a:rPr lang="fr-FR" b="1" dirty="0">
                <a:solidFill>
                  <a:schemeClr val="tx1"/>
                </a:solidFill>
              </a:rPr>
              <a:t>l'accessibilité à l'échelle territoriale : </a:t>
            </a:r>
            <a:r>
              <a:rPr lang="fr-FR" dirty="0">
                <a:solidFill>
                  <a:schemeClr val="tx1"/>
                </a:solidFill>
                <a:hlinkClick r:id="rId5"/>
              </a:rPr>
              <a:t>https://</a:t>
            </a:r>
            <a:r>
              <a:rPr lang="fr-FR" dirty="0" smtClean="0">
                <a:solidFill>
                  <a:schemeClr val="tx1"/>
                </a:solidFill>
                <a:hlinkClick r:id="rId5"/>
              </a:rPr>
              <a:t>www.cerema.fr/fr/actualites/initier-creation-observatoire-accessibilite-son-territoire</a:t>
            </a:r>
            <a:endParaRPr lang="fr-FR" dirty="0" smtClean="0">
              <a:solidFill>
                <a:schemeClr val="tx1"/>
              </a:solidFill>
            </a:endParaRPr>
          </a:p>
          <a:p>
            <a:r>
              <a:rPr lang="fr-FR" b="1" dirty="0" smtClean="0">
                <a:solidFill>
                  <a:schemeClr val="tx1"/>
                </a:solidFill>
              </a:rPr>
              <a:t>Accessibilité </a:t>
            </a:r>
            <a:r>
              <a:rPr lang="fr-FR" b="1" dirty="0">
                <a:solidFill>
                  <a:schemeClr val="tx1"/>
                </a:solidFill>
              </a:rPr>
              <a:t>des bibliothèques et des médiathèques : </a:t>
            </a:r>
            <a:r>
              <a:rPr lang="fr-FR" dirty="0">
                <a:solidFill>
                  <a:schemeClr val="tx1"/>
                </a:solidFill>
                <a:hlinkClick r:id="rId6"/>
              </a:rPr>
              <a:t>https://</a:t>
            </a:r>
            <a:r>
              <a:rPr lang="fr-FR" dirty="0" smtClean="0">
                <a:solidFill>
                  <a:schemeClr val="tx1"/>
                </a:solidFill>
                <a:hlinkClick r:id="rId6"/>
              </a:rPr>
              <a:t>www.cerema.fr/fr/actualites/comment-ameliorer-accessibilite-bibliotheques-mediatheques</a:t>
            </a:r>
            <a:endParaRPr lang="fr-FR" dirty="0" smtClean="0">
              <a:solidFill>
                <a:schemeClr val="tx1"/>
              </a:solidFill>
            </a:endParaRPr>
          </a:p>
          <a:p>
            <a:endParaRPr lang="fr-FR" dirty="0">
              <a:solidFill>
                <a:schemeClr val="tx1"/>
              </a:solidFill>
            </a:endParaRPr>
          </a:p>
          <a:p>
            <a:endParaRPr lang="fr-FR" dirty="0">
              <a:solidFill>
                <a:schemeClr val="tx1"/>
              </a:solidFill>
            </a:endParaRPr>
          </a:p>
        </p:txBody>
      </p:sp>
    </p:spTree>
    <p:extLst>
      <p:ext uri="{BB962C8B-B14F-4D97-AF65-F5344CB8AC3E}">
        <p14:creationId xmlns:p14="http://schemas.microsoft.com/office/powerpoint/2010/main" val="2788653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39752" y="609886"/>
            <a:ext cx="6375645" cy="499329"/>
          </a:xfrm>
          <a:prstGeom prst="rect">
            <a:avLst/>
          </a:prstGeom>
          <a:noFill/>
          <a:ln>
            <a:noFill/>
          </a:ln>
          <a:effectLst/>
        </p:spPr>
        <p:txBody>
          <a:bodyPr wrap="square" lIns="113498" tIns="56750" rIns="113498" bIns="56750">
            <a:spAutoFit/>
          </a:bodyPr>
          <a:lstStyle/>
          <a:p>
            <a:pPr algn="r"/>
            <a:r>
              <a:rPr lang="fr-FR" sz="2500" b="1" dirty="0" smtClean="0">
                <a:solidFill>
                  <a:srgbClr val="0070C0"/>
                </a:solidFill>
              </a:rPr>
              <a:t>Partenariat </a:t>
            </a:r>
            <a:endParaRPr lang="fr-FR" sz="2500" b="1" dirty="0">
              <a:solidFill>
                <a:srgbClr val="0070C0"/>
              </a:solidFill>
            </a:endParaRPr>
          </a:p>
        </p:txBody>
      </p:sp>
      <p:sp>
        <p:nvSpPr>
          <p:cNvPr id="19" name="Titre 3"/>
          <p:cNvSpPr txBox="1">
            <a:spLocks/>
          </p:cNvSpPr>
          <p:nvPr/>
        </p:nvSpPr>
        <p:spPr>
          <a:xfrm>
            <a:off x="3854877" y="282390"/>
            <a:ext cx="4850549" cy="454900"/>
          </a:xfrm>
          <a:prstGeom prst="rect">
            <a:avLst/>
          </a:prstGeom>
          <a:noFill/>
          <a:effectLst/>
        </p:spPr>
        <p:txBody>
          <a:bodyPr vert="horz" lIns="113498" tIns="56750" rIns="113498" bIns="56750"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r>
              <a:rPr lang="fr-FR" smtClean="0">
                <a:solidFill>
                  <a:schemeClr val="accent3">
                    <a:lumMod val="75000"/>
                  </a:schemeClr>
                </a:solidFill>
              </a:rPr>
              <a:t>ÉCHANGES ET PARTENARIATS</a:t>
            </a:r>
            <a:endParaRPr lang="fr-FR">
              <a:solidFill>
                <a:schemeClr val="accent3">
                  <a:lumMod val="75000"/>
                </a:schemeClr>
              </a:solidFill>
            </a:endParaRPr>
          </a:p>
        </p:txBody>
      </p:sp>
      <p:sp>
        <p:nvSpPr>
          <p:cNvPr id="14" name="Espace réservé du texte 5"/>
          <p:cNvSpPr txBox="1">
            <a:spLocks/>
          </p:cNvSpPr>
          <p:nvPr/>
        </p:nvSpPr>
        <p:spPr>
          <a:xfrm>
            <a:off x="95634" y="204888"/>
            <a:ext cx="2244118" cy="2747247"/>
          </a:xfrm>
          <a:prstGeom prst="rect">
            <a:avLst/>
          </a:prstGeom>
          <a:solidFill>
            <a:schemeClr val="accent3">
              <a:lumMod val="40000"/>
              <a:lumOff val="60000"/>
            </a:schemeClr>
          </a:solidFill>
          <a:effectLst>
            <a:outerShdw blurRad="50800" dist="38100" dir="2700000" algn="tl" rotWithShape="0">
              <a:prstClr val="black">
                <a:alpha val="40000"/>
              </a:prstClr>
            </a:outerShdw>
          </a:effectLst>
        </p:spPr>
        <p:txBody>
          <a:bodyPr vert="horz" lIns="113498" tIns="56750" rIns="113498" bIns="56750" rtlCol="0">
            <a:noAutofit/>
          </a:bodyPr>
          <a:lstStyle>
            <a:defPPr>
              <a:defRPr lang="fr-FR"/>
            </a:defPPr>
            <a:lvl1pPr defTabSz="914400">
              <a:spcBef>
                <a:spcPct val="20000"/>
              </a:spcBef>
              <a:buFont typeface="Arial" panose="020B0604020202020204" pitchFamily="34" charset="0"/>
              <a:buNone/>
              <a:defRPr sz="1200" b="1">
                <a:ea typeface="Calibri"/>
                <a:cs typeface="Times New Roman"/>
              </a:defRPr>
            </a:lvl1pPr>
          </a:lstStyle>
          <a:p>
            <a:r>
              <a:rPr lang="fr-FR" sz="1400" b="0" dirty="0">
                <a:solidFill>
                  <a:prstClr val="black"/>
                </a:solidFill>
                <a:ea typeface="+mn-ea"/>
                <a:cs typeface="+mn-cs"/>
              </a:rPr>
              <a:t>Isabelle </a:t>
            </a:r>
            <a:r>
              <a:rPr lang="fr-FR" sz="1400" b="0" dirty="0" err="1">
                <a:solidFill>
                  <a:prstClr val="black"/>
                </a:solidFill>
                <a:ea typeface="+mn-ea"/>
                <a:cs typeface="+mn-cs"/>
              </a:rPr>
              <a:t>Saurat</a:t>
            </a:r>
            <a:r>
              <a:rPr lang="fr-FR" sz="1400" b="0" dirty="0">
                <a:solidFill>
                  <a:prstClr val="black"/>
                </a:solidFill>
                <a:ea typeface="+mn-ea"/>
                <a:cs typeface="+mn-cs"/>
              </a:rPr>
              <a:t>, déléguée interministérielle à l’accessibilité, s’est rendue à la Maison </a:t>
            </a:r>
            <a:r>
              <a:rPr lang="fr-FR" sz="1400" b="0" dirty="0" smtClean="0">
                <a:solidFill>
                  <a:prstClr val="black"/>
                </a:solidFill>
                <a:ea typeface="+mn-ea"/>
                <a:cs typeface="+mn-cs"/>
              </a:rPr>
              <a:t>universelle </a:t>
            </a:r>
            <a:r>
              <a:rPr lang="fr-FR" sz="1400" b="0" dirty="0">
                <a:solidFill>
                  <a:prstClr val="black"/>
                </a:solidFill>
                <a:ea typeface="+mn-ea"/>
                <a:cs typeface="+mn-cs"/>
              </a:rPr>
              <a:t>de Villeneuve-d’Ascq. </a:t>
            </a:r>
            <a:endParaRPr lang="fr-FR" sz="1400" b="0" dirty="0" smtClean="0">
              <a:solidFill>
                <a:prstClr val="black"/>
              </a:solidFill>
              <a:ea typeface="+mn-ea"/>
              <a:cs typeface="+mn-cs"/>
            </a:endParaRPr>
          </a:p>
          <a:p>
            <a:r>
              <a:rPr lang="fr-FR" sz="1400" b="0" dirty="0" smtClean="0">
                <a:solidFill>
                  <a:prstClr val="black"/>
                </a:solidFill>
                <a:ea typeface="+mn-ea"/>
                <a:cs typeface="+mn-cs"/>
              </a:rPr>
              <a:t>Elle </a:t>
            </a:r>
            <a:r>
              <a:rPr lang="fr-FR" sz="1400" b="0" dirty="0">
                <a:solidFill>
                  <a:prstClr val="black"/>
                </a:solidFill>
                <a:ea typeface="+mn-ea"/>
                <a:cs typeface="+mn-cs"/>
              </a:rPr>
              <a:t>a visité des aménagements pour les personnes </a:t>
            </a:r>
            <a:r>
              <a:rPr lang="fr-FR" sz="1400" b="0" dirty="0" smtClean="0">
                <a:solidFill>
                  <a:prstClr val="black"/>
                </a:solidFill>
                <a:ea typeface="+mn-ea"/>
                <a:cs typeface="+mn-cs"/>
              </a:rPr>
              <a:t>en situation de </a:t>
            </a:r>
            <a:r>
              <a:rPr lang="fr-FR" sz="1400" b="0" dirty="0">
                <a:solidFill>
                  <a:prstClr val="black"/>
                </a:solidFill>
                <a:ea typeface="+mn-ea"/>
                <a:cs typeface="+mn-cs"/>
              </a:rPr>
              <a:t>handicap et a discuté de l’amélioration de l’accessibilité dans la ville.</a:t>
            </a:r>
          </a:p>
        </p:txBody>
      </p:sp>
      <p:sp>
        <p:nvSpPr>
          <p:cNvPr id="12" name="Rectangle 11"/>
          <p:cNvSpPr/>
          <p:nvPr/>
        </p:nvSpPr>
        <p:spPr>
          <a:xfrm>
            <a:off x="69886" y="5325253"/>
            <a:ext cx="1871367" cy="1037938"/>
          </a:xfrm>
          <a:prstGeom prst="rect">
            <a:avLst/>
          </a:prstGeom>
          <a:solidFill>
            <a:schemeClr val="bg1"/>
          </a:solidFill>
          <a:ln>
            <a:solidFill>
              <a:schemeClr val="accent3">
                <a:lumMod val="75000"/>
              </a:schemeClr>
            </a:solidFill>
          </a:ln>
        </p:spPr>
        <p:txBody>
          <a:bodyPr wrap="square" lIns="113498" tIns="56750" rIns="113498" bIns="56750">
            <a:spAutoFit/>
          </a:bodyPr>
          <a:lstStyle/>
          <a:p>
            <a:r>
              <a:rPr lang="fr-FR" sz="1500" u="sng" dirty="0" smtClean="0">
                <a:ea typeface="Calibri"/>
                <a:cs typeface="Times New Roman"/>
              </a:rPr>
              <a:t>Suivi:</a:t>
            </a:r>
          </a:p>
          <a:p>
            <a:r>
              <a:rPr lang="fr-FR" sz="1500" dirty="0" smtClean="0">
                <a:ea typeface="Calibri"/>
                <a:cs typeface="Times New Roman"/>
              </a:rPr>
              <a:t>Service accessibilité universelle d’usage et durable </a:t>
            </a:r>
          </a:p>
        </p:txBody>
      </p:sp>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39500" t="14563" b="4573"/>
          <a:stretch/>
        </p:blipFill>
        <p:spPr>
          <a:xfrm>
            <a:off x="5509915" y="1280801"/>
            <a:ext cx="2074540" cy="4563421"/>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676212" y="877171"/>
            <a:ext cx="3068960" cy="2301720"/>
          </a:xfrm>
          <a:prstGeom prst="rect">
            <a:avLst/>
          </a:prstGeom>
        </p:spPr>
      </p:pic>
      <p:sp>
        <p:nvSpPr>
          <p:cNvPr id="9" name="Rectangle 8"/>
          <p:cNvSpPr/>
          <p:nvPr/>
        </p:nvSpPr>
        <p:spPr>
          <a:xfrm>
            <a:off x="539552" y="3944909"/>
            <a:ext cx="4680520" cy="117323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solidFill>
                  <a:schemeClr val="tx1"/>
                </a:solidFill>
              </a:rPr>
              <a:t>Visite à Villeneuve d’Ascq</a:t>
            </a:r>
          </a:p>
          <a:p>
            <a:r>
              <a:rPr lang="fr-FR" dirty="0" smtClean="0">
                <a:solidFill>
                  <a:schemeClr val="tx1"/>
                </a:solidFill>
              </a:rPr>
              <a:t>De Madame isabelle </a:t>
            </a:r>
            <a:r>
              <a:rPr lang="fr-FR" dirty="0" err="1" smtClean="0">
                <a:solidFill>
                  <a:schemeClr val="tx1"/>
                </a:solidFill>
              </a:rPr>
              <a:t>Saurat</a:t>
            </a:r>
            <a:r>
              <a:rPr lang="fr-FR" dirty="0" smtClean="0">
                <a:solidFill>
                  <a:schemeClr val="tx1"/>
                </a:solidFill>
              </a:rPr>
              <a:t>,  </a:t>
            </a:r>
          </a:p>
          <a:p>
            <a:r>
              <a:rPr lang="fr-FR" dirty="0" smtClean="0">
                <a:solidFill>
                  <a:schemeClr val="tx1"/>
                </a:solidFill>
              </a:rPr>
              <a:t>Déléguée interministérielle à l’accessibilité</a:t>
            </a:r>
            <a:endParaRPr lang="fr-FR" dirty="0">
              <a:solidFill>
                <a:schemeClr val="tx1"/>
              </a:solidFill>
            </a:endParaRPr>
          </a:p>
        </p:txBody>
      </p:sp>
      <p:grpSp>
        <p:nvGrpSpPr>
          <p:cNvPr id="10" name="Groupe 9"/>
          <p:cNvGrpSpPr/>
          <p:nvPr/>
        </p:nvGrpSpPr>
        <p:grpSpPr>
          <a:xfrm rot="20931326">
            <a:off x="7794766" y="2426262"/>
            <a:ext cx="871538" cy="726026"/>
            <a:chOff x="1295239" y="2921152"/>
            <a:chExt cx="998395" cy="998395"/>
          </a:xfrm>
        </p:grpSpPr>
        <p:sp>
          <p:nvSpPr>
            <p:cNvPr id="11" name="Ellipse 10"/>
            <p:cNvSpPr/>
            <p:nvPr/>
          </p:nvSpPr>
          <p:spPr>
            <a:xfrm>
              <a:off x="1295239" y="2921152"/>
              <a:ext cx="998395" cy="998395"/>
            </a:xfrm>
            <a:prstGeom prst="ellipse">
              <a:avLst/>
            </a:prstGeom>
            <a:solidFill>
              <a:schemeClr val="bg2"/>
            </a:solidFill>
            <a:ln w="28575">
              <a:solidFill>
                <a:schemeClr val="accent6">
                  <a:lumMod val="75000"/>
                </a:schemeClr>
              </a:solidFill>
              <a:prstDash val="sysDot"/>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none" numCol="1" rtlCol="0">
              <a:prstTxWarp prst="textDeflate">
                <a:avLst/>
              </a:prstTxWarp>
              <a:spAutoFit/>
            </a:bodyPr>
            <a:lstStyle/>
            <a:p>
              <a:endParaRPr lang="fr-FR" sz="3000">
                <a:solidFill>
                  <a:schemeClr val="accent6">
                    <a:lumMod val="75000"/>
                  </a:schemeClr>
                </a:solidFill>
                <a:latin typeface="Hobo Std" pitchFamily="34" charset="0"/>
              </a:endParaRPr>
            </a:p>
          </p:txBody>
        </p:sp>
        <p:sp>
          <p:nvSpPr>
            <p:cNvPr id="13" name="ZoneTexte 12"/>
            <p:cNvSpPr txBox="1"/>
            <p:nvPr/>
          </p:nvSpPr>
          <p:spPr>
            <a:xfrm>
              <a:off x="1344314" y="2961699"/>
              <a:ext cx="900243" cy="879336"/>
            </a:xfrm>
            <a:prstGeom prst="rect">
              <a:avLst/>
            </a:prstGeom>
            <a:noFill/>
          </p:spPr>
          <p:txBody>
            <a:bodyPr wrap="none" rtlCol="0">
              <a:prstTxWarp prst="textButtonPour">
                <a:avLst/>
              </a:prstTxWarp>
              <a:spAutoFit/>
            </a:bodyPr>
            <a:lstStyle/>
            <a:p>
              <a:pPr algn="ctr"/>
              <a:r>
                <a:rPr lang="fr-FR" sz="1275" b="1" dirty="0" smtClean="0">
                  <a:solidFill>
                    <a:schemeClr val="accent6">
                      <a:lumMod val="75000"/>
                    </a:schemeClr>
                  </a:solidFill>
                  <a:latin typeface="Arial" panose="020B0604020202020204" pitchFamily="34" charset="0"/>
                  <a:cs typeface="Arial" panose="020B0604020202020204" pitchFamily="34" charset="0"/>
                </a:rPr>
                <a:t>NOUVEAU</a:t>
              </a:r>
            </a:p>
            <a:p>
              <a:pPr algn="ctr"/>
              <a:r>
                <a:rPr lang="fr-FR" sz="1275" b="1" dirty="0" smtClean="0">
                  <a:solidFill>
                    <a:schemeClr val="accent6">
                      <a:lumMod val="75000"/>
                    </a:schemeClr>
                  </a:solidFill>
                  <a:latin typeface="Arial" panose="020B0604020202020204" pitchFamily="34" charset="0"/>
                  <a:cs typeface="Arial" panose="020B0604020202020204" pitchFamily="34" charset="0"/>
                </a:rPr>
                <a:t>EN</a:t>
              </a:r>
            </a:p>
            <a:p>
              <a:pPr algn="ctr"/>
              <a:r>
                <a:rPr lang="fr-FR" sz="1875" b="1" dirty="0" smtClean="0">
                  <a:solidFill>
                    <a:schemeClr val="accent6">
                      <a:lumMod val="75000"/>
                    </a:schemeClr>
                  </a:solidFill>
                  <a:latin typeface="Arial" panose="020B0604020202020204" pitchFamily="34" charset="0"/>
                  <a:cs typeface="Arial" panose="020B0604020202020204" pitchFamily="34" charset="0"/>
                </a:rPr>
                <a:t>2024</a:t>
              </a:r>
              <a:endParaRPr lang="fr-FR" sz="1875" b="1" dirty="0">
                <a:solidFill>
                  <a:schemeClr val="accent6">
                    <a:lumMod val="75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190877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79590" y="634986"/>
            <a:ext cx="5151509" cy="884050"/>
          </a:xfrm>
          <a:prstGeom prst="rect">
            <a:avLst/>
          </a:prstGeom>
          <a:noFill/>
          <a:ln>
            <a:noFill/>
          </a:ln>
          <a:effectLst/>
        </p:spPr>
        <p:txBody>
          <a:bodyPr wrap="square" lIns="113498" tIns="56750" rIns="113498" bIns="56750">
            <a:spAutoFit/>
          </a:bodyPr>
          <a:lstStyle/>
          <a:p>
            <a:pPr marL="0" marR="0" lvl="0" indent="0" algn="r" defTabSz="913913"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smtClean="0">
                <a:ln>
                  <a:noFill/>
                </a:ln>
                <a:solidFill>
                  <a:srgbClr val="0070C0"/>
                </a:solidFill>
                <a:effectLst/>
                <a:uLnTx/>
                <a:uFillTx/>
                <a:latin typeface="Calibri"/>
                <a:ea typeface="+mn-ea"/>
                <a:cs typeface="+mn-cs"/>
              </a:rPr>
              <a:t>Partenariat avec les établissements et associations villeneuvoises</a:t>
            </a:r>
            <a:endParaRPr kumimoji="0" lang="fr-FR" sz="2500" b="1" i="0" u="none" strike="noStrike" kern="1200" cap="none" spc="0" normalizeH="0" baseline="0" noProof="0" dirty="0">
              <a:ln>
                <a:noFill/>
              </a:ln>
              <a:solidFill>
                <a:srgbClr val="0070C0"/>
              </a:solidFill>
              <a:effectLst/>
              <a:uLnTx/>
              <a:uFillTx/>
              <a:latin typeface="Calibri"/>
              <a:ea typeface="+mn-ea"/>
              <a:cs typeface="+mn-cs"/>
            </a:endParaRPr>
          </a:p>
        </p:txBody>
      </p:sp>
      <p:sp>
        <p:nvSpPr>
          <p:cNvPr id="19" name="Titre 3"/>
          <p:cNvSpPr txBox="1">
            <a:spLocks/>
          </p:cNvSpPr>
          <p:nvPr/>
        </p:nvSpPr>
        <p:spPr>
          <a:xfrm>
            <a:off x="3864848" y="180086"/>
            <a:ext cx="4850549" cy="454900"/>
          </a:xfrm>
          <a:prstGeom prst="rect">
            <a:avLst/>
          </a:prstGeom>
          <a:noFill/>
          <a:effectLst/>
        </p:spPr>
        <p:txBody>
          <a:bodyPr vert="horz" lIns="113498" tIns="56750" rIns="113498" bIns="56750"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pPr marL="0" marR="0" lvl="0" indent="0" algn="r" defTabSz="913913" rtl="0" eaLnBrk="1" fontAlgn="auto" latinLnBrk="0" hangingPunct="1">
              <a:lnSpc>
                <a:spcPct val="100000"/>
              </a:lnSpc>
              <a:spcBef>
                <a:spcPct val="0"/>
              </a:spcBef>
              <a:spcAft>
                <a:spcPts val="0"/>
              </a:spcAft>
              <a:buClrTx/>
              <a:buSzTx/>
              <a:buFontTx/>
              <a:buNone/>
              <a:tabLst/>
              <a:defRPr/>
            </a:pPr>
            <a:r>
              <a:rPr kumimoji="0" lang="fr-FR" sz="2000" b="1" i="0" u="none" strike="noStrike" kern="1200" cap="none" spc="0" normalizeH="0" baseline="0" noProof="0" smtClean="0">
                <a:ln>
                  <a:noFill/>
                </a:ln>
                <a:solidFill>
                  <a:srgbClr val="9BBB59">
                    <a:lumMod val="75000"/>
                  </a:srgbClr>
                </a:solidFill>
                <a:effectLst/>
                <a:uLnTx/>
                <a:uFillTx/>
                <a:latin typeface="Calibri"/>
                <a:cs typeface="Times New Roman"/>
              </a:rPr>
              <a:t>ÉCHANGES ET PARTENARIATS</a:t>
            </a:r>
            <a:endParaRPr kumimoji="0" lang="fr-FR" sz="2000" b="1" i="0" u="none" strike="noStrike" kern="1200" cap="none" spc="0" normalizeH="0" baseline="0" noProof="0">
              <a:ln>
                <a:noFill/>
              </a:ln>
              <a:solidFill>
                <a:srgbClr val="9BBB59">
                  <a:lumMod val="75000"/>
                </a:srgbClr>
              </a:solidFill>
              <a:effectLst/>
              <a:uLnTx/>
              <a:uFillTx/>
              <a:latin typeface="Calibri"/>
              <a:cs typeface="Times New Roman"/>
            </a:endParaRPr>
          </a:p>
        </p:txBody>
      </p:sp>
      <p:sp>
        <p:nvSpPr>
          <p:cNvPr id="12" name="Rectangle 11"/>
          <p:cNvSpPr/>
          <p:nvPr/>
        </p:nvSpPr>
        <p:spPr>
          <a:xfrm>
            <a:off x="179513" y="5373216"/>
            <a:ext cx="1945967" cy="1037938"/>
          </a:xfrm>
          <a:prstGeom prst="rect">
            <a:avLst/>
          </a:prstGeom>
          <a:solidFill>
            <a:schemeClr val="bg1"/>
          </a:solidFill>
          <a:ln>
            <a:solidFill>
              <a:schemeClr val="accent3">
                <a:lumMod val="75000"/>
              </a:schemeClr>
            </a:solidFill>
          </a:ln>
        </p:spPr>
        <p:txBody>
          <a:bodyPr wrap="square" lIns="113498" tIns="56750" rIns="113498" bIns="56750">
            <a:spAutoFit/>
          </a:bodyPr>
          <a:lstStyle/>
          <a:p>
            <a:pPr marL="0" marR="0" lvl="0" indent="0" algn="l" defTabSz="913913" rtl="0" eaLnBrk="1" fontAlgn="auto" latinLnBrk="0" hangingPunct="1">
              <a:lnSpc>
                <a:spcPct val="100000"/>
              </a:lnSpc>
              <a:spcBef>
                <a:spcPts val="0"/>
              </a:spcBef>
              <a:spcAft>
                <a:spcPts val="0"/>
              </a:spcAft>
              <a:buClrTx/>
              <a:buSzTx/>
              <a:buFontTx/>
              <a:buNone/>
              <a:tabLst/>
              <a:defRPr/>
            </a:pPr>
            <a:r>
              <a:rPr kumimoji="0" lang="fr-FR" sz="1500" b="0" i="0" u="sng" strike="noStrike" kern="1200" cap="none" spc="0" normalizeH="0" baseline="0" noProof="0" dirty="0" smtClean="0">
                <a:ln>
                  <a:noFill/>
                </a:ln>
                <a:solidFill>
                  <a:prstClr val="black"/>
                </a:solidFill>
                <a:effectLst/>
                <a:uLnTx/>
                <a:uFillTx/>
                <a:latin typeface="Calibri"/>
                <a:ea typeface="Calibri"/>
                <a:cs typeface="Times New Roman"/>
              </a:rPr>
              <a:t>Suivi:</a:t>
            </a:r>
          </a:p>
          <a:p>
            <a:pPr marL="0" marR="0" lvl="0" indent="0" algn="l" defTabSz="913913" rtl="0" eaLnBrk="1" fontAlgn="auto" latinLnBrk="0" hangingPunct="1">
              <a:lnSpc>
                <a:spcPct val="100000"/>
              </a:lnSpc>
              <a:spcBef>
                <a:spcPts val="0"/>
              </a:spcBef>
              <a:spcAft>
                <a:spcPts val="0"/>
              </a:spcAft>
              <a:buClrTx/>
              <a:buSzTx/>
              <a:buFontTx/>
              <a:buNone/>
              <a:tabLst/>
              <a:defRPr/>
            </a:pPr>
            <a:r>
              <a:rPr lang="fr-FR" sz="1500" dirty="0" smtClean="0">
                <a:solidFill>
                  <a:prstClr val="black"/>
                </a:solidFill>
                <a:latin typeface="Calibri"/>
                <a:ea typeface="Calibri"/>
                <a:cs typeface="Times New Roman"/>
              </a:rPr>
              <a:t>Service</a:t>
            </a:r>
            <a:r>
              <a:rPr kumimoji="0" lang="fr-FR" sz="1500" b="0" i="0" u="none" strike="noStrike" kern="1200" cap="none" spc="0" normalizeH="0" baseline="0" noProof="0" dirty="0" smtClean="0">
                <a:ln>
                  <a:noFill/>
                </a:ln>
                <a:solidFill>
                  <a:prstClr val="black"/>
                </a:solidFill>
                <a:effectLst/>
                <a:uLnTx/>
                <a:uFillTx/>
                <a:latin typeface="Calibri"/>
                <a:ea typeface="Calibri"/>
                <a:cs typeface="Times New Roman"/>
              </a:rPr>
              <a:t> Accessibilité</a:t>
            </a:r>
            <a:r>
              <a:rPr kumimoji="0" lang="fr-FR" sz="1500" b="0" i="0" u="none" strike="noStrike" kern="1200" cap="none" spc="0" normalizeH="0" noProof="0" dirty="0" smtClean="0">
                <a:ln>
                  <a:noFill/>
                </a:ln>
                <a:solidFill>
                  <a:prstClr val="black"/>
                </a:solidFill>
                <a:effectLst/>
                <a:uLnTx/>
                <a:uFillTx/>
                <a:latin typeface="Calibri"/>
                <a:ea typeface="Calibri"/>
                <a:cs typeface="Times New Roman"/>
              </a:rPr>
              <a:t> universelle d’usage et durable</a:t>
            </a:r>
            <a:endParaRPr kumimoji="0" lang="fr-FR" sz="1500" b="0" i="0" u="none" strike="noStrike" kern="1200" cap="none" spc="0" normalizeH="0" baseline="0" noProof="0" dirty="0" smtClean="0">
              <a:ln>
                <a:noFill/>
              </a:ln>
              <a:solidFill>
                <a:prstClr val="black"/>
              </a:solidFill>
              <a:effectLst/>
              <a:uLnTx/>
              <a:uFillTx/>
              <a:latin typeface="Calibri"/>
              <a:ea typeface="Calibri"/>
              <a:cs typeface="Times New Roman"/>
            </a:endParaRPr>
          </a:p>
        </p:txBody>
      </p:sp>
      <p:sp>
        <p:nvSpPr>
          <p:cNvPr id="11" name="Rectangle 10"/>
          <p:cNvSpPr/>
          <p:nvPr/>
        </p:nvSpPr>
        <p:spPr>
          <a:xfrm rot="20990080">
            <a:off x="137351" y="473130"/>
            <a:ext cx="3782795" cy="422385"/>
          </a:xfrm>
          <a:prstGeom prst="rect">
            <a:avLst/>
          </a:prstGeom>
          <a:solidFill>
            <a:schemeClr val="bg2"/>
          </a:solidFill>
        </p:spPr>
        <p:txBody>
          <a:bodyPr wrap="square" lIns="113498" tIns="56750" rIns="113498" bIns="56750">
            <a:spAutoFit/>
          </a:bodyPr>
          <a:lstStyle/>
          <a:p>
            <a:pPr algn="ctr"/>
            <a:r>
              <a:rPr lang="fr-FR" sz="2000" dirty="0" smtClean="0">
                <a:cs typeface="MV Boli" panose="02000500030200090000" pitchFamily="2" charset="0"/>
              </a:rPr>
              <a:t>Exposition du sens en conscience </a:t>
            </a:r>
            <a:endParaRPr lang="fr-FR" sz="2000" dirty="0">
              <a:cs typeface="MV Boli" panose="02000500030200090000" pitchFamily="2" charset="0"/>
            </a:endParaRPr>
          </a:p>
        </p:txBody>
      </p:sp>
      <p:pic>
        <p:nvPicPr>
          <p:cNvPr id="4" name="Image 3"/>
          <p:cNvPicPr>
            <a:picLocks noChangeAspect="1"/>
          </p:cNvPicPr>
          <p:nvPr/>
        </p:nvPicPr>
        <p:blipFill rotWithShape="1">
          <a:blip r:embed="rId3"/>
          <a:srcRect l="9599" t="19485" r="64390" b="13579"/>
          <a:stretch/>
        </p:blipFill>
        <p:spPr>
          <a:xfrm>
            <a:off x="2796382" y="3259605"/>
            <a:ext cx="2226628" cy="3221504"/>
          </a:xfrm>
          <a:prstGeom prst="rect">
            <a:avLst/>
          </a:prstGeom>
        </p:spPr>
      </p:pic>
      <p:sp>
        <p:nvSpPr>
          <p:cNvPr id="2" name="Rectangle 1"/>
          <p:cNvSpPr/>
          <p:nvPr/>
        </p:nvSpPr>
        <p:spPr>
          <a:xfrm>
            <a:off x="433584" y="2052527"/>
            <a:ext cx="4572000" cy="1200329"/>
          </a:xfrm>
          <a:prstGeom prst="rect">
            <a:avLst/>
          </a:prstGeom>
          <a:solidFill>
            <a:schemeClr val="bg2"/>
          </a:solidFill>
        </p:spPr>
        <p:txBody>
          <a:bodyPr>
            <a:spAutoFit/>
          </a:bodyPr>
          <a:lstStyle/>
          <a:p>
            <a:pPr marL="228600">
              <a:spcAft>
                <a:spcPts val="0"/>
              </a:spcAft>
            </a:pPr>
            <a:r>
              <a:rPr lang="fr-FR" sz="1800" dirty="0">
                <a:latin typeface="Arial" panose="020B0604020202020204" pitchFamily="34" charset="0"/>
                <a:ea typeface="Times New Roman" panose="02020603050405020304" pitchFamily="18" charset="0"/>
                <a:cs typeface="Times New Roman" panose="02020603050405020304" pitchFamily="18" charset="0"/>
              </a:rPr>
              <a:t>L’exposition ludique et sensorielle pour découvrir la Ville de Villeneuve d’Ascq a mobilisé plus de 150 personnes en qualité de contributeurs.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rot="20933193">
            <a:off x="592630" y="952956"/>
            <a:ext cx="3359131" cy="615553"/>
          </a:xfrm>
          <a:prstGeom prst="rect">
            <a:avLst/>
          </a:prstGeom>
          <a:solidFill>
            <a:srgbClr val="FFC000"/>
          </a:solidFill>
        </p:spPr>
        <p:txBody>
          <a:bodyPr wrap="square">
            <a:spAutoFit/>
          </a:bodyPr>
          <a:lstStyle/>
          <a:p>
            <a:r>
              <a:rPr lang="fr-FR" dirty="0" smtClean="0"/>
              <a:t>Du 21 février au 12 mars 2024</a:t>
            </a:r>
          </a:p>
          <a:p>
            <a:r>
              <a:rPr lang="fr-FR" dirty="0" smtClean="0"/>
              <a:t> 1001 visiteurs  </a:t>
            </a:r>
            <a:endParaRPr lang="fr-FR" dirty="0"/>
          </a:p>
        </p:txBody>
      </p:sp>
      <p:sp>
        <p:nvSpPr>
          <p:cNvPr id="5" name="Rectangle 4"/>
          <p:cNvSpPr/>
          <p:nvPr/>
        </p:nvSpPr>
        <p:spPr>
          <a:xfrm>
            <a:off x="2796382" y="1580877"/>
            <a:ext cx="2136932" cy="353943"/>
          </a:xfrm>
          <a:prstGeom prst="rect">
            <a:avLst/>
          </a:prstGeom>
        </p:spPr>
        <p:txBody>
          <a:bodyPr wrap="none">
            <a:spAutoFit/>
          </a:bodyPr>
          <a:lstStyle/>
          <a:p>
            <a:r>
              <a:rPr lang="fr-FR" dirty="0" smtClean="0"/>
              <a:t>LIEU :  </a:t>
            </a:r>
            <a:r>
              <a:rPr lang="fr-FR" dirty="0" err="1"/>
              <a:t>AUshopping</a:t>
            </a:r>
            <a:r>
              <a:rPr lang="fr-FR" dirty="0"/>
              <a:t> V2</a:t>
            </a:r>
          </a:p>
        </p:txBody>
      </p:sp>
      <p:pic>
        <p:nvPicPr>
          <p:cNvPr id="7" name="Image 6"/>
          <p:cNvPicPr>
            <a:picLocks noChangeAspect="1"/>
          </p:cNvPicPr>
          <p:nvPr/>
        </p:nvPicPr>
        <p:blipFill>
          <a:blip r:embed="rId4"/>
          <a:stretch>
            <a:fillRect/>
          </a:stretch>
        </p:blipFill>
        <p:spPr>
          <a:xfrm>
            <a:off x="5418501" y="1811490"/>
            <a:ext cx="3073061" cy="3419822"/>
          </a:xfrm>
          <a:prstGeom prst="rect">
            <a:avLst/>
          </a:prstGeom>
        </p:spPr>
      </p:pic>
      <p:sp>
        <p:nvSpPr>
          <p:cNvPr id="15" name="Rectangle 14"/>
          <p:cNvSpPr/>
          <p:nvPr/>
        </p:nvSpPr>
        <p:spPr>
          <a:xfrm rot="20990080">
            <a:off x="5529897" y="4867333"/>
            <a:ext cx="3157393" cy="1345715"/>
          </a:xfrm>
          <a:prstGeom prst="rect">
            <a:avLst/>
          </a:prstGeom>
          <a:solidFill>
            <a:schemeClr val="bg2">
              <a:lumMod val="50000"/>
            </a:schemeClr>
          </a:solidFill>
        </p:spPr>
        <p:txBody>
          <a:bodyPr wrap="square" lIns="113498" tIns="56750" rIns="113498" bIns="56750">
            <a:spAutoFit/>
          </a:bodyPr>
          <a:lstStyle/>
          <a:p>
            <a:pPr algn="ctr"/>
            <a:r>
              <a:rPr lang="fr-FR" sz="2000" dirty="0" smtClean="0">
                <a:cs typeface="MV Boli" panose="02000500030200090000" pitchFamily="2" charset="0"/>
              </a:rPr>
              <a:t>Journée du patrimoine 2024</a:t>
            </a:r>
          </a:p>
          <a:p>
            <a:pPr algn="ctr"/>
            <a:r>
              <a:rPr lang="fr-FR" sz="2000" dirty="0" smtClean="0">
                <a:cs typeface="MV Boli" panose="02000500030200090000" pitchFamily="2" charset="0"/>
              </a:rPr>
              <a:t>L’exposition a été  </a:t>
            </a:r>
            <a:r>
              <a:rPr lang="fr-FR" sz="2000" dirty="0" smtClean="0">
                <a:cs typeface="MV Boli" panose="02000500030200090000" pitchFamily="2" charset="0"/>
              </a:rPr>
              <a:t>proposée </a:t>
            </a:r>
            <a:r>
              <a:rPr lang="fr-FR" sz="2000" dirty="0" smtClean="0">
                <a:cs typeface="MV Boli" panose="02000500030200090000" pitchFamily="2" charset="0"/>
              </a:rPr>
              <a:t>au château de Flers </a:t>
            </a:r>
            <a:endParaRPr lang="fr-FR" sz="2000" dirty="0">
              <a:cs typeface="MV Boli" panose="02000500030200090000" pitchFamily="2" charset="0"/>
            </a:endParaRPr>
          </a:p>
          <a:p>
            <a:pPr algn="ctr"/>
            <a:r>
              <a:rPr lang="fr-FR" sz="2000" dirty="0" smtClean="0">
                <a:cs typeface="MV Boli" panose="02000500030200090000" pitchFamily="2" charset="0"/>
              </a:rPr>
              <a:t> </a:t>
            </a:r>
            <a:endParaRPr lang="fr-FR" sz="2000" dirty="0">
              <a:cs typeface="MV Boli" panose="02000500030200090000" pitchFamily="2" charset="0"/>
            </a:endParaRPr>
          </a:p>
        </p:txBody>
      </p:sp>
      <p:grpSp>
        <p:nvGrpSpPr>
          <p:cNvPr id="13" name="Groupe 12"/>
          <p:cNvGrpSpPr/>
          <p:nvPr/>
        </p:nvGrpSpPr>
        <p:grpSpPr>
          <a:xfrm rot="20931326">
            <a:off x="5352056" y="5810639"/>
            <a:ext cx="871538" cy="726026"/>
            <a:chOff x="1295239" y="2921152"/>
            <a:chExt cx="998395" cy="998395"/>
          </a:xfrm>
        </p:grpSpPr>
        <p:sp>
          <p:nvSpPr>
            <p:cNvPr id="14" name="Ellipse 13"/>
            <p:cNvSpPr/>
            <p:nvPr/>
          </p:nvSpPr>
          <p:spPr>
            <a:xfrm>
              <a:off x="1295239" y="2921152"/>
              <a:ext cx="998395" cy="998395"/>
            </a:xfrm>
            <a:prstGeom prst="ellipse">
              <a:avLst/>
            </a:prstGeom>
            <a:solidFill>
              <a:schemeClr val="bg2"/>
            </a:solidFill>
            <a:ln w="28575">
              <a:solidFill>
                <a:schemeClr val="accent6">
                  <a:lumMod val="75000"/>
                </a:schemeClr>
              </a:solidFill>
              <a:prstDash val="sysDot"/>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none" numCol="1" rtlCol="0">
              <a:prstTxWarp prst="textDeflate">
                <a:avLst/>
              </a:prstTxWarp>
              <a:spAutoFit/>
            </a:bodyPr>
            <a:lstStyle/>
            <a:p>
              <a:endParaRPr lang="fr-FR" sz="3000">
                <a:solidFill>
                  <a:schemeClr val="accent6">
                    <a:lumMod val="75000"/>
                  </a:schemeClr>
                </a:solidFill>
                <a:latin typeface="Hobo Std" pitchFamily="34" charset="0"/>
              </a:endParaRPr>
            </a:p>
          </p:txBody>
        </p:sp>
        <p:sp>
          <p:nvSpPr>
            <p:cNvPr id="16" name="ZoneTexte 15"/>
            <p:cNvSpPr txBox="1"/>
            <p:nvPr/>
          </p:nvSpPr>
          <p:spPr>
            <a:xfrm>
              <a:off x="1344314" y="2961699"/>
              <a:ext cx="900243" cy="879336"/>
            </a:xfrm>
            <a:prstGeom prst="rect">
              <a:avLst/>
            </a:prstGeom>
            <a:noFill/>
          </p:spPr>
          <p:txBody>
            <a:bodyPr wrap="none" rtlCol="0">
              <a:prstTxWarp prst="textButtonPour">
                <a:avLst/>
              </a:prstTxWarp>
              <a:spAutoFit/>
            </a:bodyPr>
            <a:lstStyle/>
            <a:p>
              <a:pPr algn="ctr"/>
              <a:r>
                <a:rPr lang="fr-FR" sz="1275" b="1" dirty="0" smtClean="0">
                  <a:solidFill>
                    <a:schemeClr val="accent6">
                      <a:lumMod val="75000"/>
                    </a:schemeClr>
                  </a:solidFill>
                  <a:latin typeface="Arial" panose="020B0604020202020204" pitchFamily="34" charset="0"/>
                  <a:cs typeface="Arial" panose="020B0604020202020204" pitchFamily="34" charset="0"/>
                </a:rPr>
                <a:t>NOUVEAU</a:t>
              </a:r>
            </a:p>
            <a:p>
              <a:pPr algn="ctr"/>
              <a:r>
                <a:rPr lang="fr-FR" sz="1275" b="1" dirty="0" smtClean="0">
                  <a:solidFill>
                    <a:schemeClr val="accent6">
                      <a:lumMod val="75000"/>
                    </a:schemeClr>
                  </a:solidFill>
                  <a:latin typeface="Arial" panose="020B0604020202020204" pitchFamily="34" charset="0"/>
                  <a:cs typeface="Arial" panose="020B0604020202020204" pitchFamily="34" charset="0"/>
                </a:rPr>
                <a:t>EN</a:t>
              </a:r>
            </a:p>
            <a:p>
              <a:pPr algn="ctr"/>
              <a:r>
                <a:rPr lang="fr-FR" sz="1875" b="1" dirty="0" smtClean="0">
                  <a:solidFill>
                    <a:schemeClr val="accent6">
                      <a:lumMod val="75000"/>
                    </a:schemeClr>
                  </a:solidFill>
                  <a:latin typeface="Arial" panose="020B0604020202020204" pitchFamily="34" charset="0"/>
                  <a:cs typeface="Arial" panose="020B0604020202020204" pitchFamily="34" charset="0"/>
                </a:rPr>
                <a:t>2024</a:t>
              </a:r>
              <a:endParaRPr lang="fr-FR" sz="1875" b="1" dirty="0">
                <a:solidFill>
                  <a:schemeClr val="accent6">
                    <a:lumMod val="75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70927060"/>
      </p:ext>
    </p:extLst>
  </p:cSld>
  <p:clrMapOvr>
    <a:masterClrMapping/>
  </p:clrMapOvr>
  <mc:AlternateContent xmlns:mc="http://schemas.openxmlformats.org/markup-compatibility/2006" xmlns:p14="http://schemas.microsoft.com/office/powerpoint/2010/main">
    <mc:Choice Requires="p14">
      <p:transition spd="slow" p14:dur="2000" advTm="7005"/>
    </mc:Choice>
    <mc:Fallback xmlns="">
      <p:transition spd="slow" advTm="7005"/>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79590" y="634986"/>
            <a:ext cx="5151509" cy="499329"/>
          </a:xfrm>
          <a:prstGeom prst="rect">
            <a:avLst/>
          </a:prstGeom>
          <a:noFill/>
          <a:ln>
            <a:noFill/>
          </a:ln>
          <a:effectLst/>
        </p:spPr>
        <p:txBody>
          <a:bodyPr wrap="square" lIns="113498" tIns="56750" rIns="113498" bIns="56750">
            <a:spAutoFit/>
          </a:bodyPr>
          <a:lstStyle/>
          <a:p>
            <a:pPr marL="0" marR="0" lvl="0" indent="0" algn="r" defTabSz="913913"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smtClean="0">
                <a:ln>
                  <a:noFill/>
                </a:ln>
                <a:solidFill>
                  <a:srgbClr val="0070C0"/>
                </a:solidFill>
                <a:effectLst/>
                <a:uLnTx/>
                <a:uFillTx/>
                <a:latin typeface="Calibri"/>
                <a:ea typeface="+mn-ea"/>
                <a:cs typeface="+mn-cs"/>
              </a:rPr>
              <a:t>Salon</a:t>
            </a:r>
            <a:r>
              <a:rPr kumimoji="0" lang="fr-FR" sz="2500" b="1" i="0" u="none" strike="noStrike" kern="1200" cap="none" spc="0" normalizeH="0" noProof="0" dirty="0" smtClean="0">
                <a:ln>
                  <a:noFill/>
                </a:ln>
                <a:solidFill>
                  <a:srgbClr val="0070C0"/>
                </a:solidFill>
                <a:effectLst/>
                <a:uLnTx/>
                <a:uFillTx/>
                <a:latin typeface="Calibri"/>
                <a:ea typeface="+mn-ea"/>
                <a:cs typeface="+mn-cs"/>
              </a:rPr>
              <a:t> autonomic </a:t>
            </a:r>
            <a:endParaRPr kumimoji="0" lang="fr-FR" sz="2500" b="1" i="0" u="none" strike="noStrike" kern="1200" cap="none" spc="0" normalizeH="0" baseline="0" noProof="0" dirty="0">
              <a:ln>
                <a:noFill/>
              </a:ln>
              <a:solidFill>
                <a:srgbClr val="0070C0"/>
              </a:solidFill>
              <a:effectLst/>
              <a:uLnTx/>
              <a:uFillTx/>
              <a:latin typeface="Calibri"/>
              <a:ea typeface="+mn-ea"/>
              <a:cs typeface="+mn-cs"/>
            </a:endParaRPr>
          </a:p>
        </p:txBody>
      </p:sp>
      <p:sp>
        <p:nvSpPr>
          <p:cNvPr id="19" name="Titre 3"/>
          <p:cNvSpPr txBox="1">
            <a:spLocks/>
          </p:cNvSpPr>
          <p:nvPr/>
        </p:nvSpPr>
        <p:spPr>
          <a:xfrm>
            <a:off x="3864848" y="180086"/>
            <a:ext cx="4850549" cy="454900"/>
          </a:xfrm>
          <a:prstGeom prst="rect">
            <a:avLst/>
          </a:prstGeom>
          <a:noFill/>
          <a:effectLst/>
        </p:spPr>
        <p:txBody>
          <a:bodyPr vert="horz" lIns="113498" tIns="56750" rIns="113498" bIns="56750"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pPr marL="0" marR="0" lvl="0" indent="0" algn="r" defTabSz="913913" rtl="0" eaLnBrk="1" fontAlgn="auto" latinLnBrk="0" hangingPunct="1">
              <a:lnSpc>
                <a:spcPct val="100000"/>
              </a:lnSpc>
              <a:spcBef>
                <a:spcPct val="0"/>
              </a:spcBef>
              <a:spcAft>
                <a:spcPts val="0"/>
              </a:spcAft>
              <a:buClrTx/>
              <a:buSzTx/>
              <a:buFontTx/>
              <a:buNone/>
              <a:tabLst/>
              <a:defRPr/>
            </a:pPr>
            <a:r>
              <a:rPr kumimoji="0" lang="fr-FR" sz="2000" b="1" i="0" u="none" strike="noStrike" kern="1200" cap="none" spc="0" normalizeH="0" baseline="0" noProof="0" smtClean="0">
                <a:ln>
                  <a:noFill/>
                </a:ln>
                <a:solidFill>
                  <a:srgbClr val="9BBB59">
                    <a:lumMod val="75000"/>
                  </a:srgbClr>
                </a:solidFill>
                <a:effectLst/>
                <a:uLnTx/>
                <a:uFillTx/>
                <a:latin typeface="Calibri"/>
                <a:cs typeface="Times New Roman"/>
              </a:rPr>
              <a:t>ÉCHANGES ET PARTENARIATS</a:t>
            </a:r>
            <a:endParaRPr kumimoji="0" lang="fr-FR" sz="2000" b="1" i="0" u="none" strike="noStrike" kern="1200" cap="none" spc="0" normalizeH="0" baseline="0" noProof="0">
              <a:ln>
                <a:noFill/>
              </a:ln>
              <a:solidFill>
                <a:srgbClr val="9BBB59">
                  <a:lumMod val="75000"/>
                </a:srgbClr>
              </a:solidFill>
              <a:effectLst/>
              <a:uLnTx/>
              <a:uFillTx/>
              <a:latin typeface="Calibri"/>
              <a:cs typeface="Times New Roman"/>
            </a:endParaRPr>
          </a:p>
        </p:txBody>
      </p:sp>
      <p:sp>
        <p:nvSpPr>
          <p:cNvPr id="12" name="Rectangle 11"/>
          <p:cNvSpPr/>
          <p:nvPr/>
        </p:nvSpPr>
        <p:spPr>
          <a:xfrm>
            <a:off x="150245" y="5537982"/>
            <a:ext cx="2792311" cy="807106"/>
          </a:xfrm>
          <a:prstGeom prst="rect">
            <a:avLst/>
          </a:prstGeom>
          <a:solidFill>
            <a:schemeClr val="bg1"/>
          </a:solidFill>
          <a:ln>
            <a:solidFill>
              <a:schemeClr val="accent3">
                <a:lumMod val="75000"/>
              </a:schemeClr>
            </a:solidFill>
          </a:ln>
        </p:spPr>
        <p:txBody>
          <a:bodyPr wrap="square" lIns="113498" tIns="56750" rIns="113498" bIns="56750">
            <a:spAutoFit/>
          </a:bodyPr>
          <a:lstStyle/>
          <a:p>
            <a:pPr marL="0" marR="0" lvl="0" indent="0" algn="l" defTabSz="913913" rtl="0" eaLnBrk="1" fontAlgn="auto" latinLnBrk="0" hangingPunct="1">
              <a:lnSpc>
                <a:spcPct val="100000"/>
              </a:lnSpc>
              <a:spcBef>
                <a:spcPts val="0"/>
              </a:spcBef>
              <a:spcAft>
                <a:spcPts val="0"/>
              </a:spcAft>
              <a:buClrTx/>
              <a:buSzTx/>
              <a:buFontTx/>
              <a:buNone/>
              <a:tabLst/>
              <a:defRPr/>
            </a:pPr>
            <a:r>
              <a:rPr kumimoji="0" lang="fr-FR" sz="1500" b="0" i="0" u="sng" strike="noStrike" kern="1200" cap="none" spc="0" normalizeH="0" baseline="0" noProof="0" dirty="0" smtClean="0">
                <a:ln>
                  <a:noFill/>
                </a:ln>
                <a:solidFill>
                  <a:prstClr val="black"/>
                </a:solidFill>
                <a:effectLst/>
                <a:uLnTx/>
                <a:uFillTx/>
                <a:latin typeface="Calibri"/>
                <a:ea typeface="Calibri"/>
                <a:cs typeface="Times New Roman"/>
              </a:rPr>
              <a:t>Suivi:</a:t>
            </a:r>
          </a:p>
          <a:p>
            <a:pPr marL="0" marR="0" lvl="0" indent="0" algn="l" defTabSz="913913" rtl="0" eaLnBrk="1" fontAlgn="auto" latinLnBrk="0" hangingPunct="1">
              <a:lnSpc>
                <a:spcPct val="100000"/>
              </a:lnSpc>
              <a:spcBef>
                <a:spcPts val="0"/>
              </a:spcBef>
              <a:spcAft>
                <a:spcPts val="0"/>
              </a:spcAft>
              <a:buClrTx/>
              <a:buSzTx/>
              <a:buFontTx/>
              <a:buNone/>
              <a:tabLst/>
              <a:defRPr/>
            </a:pPr>
            <a:r>
              <a:rPr lang="fr-FR" sz="1500" dirty="0" smtClean="0">
                <a:solidFill>
                  <a:prstClr val="black"/>
                </a:solidFill>
                <a:latin typeface="Calibri"/>
                <a:ea typeface="Calibri"/>
                <a:cs typeface="Times New Roman"/>
              </a:rPr>
              <a:t>Service accessibilité universelle d’usage et durable</a:t>
            </a:r>
            <a:r>
              <a:rPr kumimoji="0" lang="fr-FR" sz="1500" b="0" i="0" u="none" strike="noStrike" kern="1200" cap="none" spc="0" normalizeH="0" baseline="0" noProof="0" dirty="0" smtClean="0">
                <a:ln>
                  <a:noFill/>
                </a:ln>
                <a:solidFill>
                  <a:prstClr val="black"/>
                </a:solidFill>
                <a:effectLst/>
                <a:uLnTx/>
                <a:uFillTx/>
                <a:latin typeface="Calibri"/>
                <a:ea typeface="Calibri"/>
                <a:cs typeface="Times New Roman"/>
              </a:rPr>
              <a:t> </a:t>
            </a:r>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245" y="944160"/>
            <a:ext cx="4624221" cy="3468165"/>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2556" y="2742094"/>
            <a:ext cx="2815187" cy="2183399"/>
          </a:xfrm>
          <a:prstGeom prst="rect">
            <a:avLst/>
          </a:prstGeom>
          <a:ln w="76200">
            <a:solidFill>
              <a:schemeClr val="bg1"/>
            </a:solidFill>
          </a:ln>
        </p:spPr>
      </p:pic>
      <p:pic>
        <p:nvPicPr>
          <p:cNvPr id="4" name="Image 3"/>
          <p:cNvPicPr>
            <a:picLocks noChangeAspect="1"/>
          </p:cNvPicPr>
          <p:nvPr/>
        </p:nvPicPr>
        <p:blipFill rotWithShape="1">
          <a:blip r:embed="rId5"/>
          <a:srcRect l="42806" t="21454" r="28416" b="10626"/>
          <a:stretch/>
        </p:blipFill>
        <p:spPr>
          <a:xfrm>
            <a:off x="5595344" y="1134315"/>
            <a:ext cx="3333278" cy="4423002"/>
          </a:xfrm>
          <a:prstGeom prst="rect">
            <a:avLst/>
          </a:prstGeom>
          <a:ln>
            <a:solidFill>
              <a:schemeClr val="tx1"/>
            </a:solidFill>
          </a:ln>
        </p:spPr>
      </p:pic>
      <p:sp>
        <p:nvSpPr>
          <p:cNvPr id="15" name="Rectangle 14"/>
          <p:cNvSpPr/>
          <p:nvPr/>
        </p:nvSpPr>
        <p:spPr>
          <a:xfrm rot="21420731">
            <a:off x="339709" y="274346"/>
            <a:ext cx="3634201" cy="668606"/>
          </a:xfrm>
          <a:prstGeom prst="rect">
            <a:avLst/>
          </a:prstGeom>
          <a:solidFill>
            <a:schemeClr val="accent1"/>
          </a:solidFill>
        </p:spPr>
        <p:txBody>
          <a:bodyPr wrap="square" lIns="113498" tIns="56750" rIns="113498" bIns="56750">
            <a:spAutoFit/>
          </a:bodyPr>
          <a:lstStyle/>
          <a:p>
            <a:pPr lvl="0" algn="r">
              <a:defRPr/>
            </a:pPr>
            <a:r>
              <a:rPr lang="fr-FR" sz="1800" b="1" dirty="0">
                <a:solidFill>
                  <a:schemeClr val="bg1"/>
                </a:solidFill>
              </a:rPr>
              <a:t>Partenariat avec les établissements </a:t>
            </a:r>
            <a:endParaRPr lang="fr-FR" sz="1800" b="1" dirty="0" smtClean="0">
              <a:solidFill>
                <a:schemeClr val="bg1"/>
              </a:solidFill>
            </a:endParaRPr>
          </a:p>
          <a:p>
            <a:pPr lvl="0" algn="r">
              <a:defRPr/>
            </a:pPr>
            <a:r>
              <a:rPr lang="fr-FR" sz="1800" b="1" dirty="0" smtClean="0">
                <a:solidFill>
                  <a:schemeClr val="bg1"/>
                </a:solidFill>
              </a:rPr>
              <a:t>et </a:t>
            </a:r>
            <a:r>
              <a:rPr lang="fr-FR" sz="1800" b="1" dirty="0">
                <a:solidFill>
                  <a:schemeClr val="bg1"/>
                </a:solidFill>
              </a:rPr>
              <a:t>associations villeneuvoises</a:t>
            </a:r>
          </a:p>
        </p:txBody>
      </p:sp>
      <p:sp>
        <p:nvSpPr>
          <p:cNvPr id="10" name="Rectangle 9"/>
          <p:cNvSpPr/>
          <p:nvPr/>
        </p:nvSpPr>
        <p:spPr>
          <a:xfrm>
            <a:off x="3157348" y="5240423"/>
            <a:ext cx="4727020" cy="1415772"/>
          </a:xfrm>
          <a:prstGeom prst="rect">
            <a:avLst/>
          </a:prstGeom>
          <a:solidFill>
            <a:schemeClr val="bg1">
              <a:alpha val="80000"/>
            </a:schemeClr>
          </a:solidFill>
          <a:ln>
            <a:solidFill>
              <a:schemeClr val="tx1">
                <a:lumMod val="50000"/>
                <a:lumOff val="50000"/>
              </a:schemeClr>
            </a:solidFill>
          </a:ln>
        </p:spPr>
        <p:txBody>
          <a:bodyPr wrap="square">
            <a:spAutoFit/>
          </a:bodyPr>
          <a:lstStyle/>
          <a:p>
            <a:pPr marL="0" marR="0" lvl="0" indent="0" algn="l" defTabSz="913913"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Calibri"/>
                <a:ea typeface="+mn-ea"/>
                <a:cs typeface="+mn-cs"/>
              </a:rPr>
              <a:t>Partenaires </a:t>
            </a:r>
            <a:r>
              <a:rPr lang="fr-FR" sz="1400" b="1" dirty="0" smtClean="0">
                <a:solidFill>
                  <a:prstClr val="black"/>
                </a:solidFill>
                <a:latin typeface="Calibri"/>
              </a:rPr>
              <a:t>associatifs et municipaux </a:t>
            </a:r>
            <a:endParaRPr kumimoji="0" lang="fr-FR" sz="1400" b="1" i="0" u="none" strike="noStrike" kern="1200" cap="none" spc="0" normalizeH="0" baseline="0" noProof="0" dirty="0">
              <a:ln>
                <a:noFill/>
              </a:ln>
              <a:solidFill>
                <a:prstClr val="black"/>
              </a:solidFill>
              <a:effectLst/>
              <a:uLnTx/>
              <a:uFillTx/>
              <a:latin typeface="Calibri"/>
              <a:ea typeface="+mn-ea"/>
              <a:cs typeface="+mn-cs"/>
            </a:endParaRPr>
          </a:p>
          <a:p>
            <a:pPr lvl="0">
              <a:defRPr/>
            </a:pPr>
            <a:r>
              <a:rPr kumimoji="0" lang="fr-FR" sz="1200" b="0" i="0" u="none" strike="noStrike" kern="1200" cap="none" spc="0" normalizeH="0" baseline="0" noProof="0" dirty="0" smtClean="0">
                <a:ln>
                  <a:noFill/>
                </a:ln>
                <a:solidFill>
                  <a:prstClr val="black"/>
                </a:solidFill>
                <a:effectLst/>
                <a:uLnTx/>
                <a:uFillTx/>
                <a:latin typeface="Calibri"/>
                <a:ea typeface="+mn-ea"/>
                <a:cs typeface="+mn-cs"/>
              </a:rPr>
              <a:t>Associations :</a:t>
            </a:r>
            <a:r>
              <a:rPr kumimoji="0" lang="fr-FR" sz="1200" b="0" i="0" u="none" strike="noStrike" kern="1200" cap="none" spc="0" normalizeH="0" noProof="0" dirty="0" smtClean="0">
                <a:ln>
                  <a:noFill/>
                </a:ln>
                <a:solidFill>
                  <a:prstClr val="black"/>
                </a:solidFill>
                <a:effectLst/>
                <a:uLnTx/>
                <a:uFillTx/>
                <a:latin typeface="Calibri"/>
                <a:ea typeface="+mn-ea"/>
                <a:cs typeface="+mn-cs"/>
              </a:rPr>
              <a:t> </a:t>
            </a:r>
            <a:r>
              <a:rPr kumimoji="0" lang="fr-FR" sz="1200" b="0" i="0" u="none" strike="noStrike" kern="1200" cap="none" spc="0" normalizeH="0" baseline="0" noProof="0" dirty="0" err="1" smtClean="0">
                <a:ln>
                  <a:noFill/>
                </a:ln>
                <a:solidFill>
                  <a:prstClr val="black"/>
                </a:solidFill>
                <a:effectLst/>
                <a:uLnTx/>
                <a:uFillTx/>
                <a:latin typeface="Calibri"/>
                <a:ea typeface="+mn-ea"/>
                <a:cs typeface="+mn-cs"/>
              </a:rPr>
              <a:t>Handifac</a:t>
            </a:r>
            <a:r>
              <a:rPr kumimoji="0" lang="fr-FR" sz="1200" b="0" i="0" u="none" strike="noStrike" kern="1200" cap="none" spc="0" normalizeH="0" baseline="0" noProof="0" dirty="0" smtClean="0">
                <a:ln>
                  <a:noFill/>
                </a:ln>
                <a:solidFill>
                  <a:prstClr val="black"/>
                </a:solidFill>
                <a:effectLst/>
                <a:uLnTx/>
                <a:uFillTx/>
                <a:latin typeface="Calibri"/>
                <a:ea typeface="+mn-ea"/>
                <a:cs typeface="+mn-cs"/>
              </a:rPr>
              <a:t> ,Canopée, Pas à</a:t>
            </a:r>
            <a:r>
              <a:rPr kumimoji="0" lang="fr-FR" sz="1200" b="0" i="0" u="none" strike="noStrike" kern="1200" cap="none" spc="0" normalizeH="0" noProof="0" dirty="0" smtClean="0">
                <a:ln>
                  <a:noFill/>
                </a:ln>
                <a:solidFill>
                  <a:prstClr val="black"/>
                </a:solidFill>
                <a:effectLst/>
                <a:uLnTx/>
                <a:uFillTx/>
                <a:latin typeface="Calibri"/>
                <a:ea typeface="+mn-ea"/>
                <a:cs typeface="+mn-cs"/>
              </a:rPr>
              <a:t> Pas, Surdi 59, </a:t>
            </a:r>
            <a:r>
              <a:rPr kumimoji="0" lang="fr-FR" sz="1200" b="0" i="0" u="none" strike="noStrike" kern="1200" cap="none" spc="0" normalizeH="0" baseline="0" noProof="0" dirty="0" smtClean="0">
                <a:ln>
                  <a:noFill/>
                </a:ln>
                <a:solidFill>
                  <a:prstClr val="black"/>
                </a:solidFill>
                <a:effectLst/>
                <a:uLnTx/>
                <a:uFillTx/>
                <a:latin typeface="Calibri"/>
                <a:ea typeface="+mn-ea"/>
                <a:cs typeface="+mn-cs"/>
              </a:rPr>
              <a:t> La rose des Vents, Etablissements : </a:t>
            </a:r>
            <a:r>
              <a:rPr kumimoji="0" lang="fr-FR" sz="1200" b="0" i="0" u="none" strike="noStrike" kern="1200" cap="none" spc="0" normalizeH="0" baseline="0" noProof="0" dirty="0" err="1" smtClean="0">
                <a:ln>
                  <a:noFill/>
                </a:ln>
                <a:solidFill>
                  <a:prstClr val="black"/>
                </a:solidFill>
                <a:effectLst/>
                <a:uLnTx/>
                <a:uFillTx/>
                <a:latin typeface="Calibri"/>
                <a:ea typeface="+mn-ea"/>
                <a:cs typeface="+mn-cs"/>
              </a:rPr>
              <a:t>Dabbadie</a:t>
            </a:r>
            <a:r>
              <a:rPr kumimoji="0" lang="fr-FR" sz="1200" b="0" i="0" u="none" strike="noStrike" kern="1200" cap="none" spc="0" normalizeH="0" baseline="0" noProof="0" dirty="0" smtClean="0">
                <a:ln>
                  <a:noFill/>
                </a:ln>
                <a:solidFill>
                  <a:prstClr val="black"/>
                </a:solidFill>
                <a:effectLst/>
                <a:uLnTx/>
                <a:uFillTx/>
                <a:latin typeface="Calibri"/>
                <a:ea typeface="+mn-ea"/>
                <a:cs typeface="+mn-cs"/>
              </a:rPr>
              <a:t>, </a:t>
            </a:r>
            <a:r>
              <a:rPr lang="fr-FR" sz="1200" dirty="0">
                <a:solidFill>
                  <a:prstClr val="black"/>
                </a:solidFill>
              </a:rPr>
              <a:t>l’Impro du chemin </a:t>
            </a:r>
            <a:r>
              <a:rPr lang="fr-FR" sz="1200" dirty="0" smtClean="0">
                <a:solidFill>
                  <a:prstClr val="black"/>
                </a:solidFill>
              </a:rPr>
              <a:t>Vert,</a:t>
            </a:r>
            <a:r>
              <a:rPr lang="fr-FR" sz="1200" dirty="0">
                <a:solidFill>
                  <a:prstClr val="black"/>
                </a:solidFill>
                <a:latin typeface="Calibri"/>
              </a:rPr>
              <a:t> </a:t>
            </a:r>
            <a:r>
              <a:rPr lang="fr-FR" sz="1200" dirty="0" smtClean="0">
                <a:solidFill>
                  <a:prstClr val="black"/>
                </a:solidFill>
                <a:latin typeface="Calibri"/>
              </a:rPr>
              <a:t>et l’</a:t>
            </a:r>
            <a:r>
              <a:rPr lang="fr-FR" sz="1200" dirty="0" err="1" smtClean="0">
                <a:solidFill>
                  <a:prstClr val="black"/>
                </a:solidFill>
                <a:latin typeface="Calibri"/>
              </a:rPr>
              <a:t>auto-entreprise</a:t>
            </a:r>
            <a:r>
              <a:rPr lang="fr-FR" sz="1200" dirty="0" smtClean="0">
                <a:solidFill>
                  <a:prstClr val="black"/>
                </a:solidFill>
                <a:latin typeface="Calibri"/>
              </a:rPr>
              <a:t> </a:t>
            </a:r>
            <a:r>
              <a:rPr kumimoji="0" lang="fr-FR" sz="1200" b="0" i="0" u="none" strike="noStrike" kern="1200" cap="none" spc="0" normalizeH="0" baseline="0" noProof="0" dirty="0" smtClean="0">
                <a:ln>
                  <a:noFill/>
                </a:ln>
                <a:solidFill>
                  <a:prstClr val="black"/>
                </a:solidFill>
                <a:effectLst/>
                <a:uLnTx/>
                <a:uFillTx/>
                <a:latin typeface="Calibri"/>
                <a:ea typeface="+mn-ea"/>
                <a:cs typeface="+mn-cs"/>
              </a:rPr>
              <a:t>Alpha Sens.</a:t>
            </a:r>
            <a:endParaRPr lang="fr-FR" sz="1200" dirty="0">
              <a:solidFill>
                <a:prstClr val="black"/>
              </a:solidFill>
              <a:latin typeface="Calibri"/>
            </a:endParaRPr>
          </a:p>
          <a:p>
            <a:pPr lvl="0">
              <a:defRPr/>
            </a:pPr>
            <a:r>
              <a:rPr lang="fr-FR" sz="1200" dirty="0" smtClean="0">
                <a:solidFill>
                  <a:prstClr val="black"/>
                </a:solidFill>
                <a:latin typeface="Calibri"/>
              </a:rPr>
              <a:t>Les services municipaux : Maison des ainés,  Promotion de la </a:t>
            </a:r>
            <a:r>
              <a:rPr lang="fr-FR" sz="1200" dirty="0" smtClean="0">
                <a:solidFill>
                  <a:prstClr val="black"/>
                </a:solidFill>
                <a:latin typeface="Calibri"/>
              </a:rPr>
              <a:t>santé, </a:t>
            </a:r>
            <a:r>
              <a:rPr lang="fr-FR" sz="1200" dirty="0" smtClean="0">
                <a:solidFill>
                  <a:prstClr val="black"/>
                </a:solidFill>
              </a:rPr>
              <a:t>culture et </a:t>
            </a:r>
            <a:r>
              <a:rPr lang="fr-FR" sz="1200" dirty="0">
                <a:solidFill>
                  <a:prstClr val="black"/>
                </a:solidFill>
              </a:rPr>
              <a:t>service accessibilité universelle d’usage et durable</a:t>
            </a:r>
          </a:p>
          <a:p>
            <a:pPr lvl="0">
              <a:defRPr/>
            </a:pPr>
            <a:endParaRPr lang="fr-FR" sz="1200" dirty="0" smtClean="0">
              <a:solidFill>
                <a:prstClr val="black"/>
              </a:solidFill>
              <a:latin typeface="Calibri"/>
            </a:endParaRPr>
          </a:p>
        </p:txBody>
      </p:sp>
      <p:grpSp>
        <p:nvGrpSpPr>
          <p:cNvPr id="11" name="Groupe 10"/>
          <p:cNvGrpSpPr/>
          <p:nvPr/>
        </p:nvGrpSpPr>
        <p:grpSpPr>
          <a:xfrm rot="20931326">
            <a:off x="1275006" y="4734573"/>
            <a:ext cx="871538" cy="726026"/>
            <a:chOff x="1295239" y="2921152"/>
            <a:chExt cx="998395" cy="998395"/>
          </a:xfrm>
        </p:grpSpPr>
        <p:sp>
          <p:nvSpPr>
            <p:cNvPr id="13" name="Ellipse 12"/>
            <p:cNvSpPr/>
            <p:nvPr/>
          </p:nvSpPr>
          <p:spPr>
            <a:xfrm>
              <a:off x="1295239" y="2921152"/>
              <a:ext cx="998395" cy="998395"/>
            </a:xfrm>
            <a:prstGeom prst="ellipse">
              <a:avLst/>
            </a:prstGeom>
            <a:solidFill>
              <a:schemeClr val="bg2"/>
            </a:solidFill>
            <a:ln w="28575">
              <a:solidFill>
                <a:schemeClr val="accent6">
                  <a:lumMod val="75000"/>
                </a:schemeClr>
              </a:solidFill>
              <a:prstDash val="sysDot"/>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none" numCol="1" rtlCol="0">
              <a:prstTxWarp prst="textDeflate">
                <a:avLst/>
              </a:prstTxWarp>
              <a:spAutoFit/>
            </a:bodyPr>
            <a:lstStyle/>
            <a:p>
              <a:endParaRPr lang="fr-FR" sz="3000">
                <a:solidFill>
                  <a:schemeClr val="accent6">
                    <a:lumMod val="75000"/>
                  </a:schemeClr>
                </a:solidFill>
                <a:latin typeface="Hobo Std" pitchFamily="34" charset="0"/>
              </a:endParaRPr>
            </a:p>
          </p:txBody>
        </p:sp>
        <p:sp>
          <p:nvSpPr>
            <p:cNvPr id="14" name="ZoneTexte 13"/>
            <p:cNvSpPr txBox="1"/>
            <p:nvPr/>
          </p:nvSpPr>
          <p:spPr>
            <a:xfrm>
              <a:off x="1344314" y="2961699"/>
              <a:ext cx="900243" cy="879336"/>
            </a:xfrm>
            <a:prstGeom prst="rect">
              <a:avLst/>
            </a:prstGeom>
            <a:noFill/>
          </p:spPr>
          <p:txBody>
            <a:bodyPr wrap="none" rtlCol="0">
              <a:prstTxWarp prst="textButtonPour">
                <a:avLst/>
              </a:prstTxWarp>
              <a:spAutoFit/>
            </a:bodyPr>
            <a:lstStyle/>
            <a:p>
              <a:pPr algn="ctr"/>
              <a:r>
                <a:rPr lang="fr-FR" sz="1275" b="1" dirty="0" smtClean="0">
                  <a:solidFill>
                    <a:schemeClr val="accent6">
                      <a:lumMod val="75000"/>
                    </a:schemeClr>
                  </a:solidFill>
                  <a:latin typeface="Arial" panose="020B0604020202020204" pitchFamily="34" charset="0"/>
                  <a:cs typeface="Arial" panose="020B0604020202020204" pitchFamily="34" charset="0"/>
                </a:rPr>
                <a:t>NOUVEAU</a:t>
              </a:r>
            </a:p>
            <a:p>
              <a:pPr algn="ctr"/>
              <a:r>
                <a:rPr lang="fr-FR" sz="1275" b="1" dirty="0" smtClean="0">
                  <a:solidFill>
                    <a:schemeClr val="accent6">
                      <a:lumMod val="75000"/>
                    </a:schemeClr>
                  </a:solidFill>
                  <a:latin typeface="Arial" panose="020B0604020202020204" pitchFamily="34" charset="0"/>
                  <a:cs typeface="Arial" panose="020B0604020202020204" pitchFamily="34" charset="0"/>
                </a:rPr>
                <a:t>EN</a:t>
              </a:r>
            </a:p>
            <a:p>
              <a:pPr algn="ctr"/>
              <a:r>
                <a:rPr lang="fr-FR" sz="1875" b="1" dirty="0" smtClean="0">
                  <a:solidFill>
                    <a:schemeClr val="accent6">
                      <a:lumMod val="75000"/>
                    </a:schemeClr>
                  </a:solidFill>
                  <a:latin typeface="Arial" panose="020B0604020202020204" pitchFamily="34" charset="0"/>
                  <a:cs typeface="Arial" panose="020B0604020202020204" pitchFamily="34" charset="0"/>
                </a:rPr>
                <a:t>2024</a:t>
              </a:r>
              <a:endParaRPr lang="fr-FR" sz="1875" b="1" dirty="0">
                <a:solidFill>
                  <a:schemeClr val="accent6">
                    <a:lumMod val="75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68348681"/>
      </p:ext>
    </p:extLst>
  </p:cSld>
  <p:clrMapOvr>
    <a:masterClrMapping/>
  </p:clrMapOvr>
  <mc:AlternateContent xmlns:mc="http://schemas.openxmlformats.org/markup-compatibility/2006" xmlns:p14="http://schemas.microsoft.com/office/powerpoint/2010/main">
    <mc:Choice Requires="p14">
      <p:transition spd="slow" p14:dur="2000" advTm="7005"/>
    </mc:Choice>
    <mc:Fallback xmlns="">
      <p:transition spd="slow" advTm="7005"/>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3"/>
          <p:cNvSpPr txBox="1">
            <a:spLocks/>
          </p:cNvSpPr>
          <p:nvPr/>
        </p:nvSpPr>
        <p:spPr>
          <a:xfrm>
            <a:off x="2868836" y="282389"/>
            <a:ext cx="5836592" cy="835571"/>
          </a:xfrm>
          <a:prstGeom prst="rect">
            <a:avLst/>
          </a:prstGeom>
          <a:noFill/>
          <a:effectLst/>
        </p:spPr>
        <p:txBody>
          <a:bodyPr vert="horz" lIns="113498" tIns="56750" rIns="113498" bIns="56750"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r>
              <a:rPr lang="fr-FR" smtClean="0">
                <a:solidFill>
                  <a:schemeClr val="accent3">
                    <a:lumMod val="75000"/>
                  </a:schemeClr>
                </a:solidFill>
              </a:rPr>
              <a:t>L’EMPLOI DES PERSONNES EN SITUATION DE HANDICAP</a:t>
            </a:r>
            <a:endParaRPr lang="fr-FR">
              <a:solidFill>
                <a:schemeClr val="accent3">
                  <a:lumMod val="75000"/>
                </a:schemeClr>
              </a:solidFill>
            </a:endParaRPr>
          </a:p>
        </p:txBody>
      </p:sp>
      <p:sp>
        <p:nvSpPr>
          <p:cNvPr id="17" name="ZoneTexte 16"/>
          <p:cNvSpPr txBox="1"/>
          <p:nvPr/>
        </p:nvSpPr>
        <p:spPr>
          <a:xfrm>
            <a:off x="113021" y="2089114"/>
            <a:ext cx="8768844" cy="1487815"/>
          </a:xfrm>
          <a:prstGeom prst="round2DiagRect">
            <a:avLst/>
          </a:prstGeom>
          <a:solidFill>
            <a:schemeClr val="bg1"/>
          </a:solidFill>
          <a:ln w="28575">
            <a:solidFill>
              <a:schemeClr val="accent3">
                <a:lumMod val="75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3498" tIns="56750" rIns="113498" bIns="56750" rtlCol="0" anchor="ctr"/>
          <a:lstStyle>
            <a:defPPr>
              <a:defRPr lang="fr-FR"/>
            </a:defPPr>
            <a:lvl1pPr marL="85725">
              <a:defRPr sz="1800" b="1">
                <a:solidFill>
                  <a:schemeClr val="accent3">
                    <a:lumMod val="75000"/>
                  </a:schemeClr>
                </a:solidFill>
                <a:ea typeface="Calibri"/>
                <a:cs typeface="Times New Roman"/>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371475" lvl="0" indent="-285750">
              <a:buFontTx/>
              <a:buChar char="-"/>
            </a:pPr>
            <a:r>
              <a:rPr lang="fr-FR" sz="1600" dirty="0" smtClean="0">
                <a:solidFill>
                  <a:srgbClr val="00B050"/>
                </a:solidFill>
              </a:rPr>
              <a:t>37 </a:t>
            </a:r>
            <a:r>
              <a:rPr lang="fr-FR" sz="1600" dirty="0">
                <a:solidFill>
                  <a:srgbClr val="00B050"/>
                </a:solidFill>
              </a:rPr>
              <a:t>aménagements </a:t>
            </a:r>
            <a:r>
              <a:rPr lang="fr-FR" sz="1600" dirty="0">
                <a:solidFill>
                  <a:schemeClr val="tx1"/>
                </a:solidFill>
              </a:rPr>
              <a:t>de poste </a:t>
            </a:r>
            <a:r>
              <a:rPr lang="fr-FR" sz="1600" dirty="0" smtClean="0">
                <a:solidFill>
                  <a:schemeClr val="tx1"/>
                </a:solidFill>
              </a:rPr>
              <a:t>pris en charge FIPHFP </a:t>
            </a:r>
            <a:r>
              <a:rPr lang="fr-FR" sz="1600" b="0" dirty="0" smtClean="0">
                <a:solidFill>
                  <a:schemeClr val="tx1"/>
                </a:solidFill>
              </a:rPr>
              <a:t>(2023 – 17 aménagements de poste)</a:t>
            </a:r>
          </a:p>
          <a:p>
            <a:pPr marL="371475" lvl="0" indent="-285750">
              <a:buFontTx/>
              <a:buChar char="-"/>
            </a:pPr>
            <a:r>
              <a:rPr lang="fr-FR" sz="1600" dirty="0" smtClean="0">
                <a:solidFill>
                  <a:srgbClr val="00B050"/>
                </a:solidFill>
              </a:rPr>
              <a:t>23 études de postes </a:t>
            </a:r>
            <a:r>
              <a:rPr lang="fr-FR" sz="1600" b="0" dirty="0" smtClean="0">
                <a:solidFill>
                  <a:schemeClr val="tx1"/>
                </a:solidFill>
              </a:rPr>
              <a:t>réalisées ou coordonnées </a:t>
            </a:r>
          </a:p>
          <a:p>
            <a:pPr marL="371475" lvl="0" indent="-285750">
              <a:buFontTx/>
              <a:buChar char="-"/>
            </a:pPr>
            <a:r>
              <a:rPr lang="fr-FR" sz="1600" dirty="0" smtClean="0">
                <a:solidFill>
                  <a:srgbClr val="00B050"/>
                </a:solidFill>
                <a:latin typeface="Calibri" panose="020F0502020204030204" pitchFamily="34" charset="0"/>
                <a:ea typeface="Calibri" panose="020F0502020204030204" pitchFamily="34" charset="0"/>
              </a:rPr>
              <a:t>4 personnes </a:t>
            </a:r>
            <a:r>
              <a:rPr lang="fr-FR" sz="1600" b="0" dirty="0">
                <a:solidFill>
                  <a:schemeClr val="tx1"/>
                </a:solidFill>
                <a:latin typeface="Calibri" panose="020F0502020204030204" pitchFamily="34" charset="0"/>
                <a:ea typeface="Calibri" panose="020F0502020204030204" pitchFamily="34" charset="0"/>
              </a:rPr>
              <a:t>ont pu bénéficier d’un contrat Parcours emploi et compétence (PEC) </a:t>
            </a:r>
            <a:r>
              <a:rPr lang="fr-FR" sz="1600" b="0" dirty="0" smtClean="0">
                <a:solidFill>
                  <a:schemeClr val="tx1"/>
                </a:solidFill>
                <a:latin typeface="Calibri" panose="020F0502020204030204" pitchFamily="34" charset="0"/>
                <a:ea typeface="Calibri" panose="020F0502020204030204" pitchFamily="34" charset="0"/>
              </a:rPr>
              <a:t>dans </a:t>
            </a:r>
            <a:r>
              <a:rPr lang="fr-FR" sz="1600" b="0" dirty="0">
                <a:solidFill>
                  <a:schemeClr val="tx1"/>
                </a:solidFill>
                <a:latin typeface="Calibri" panose="020F0502020204030204" pitchFamily="34" charset="0"/>
                <a:ea typeface="Calibri" panose="020F0502020204030204" pitchFamily="34" charset="0"/>
              </a:rPr>
              <a:t>les </a:t>
            </a:r>
            <a:r>
              <a:rPr lang="fr-FR" sz="1600" b="0" dirty="0" smtClean="0">
                <a:solidFill>
                  <a:schemeClr val="tx1"/>
                </a:solidFill>
                <a:latin typeface="Calibri" panose="020F0502020204030204" pitchFamily="34" charset="0"/>
                <a:ea typeface="Calibri" panose="020F0502020204030204" pitchFamily="34" charset="0"/>
              </a:rPr>
              <a:t>écoles</a:t>
            </a:r>
          </a:p>
          <a:p>
            <a:pPr marL="371475" lvl="0" indent="-285750">
              <a:buFontTx/>
              <a:buChar char="-"/>
            </a:pPr>
            <a:r>
              <a:rPr lang="fr-FR" sz="1600" dirty="0" smtClean="0">
                <a:solidFill>
                  <a:srgbClr val="00B050"/>
                </a:solidFill>
                <a:latin typeface="Calibri" panose="020F0502020204030204" pitchFamily="34" charset="0"/>
                <a:ea typeface="Calibri" panose="020F0502020204030204" pitchFamily="34" charset="0"/>
              </a:rPr>
              <a:t>4 agents </a:t>
            </a:r>
            <a:r>
              <a:rPr lang="fr-FR" sz="1600" b="0" dirty="0">
                <a:solidFill>
                  <a:schemeClr val="tx1"/>
                </a:solidFill>
                <a:latin typeface="Calibri" panose="020F0502020204030204" pitchFamily="34" charset="0"/>
                <a:ea typeface="Calibri" panose="020F0502020204030204" pitchFamily="34" charset="0"/>
              </a:rPr>
              <a:t>ont pu bénéficier d’un tutorat pour </a:t>
            </a:r>
            <a:r>
              <a:rPr lang="fr-FR" sz="1600" b="0" dirty="0" smtClean="0">
                <a:solidFill>
                  <a:schemeClr val="tx1"/>
                </a:solidFill>
                <a:latin typeface="Calibri" panose="020F0502020204030204" pitchFamily="34" charset="0"/>
                <a:ea typeface="Calibri" panose="020F0502020204030204" pitchFamily="34" charset="0"/>
              </a:rPr>
              <a:t>compenser </a:t>
            </a:r>
            <a:r>
              <a:rPr lang="fr-FR" sz="1600" b="0" dirty="0">
                <a:solidFill>
                  <a:schemeClr val="tx1"/>
                </a:solidFill>
                <a:latin typeface="Calibri" panose="020F0502020204030204" pitchFamily="34" charset="0"/>
                <a:ea typeface="Calibri" panose="020F0502020204030204" pitchFamily="34" charset="0"/>
              </a:rPr>
              <a:t>une situation de handicap</a:t>
            </a:r>
            <a:r>
              <a:rPr lang="fr-FR" sz="1600" b="0" dirty="0" smtClean="0">
                <a:solidFill>
                  <a:schemeClr val="tx1"/>
                </a:solidFill>
                <a:latin typeface="Calibri" panose="020F0502020204030204" pitchFamily="34" charset="0"/>
                <a:ea typeface="Calibri" panose="020F0502020204030204" pitchFamily="34" charset="0"/>
              </a:rPr>
              <a:t>.</a:t>
            </a:r>
            <a:endParaRPr lang="fr-FR" sz="1600" b="0" dirty="0">
              <a:solidFill>
                <a:schemeClr val="tx1"/>
              </a:solidFill>
            </a:endParaRPr>
          </a:p>
        </p:txBody>
      </p:sp>
      <p:sp>
        <p:nvSpPr>
          <p:cNvPr id="11" name="Espace réservé du texte 5"/>
          <p:cNvSpPr txBox="1">
            <a:spLocks/>
          </p:cNvSpPr>
          <p:nvPr/>
        </p:nvSpPr>
        <p:spPr>
          <a:xfrm>
            <a:off x="103671" y="46318"/>
            <a:ext cx="3244194" cy="1654490"/>
          </a:xfrm>
          <a:prstGeom prst="rect">
            <a:avLst/>
          </a:prstGeom>
          <a:solidFill>
            <a:schemeClr val="accent3">
              <a:lumMod val="40000"/>
              <a:lumOff val="60000"/>
            </a:schemeClr>
          </a:solidFill>
          <a:effectLst>
            <a:outerShdw blurRad="50800" dist="38100" dir="2700000" algn="tl" rotWithShape="0">
              <a:prstClr val="black">
                <a:alpha val="40000"/>
              </a:prstClr>
            </a:outerShdw>
          </a:effectLst>
        </p:spPr>
        <p:txBody>
          <a:bodyPr vert="horz" lIns="113498" tIns="56750" rIns="113498" bIns="56750" rtlCol="0">
            <a:noAutofit/>
          </a:bodyPr>
          <a:lstStyle>
            <a:defPPr>
              <a:defRPr lang="fr-FR"/>
            </a:defPPr>
            <a:lvl1pPr defTabSz="914400">
              <a:spcBef>
                <a:spcPct val="20000"/>
              </a:spcBef>
              <a:buFont typeface="Arial" panose="020B0604020202020204" pitchFamily="34" charset="0"/>
              <a:buNone/>
              <a:defRPr sz="1200" b="1">
                <a:ea typeface="Calibri"/>
                <a:cs typeface="Times New Roman"/>
              </a:defRPr>
            </a:lvl1pPr>
          </a:lstStyle>
          <a:p>
            <a:r>
              <a:rPr lang="fr-FR" sz="1400" dirty="0" err="1" smtClean="0"/>
              <a:t>FIPHFP</a:t>
            </a:r>
            <a:r>
              <a:rPr lang="fr-FR" sz="1400" dirty="0" smtClean="0"/>
              <a:t>*</a:t>
            </a:r>
            <a:endParaRPr lang="fr-FR" sz="1400" dirty="0"/>
          </a:p>
          <a:p>
            <a:r>
              <a:rPr lang="fr-FR" sz="1400" b="0" dirty="0"/>
              <a:t>Le </a:t>
            </a:r>
            <a:r>
              <a:rPr lang="fr-FR" sz="1400" b="0" dirty="0" err="1"/>
              <a:t>FIPHFP</a:t>
            </a:r>
            <a:r>
              <a:rPr lang="fr-FR" sz="1400" b="0" dirty="0"/>
              <a:t> </a:t>
            </a:r>
            <a:r>
              <a:rPr lang="fr-FR" sz="1400" b="0" dirty="0" smtClean="0"/>
              <a:t>finance, selon les situations, </a:t>
            </a:r>
            <a:r>
              <a:rPr lang="fr-FR" sz="1400" b="0" dirty="0"/>
              <a:t>des aides techniques et </a:t>
            </a:r>
            <a:r>
              <a:rPr lang="fr-FR" sz="1400" b="0" dirty="0" smtClean="0"/>
              <a:t>humaines. </a:t>
            </a:r>
            <a:br>
              <a:rPr lang="fr-FR" sz="1400" b="0" dirty="0" smtClean="0"/>
            </a:br>
            <a:r>
              <a:rPr lang="fr-FR" sz="1400" b="0" dirty="0" smtClean="0"/>
              <a:t>Elles permettent </a:t>
            </a:r>
            <a:r>
              <a:rPr lang="fr-FR" sz="1400" b="0" dirty="0"/>
              <a:t>aux employeurs publics de favoriser l’insertion professionnelle et </a:t>
            </a:r>
            <a:r>
              <a:rPr lang="fr-FR" sz="1400" b="0" dirty="0" smtClean="0"/>
              <a:t/>
            </a:r>
            <a:br>
              <a:rPr lang="fr-FR" sz="1400" b="0" dirty="0" smtClean="0"/>
            </a:br>
            <a:r>
              <a:rPr lang="fr-FR" sz="1400" b="0" dirty="0" smtClean="0"/>
              <a:t>le </a:t>
            </a:r>
            <a:r>
              <a:rPr lang="fr-FR" sz="1400" b="0" dirty="0"/>
              <a:t>maintien dans l’emploi des personnes en situation de handicap</a:t>
            </a:r>
            <a:r>
              <a:rPr lang="fr-FR" sz="1400" b="0" dirty="0" smtClean="0"/>
              <a:t>.</a:t>
            </a:r>
            <a:endParaRPr lang="fr-FR" sz="1400" b="0" dirty="0"/>
          </a:p>
          <a:p>
            <a:endParaRPr lang="fr-FR" b="0" dirty="0"/>
          </a:p>
        </p:txBody>
      </p:sp>
      <p:sp>
        <p:nvSpPr>
          <p:cNvPr id="12" name="Rectangle 11"/>
          <p:cNvSpPr/>
          <p:nvPr/>
        </p:nvSpPr>
        <p:spPr>
          <a:xfrm>
            <a:off x="538186" y="5768801"/>
            <a:ext cx="2958132" cy="594095"/>
          </a:xfrm>
          <a:prstGeom prst="rect">
            <a:avLst/>
          </a:prstGeom>
          <a:solidFill>
            <a:schemeClr val="bg1"/>
          </a:solidFill>
          <a:ln>
            <a:solidFill>
              <a:schemeClr val="accent3">
                <a:lumMod val="75000"/>
              </a:schemeClr>
            </a:solidFill>
          </a:ln>
        </p:spPr>
        <p:txBody>
          <a:bodyPr wrap="square" lIns="113498" tIns="56750" rIns="113498" bIns="56750">
            <a:spAutoFit/>
          </a:bodyPr>
          <a:lstStyle/>
          <a:p>
            <a:r>
              <a:rPr lang="fr-FR" sz="1500" u="sng">
                <a:ea typeface="Calibri"/>
                <a:cs typeface="Times New Roman"/>
              </a:rPr>
              <a:t>Suivi</a:t>
            </a:r>
            <a:r>
              <a:rPr lang="fr-FR" sz="1500">
                <a:ea typeface="Calibri"/>
                <a:cs typeface="Times New Roman"/>
              </a:rPr>
              <a:t> : </a:t>
            </a:r>
          </a:p>
          <a:p>
            <a:r>
              <a:rPr lang="fr-FR" sz="1500">
                <a:ea typeface="Calibri"/>
                <a:cs typeface="Times New Roman"/>
              </a:rPr>
              <a:t>Direction des Ressources humaines</a:t>
            </a:r>
          </a:p>
        </p:txBody>
      </p:sp>
      <p:sp>
        <p:nvSpPr>
          <p:cNvPr id="14" name="Rectangle 13"/>
          <p:cNvSpPr/>
          <p:nvPr/>
        </p:nvSpPr>
        <p:spPr>
          <a:xfrm>
            <a:off x="274323" y="5331273"/>
            <a:ext cx="7888353" cy="356455"/>
          </a:xfrm>
          <a:prstGeom prst="rect">
            <a:avLst/>
          </a:prstGeom>
        </p:spPr>
        <p:txBody>
          <a:bodyPr wrap="square" lIns="113498" tIns="56750" rIns="113498" bIns="56750">
            <a:spAutoFit/>
          </a:bodyPr>
          <a:lstStyle/>
          <a:p>
            <a:r>
              <a:rPr lang="fr-FR" sz="1500" b="1" dirty="0"/>
              <a:t>* FIPHFP =</a:t>
            </a:r>
            <a:r>
              <a:rPr lang="fr-FR" sz="1500" dirty="0"/>
              <a:t> Fonds pour l'insertion des personnes handicapées dans la fonction publique</a:t>
            </a:r>
          </a:p>
        </p:txBody>
      </p:sp>
      <p:sp>
        <p:nvSpPr>
          <p:cNvPr id="16" name="Rectangle 15"/>
          <p:cNvSpPr/>
          <p:nvPr/>
        </p:nvSpPr>
        <p:spPr>
          <a:xfrm>
            <a:off x="1540966" y="3812696"/>
            <a:ext cx="6621710" cy="1130271"/>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square" lIns="113498" tIns="56750" rIns="113498" bIns="56750">
            <a:spAutoFit/>
          </a:bodyPr>
          <a:lstStyle/>
          <a:p>
            <a:pPr algn="ctr"/>
            <a:r>
              <a:rPr lang="fr-FR" sz="1800" b="1" dirty="0" smtClean="0">
                <a:solidFill>
                  <a:schemeClr val="accent3">
                    <a:lumMod val="50000"/>
                  </a:schemeClr>
                </a:solidFill>
              </a:rPr>
              <a:t>Recrutement 2024 :</a:t>
            </a:r>
          </a:p>
          <a:p>
            <a:r>
              <a:rPr lang="fr-FR" dirty="0" smtClean="0"/>
              <a:t>- </a:t>
            </a:r>
            <a:r>
              <a:rPr lang="fr-FR" b="1" dirty="0">
                <a:solidFill>
                  <a:srgbClr val="00B050"/>
                </a:solidFill>
              </a:rPr>
              <a:t>2 </a:t>
            </a:r>
            <a:r>
              <a:rPr lang="fr-FR" b="1" dirty="0" smtClean="0">
                <a:solidFill>
                  <a:srgbClr val="00B050"/>
                </a:solidFill>
              </a:rPr>
              <a:t>personnes </a:t>
            </a:r>
            <a:r>
              <a:rPr lang="fr-FR" dirty="0"/>
              <a:t>ont été recrutées en tant que titulaire à la ville.</a:t>
            </a:r>
          </a:p>
          <a:p>
            <a:r>
              <a:rPr lang="fr-FR" dirty="0"/>
              <a:t>-</a:t>
            </a:r>
            <a:r>
              <a:rPr lang="fr-FR" b="1" dirty="0">
                <a:solidFill>
                  <a:schemeClr val="accent3"/>
                </a:solidFill>
              </a:rPr>
              <a:t> </a:t>
            </a:r>
            <a:r>
              <a:rPr lang="fr-FR" b="1" dirty="0">
                <a:solidFill>
                  <a:srgbClr val="00B050"/>
                </a:solidFill>
              </a:rPr>
              <a:t>2 </a:t>
            </a:r>
            <a:r>
              <a:rPr lang="fr-FR" b="1" dirty="0" smtClean="0">
                <a:solidFill>
                  <a:srgbClr val="00B050"/>
                </a:solidFill>
              </a:rPr>
              <a:t>apprentis </a:t>
            </a:r>
            <a:r>
              <a:rPr lang="fr-FR" dirty="0"/>
              <a:t>ont été recrutés en restauration scolaire et en piscine. </a:t>
            </a:r>
          </a:p>
          <a:p>
            <a:pPr lvl="0"/>
            <a:endParaRPr lang="fr-FR" sz="1400" dirty="0"/>
          </a:p>
        </p:txBody>
      </p:sp>
    </p:spTree>
    <p:extLst>
      <p:ext uri="{BB962C8B-B14F-4D97-AF65-F5344CB8AC3E}">
        <p14:creationId xmlns:p14="http://schemas.microsoft.com/office/powerpoint/2010/main" val="1966458848"/>
      </p:ext>
    </p:extLst>
  </p:cSld>
  <p:clrMapOvr>
    <a:masterClrMapping/>
  </p:clrMapOvr>
  <mc:AlternateContent xmlns:mc="http://schemas.openxmlformats.org/markup-compatibility/2006" xmlns:p14="http://schemas.microsoft.com/office/powerpoint/2010/main">
    <mc:Choice Requires="p14">
      <p:transition spd="slow" p14:dur="2000" advTm="6500"/>
    </mc:Choice>
    <mc:Fallback xmlns="">
      <p:transition spd="slow" advTm="650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3"/>
          <p:cNvSpPr txBox="1">
            <a:spLocks/>
          </p:cNvSpPr>
          <p:nvPr/>
        </p:nvSpPr>
        <p:spPr>
          <a:xfrm>
            <a:off x="2771800" y="152781"/>
            <a:ext cx="6293668" cy="570100"/>
          </a:xfrm>
          <a:prstGeom prst="rect">
            <a:avLst/>
          </a:prstGeom>
          <a:noFill/>
          <a:effectLst/>
        </p:spPr>
        <p:txBody>
          <a:bodyPr vert="horz" lIns="113498" tIns="56750" rIns="113498" bIns="56750"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r>
              <a:rPr lang="fr-FR" dirty="0">
                <a:solidFill>
                  <a:schemeClr val="accent3">
                    <a:lumMod val="75000"/>
                  </a:schemeClr>
                </a:solidFill>
              </a:rPr>
              <a:t>L’EMPLOI DES PERSONNES EN SITUATION DE HANDICAP</a:t>
            </a:r>
          </a:p>
        </p:txBody>
      </p:sp>
      <p:graphicFrame>
        <p:nvGraphicFramePr>
          <p:cNvPr id="20" name="Tableau 19"/>
          <p:cNvGraphicFramePr>
            <a:graphicFrameLocks noGrp="1"/>
          </p:cNvGraphicFramePr>
          <p:nvPr>
            <p:extLst>
              <p:ext uri="{D42A27DB-BD31-4B8C-83A1-F6EECF244321}">
                <p14:modId xmlns:p14="http://schemas.microsoft.com/office/powerpoint/2010/main" val="2824974395"/>
              </p:ext>
            </p:extLst>
          </p:nvPr>
        </p:nvGraphicFramePr>
        <p:xfrm>
          <a:off x="2427466" y="894151"/>
          <a:ext cx="6048672" cy="3000102"/>
        </p:xfrm>
        <a:graphic>
          <a:graphicData uri="http://schemas.openxmlformats.org/drawingml/2006/table">
            <a:tbl>
              <a:tblPr firstRow="1" bandRow="1">
                <a:tableStyleId>{5C22544A-7EE6-4342-B048-85BDC9FD1C3A}</a:tableStyleId>
              </a:tblPr>
              <a:tblGrid>
                <a:gridCol w="1041480">
                  <a:extLst>
                    <a:ext uri="{9D8B030D-6E8A-4147-A177-3AD203B41FA5}">
                      <a16:colId xmlns:a16="http://schemas.microsoft.com/office/drawing/2014/main" val="20000"/>
                    </a:ext>
                  </a:extLst>
                </a:gridCol>
                <a:gridCol w="788076">
                  <a:extLst>
                    <a:ext uri="{9D8B030D-6E8A-4147-A177-3AD203B41FA5}">
                      <a16:colId xmlns:a16="http://schemas.microsoft.com/office/drawing/2014/main" val="20005"/>
                    </a:ext>
                  </a:extLst>
                </a:gridCol>
                <a:gridCol w="686083">
                  <a:extLst>
                    <a:ext uri="{9D8B030D-6E8A-4147-A177-3AD203B41FA5}">
                      <a16:colId xmlns:a16="http://schemas.microsoft.com/office/drawing/2014/main" val="20006"/>
                    </a:ext>
                  </a:extLst>
                </a:gridCol>
                <a:gridCol w="686083">
                  <a:extLst>
                    <a:ext uri="{9D8B030D-6E8A-4147-A177-3AD203B41FA5}">
                      <a16:colId xmlns:a16="http://schemas.microsoft.com/office/drawing/2014/main" val="20007"/>
                    </a:ext>
                  </a:extLst>
                </a:gridCol>
                <a:gridCol w="609852">
                  <a:extLst>
                    <a:ext uri="{9D8B030D-6E8A-4147-A177-3AD203B41FA5}">
                      <a16:colId xmlns:a16="http://schemas.microsoft.com/office/drawing/2014/main" val="2377156749"/>
                    </a:ext>
                  </a:extLst>
                </a:gridCol>
                <a:gridCol w="686083">
                  <a:extLst>
                    <a:ext uri="{9D8B030D-6E8A-4147-A177-3AD203B41FA5}">
                      <a16:colId xmlns:a16="http://schemas.microsoft.com/office/drawing/2014/main" val="1295882416"/>
                    </a:ext>
                  </a:extLst>
                </a:gridCol>
                <a:gridCol w="762315">
                  <a:extLst>
                    <a:ext uri="{9D8B030D-6E8A-4147-A177-3AD203B41FA5}">
                      <a16:colId xmlns:a16="http://schemas.microsoft.com/office/drawing/2014/main" val="3189417996"/>
                    </a:ext>
                  </a:extLst>
                </a:gridCol>
                <a:gridCol w="788700">
                  <a:extLst>
                    <a:ext uri="{9D8B030D-6E8A-4147-A177-3AD203B41FA5}">
                      <a16:colId xmlns:a16="http://schemas.microsoft.com/office/drawing/2014/main" val="2199346527"/>
                    </a:ext>
                  </a:extLst>
                </a:gridCol>
              </a:tblGrid>
              <a:tr h="270434">
                <a:tc>
                  <a:txBody>
                    <a:bodyPr/>
                    <a:lstStyle/>
                    <a:p>
                      <a:endParaRPr lang="fr-FR" sz="1800" dirty="0">
                        <a:solidFill>
                          <a:srgbClr val="0070C0"/>
                        </a:solidFill>
                      </a:endParaRPr>
                    </a:p>
                  </a:txBody>
                  <a:tcPr marL="113831" marR="113831" marT="58057" marB="580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3913" rtl="0" eaLnBrk="1" fontAlgn="ctr" latinLnBrk="0" hangingPunct="1">
                        <a:lnSpc>
                          <a:spcPct val="100000"/>
                        </a:lnSpc>
                        <a:spcBef>
                          <a:spcPts val="0"/>
                        </a:spcBef>
                        <a:spcAft>
                          <a:spcPts val="0"/>
                        </a:spcAft>
                        <a:buClrTx/>
                        <a:buSzTx/>
                        <a:buFontTx/>
                        <a:buNone/>
                        <a:tabLst/>
                        <a:defRPr/>
                      </a:pPr>
                      <a:r>
                        <a:rPr lang="fr-FR" sz="1800" b="0" kern="1200" dirty="0" smtClean="0">
                          <a:solidFill>
                            <a:schemeClr val="dk1"/>
                          </a:solidFill>
                          <a:latin typeface="+mn-lt"/>
                          <a:ea typeface="+mn-ea"/>
                          <a:cs typeface="+mn-cs"/>
                        </a:rPr>
                        <a:t>2018</a:t>
                      </a: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3913" rtl="0" eaLnBrk="1" fontAlgn="ctr" latinLnBrk="0" hangingPunct="1">
                        <a:lnSpc>
                          <a:spcPct val="100000"/>
                        </a:lnSpc>
                        <a:spcBef>
                          <a:spcPts val="0"/>
                        </a:spcBef>
                        <a:spcAft>
                          <a:spcPts val="0"/>
                        </a:spcAft>
                        <a:buClrTx/>
                        <a:buSzTx/>
                        <a:buFontTx/>
                        <a:buNone/>
                        <a:tabLst/>
                        <a:defRPr/>
                      </a:pPr>
                      <a:r>
                        <a:rPr lang="fr-FR" sz="1800" b="0" kern="1200" dirty="0" smtClean="0">
                          <a:solidFill>
                            <a:schemeClr val="dk1"/>
                          </a:solidFill>
                          <a:latin typeface="+mn-lt"/>
                          <a:ea typeface="+mn-ea"/>
                          <a:cs typeface="+mn-cs"/>
                        </a:rPr>
                        <a:t>2019</a:t>
                      </a: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800" b="0" kern="1200" dirty="0" smtClean="0">
                          <a:solidFill>
                            <a:schemeClr val="tx1"/>
                          </a:solidFill>
                          <a:latin typeface="+mn-lt"/>
                          <a:ea typeface="+mn-ea"/>
                          <a:cs typeface="+mn-cs"/>
                        </a:rPr>
                        <a:t>2020</a:t>
                      </a:r>
                      <a:endParaRPr lang="fr-FR" sz="1800" b="0" kern="1200" dirty="0">
                        <a:solidFill>
                          <a:schemeClr val="tx1"/>
                        </a:solidFill>
                        <a:latin typeface="+mn-lt"/>
                        <a:ea typeface="+mn-ea"/>
                        <a:cs typeface="+mn-cs"/>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800" b="0" kern="1200" dirty="0" smtClean="0">
                          <a:solidFill>
                            <a:schemeClr val="tx1"/>
                          </a:solidFill>
                          <a:latin typeface="+mn-lt"/>
                          <a:ea typeface="+mn-ea"/>
                          <a:cs typeface="+mn-cs"/>
                        </a:rPr>
                        <a:t>2021</a:t>
                      </a:r>
                      <a:endParaRPr lang="fr-FR" sz="1800" b="0" kern="1200" dirty="0">
                        <a:solidFill>
                          <a:schemeClr val="tx1"/>
                        </a:solidFill>
                        <a:latin typeface="+mn-lt"/>
                        <a:ea typeface="+mn-ea"/>
                        <a:cs typeface="+mn-cs"/>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800" b="0" kern="1200" dirty="0" smtClean="0">
                          <a:solidFill>
                            <a:schemeClr val="tx1"/>
                          </a:solidFill>
                          <a:latin typeface="+mn-lt"/>
                          <a:ea typeface="+mn-ea"/>
                          <a:cs typeface="+mn-cs"/>
                        </a:rPr>
                        <a:t>2022</a:t>
                      </a:r>
                      <a:endParaRPr lang="fr-FR" sz="1800" b="0" kern="1200" dirty="0">
                        <a:solidFill>
                          <a:schemeClr val="tx1"/>
                        </a:solidFill>
                        <a:latin typeface="+mn-lt"/>
                        <a:ea typeface="+mn-ea"/>
                        <a:cs typeface="+mn-cs"/>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800" b="0" kern="1200" dirty="0" smtClean="0">
                          <a:solidFill>
                            <a:schemeClr val="tx1"/>
                          </a:solidFill>
                          <a:latin typeface="+mn-lt"/>
                          <a:ea typeface="+mn-ea"/>
                          <a:cs typeface="+mn-cs"/>
                        </a:rPr>
                        <a:t>2023</a:t>
                      </a:r>
                      <a:endParaRPr lang="fr-FR" sz="1800" b="0" kern="1200" dirty="0">
                        <a:solidFill>
                          <a:schemeClr val="tx1"/>
                        </a:solidFill>
                        <a:latin typeface="+mn-lt"/>
                        <a:ea typeface="+mn-ea"/>
                        <a:cs typeface="+mn-cs"/>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800" b="1" kern="1200" dirty="0" smtClean="0">
                          <a:solidFill>
                            <a:schemeClr val="accent3">
                              <a:lumMod val="75000"/>
                            </a:schemeClr>
                          </a:solidFill>
                          <a:latin typeface="+mn-lt"/>
                          <a:ea typeface="+mn-ea"/>
                          <a:cs typeface="+mn-cs"/>
                        </a:rPr>
                        <a:t>2024</a:t>
                      </a:r>
                      <a:endParaRPr lang="fr-FR" sz="1800" b="1" kern="1200" dirty="0">
                        <a:solidFill>
                          <a:schemeClr val="accent3">
                            <a:lumMod val="75000"/>
                          </a:schemeClr>
                        </a:solidFill>
                        <a:latin typeface="+mn-lt"/>
                        <a:ea typeface="+mn-ea"/>
                        <a:cs typeface="+mn-cs"/>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r h="1183414">
                <a:tc>
                  <a:txBody>
                    <a:bodyPr/>
                    <a:lstStyle/>
                    <a:p>
                      <a:r>
                        <a:rPr lang="fr-FR" sz="1800" b="1" dirty="0" smtClean="0"/>
                        <a:t>Effectif total </a:t>
                      </a:r>
                      <a:r>
                        <a:rPr lang="fr-FR" sz="1400" dirty="0" smtClean="0"/>
                        <a:t>rémunéré </a:t>
                      </a:r>
                    </a:p>
                    <a:p>
                      <a:r>
                        <a:rPr lang="fr-FR" sz="1400" dirty="0" smtClean="0"/>
                        <a:t>au 1</a:t>
                      </a:r>
                      <a:r>
                        <a:rPr lang="fr-FR" sz="1400" baseline="30000" dirty="0" smtClean="0"/>
                        <a:t>er</a:t>
                      </a:r>
                      <a:r>
                        <a:rPr lang="fr-FR" sz="1400" baseline="0" dirty="0" smtClean="0"/>
                        <a:t> </a:t>
                      </a:r>
                      <a:r>
                        <a:rPr lang="fr-FR" sz="1400" dirty="0" smtClean="0"/>
                        <a:t>janvier</a:t>
                      </a:r>
                      <a:endParaRPr lang="fr-FR" sz="1400" dirty="0"/>
                    </a:p>
                  </a:txBody>
                  <a:tcPr marL="113831" marR="113831" marT="58057" marB="580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3913" rtl="0" eaLnBrk="1" fontAlgn="ctr" latinLnBrk="0" hangingPunct="1">
                        <a:lnSpc>
                          <a:spcPct val="100000"/>
                        </a:lnSpc>
                        <a:spcBef>
                          <a:spcPts val="0"/>
                        </a:spcBef>
                        <a:spcAft>
                          <a:spcPts val="0"/>
                        </a:spcAft>
                        <a:buClrTx/>
                        <a:buSzTx/>
                        <a:buFontTx/>
                        <a:buNone/>
                        <a:tabLst/>
                        <a:defRPr/>
                      </a:pPr>
                      <a:r>
                        <a:rPr lang="fr-FR" sz="1400" b="0" i="0" u="none" strike="noStrike" dirty="0" smtClean="0">
                          <a:solidFill>
                            <a:schemeClr val="tx1"/>
                          </a:solidFill>
                          <a:effectLst/>
                          <a:latin typeface="Arial"/>
                        </a:rPr>
                        <a:t>1240</a:t>
                      </a: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3913" rtl="0" eaLnBrk="1" fontAlgn="ctr" latinLnBrk="0" hangingPunct="1">
                        <a:lnSpc>
                          <a:spcPct val="100000"/>
                        </a:lnSpc>
                        <a:spcBef>
                          <a:spcPts val="0"/>
                        </a:spcBef>
                        <a:spcAft>
                          <a:spcPts val="0"/>
                        </a:spcAft>
                        <a:buClrTx/>
                        <a:buSzTx/>
                        <a:buFontTx/>
                        <a:buNone/>
                        <a:tabLst/>
                        <a:defRPr/>
                      </a:pPr>
                      <a:r>
                        <a:rPr lang="fr-FR" sz="1400" b="0" i="0" u="none" strike="noStrike" dirty="0" smtClean="0">
                          <a:solidFill>
                            <a:schemeClr val="tx1"/>
                          </a:solidFill>
                          <a:effectLst/>
                          <a:latin typeface="Arial"/>
                        </a:rPr>
                        <a:t>1273</a:t>
                      </a: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400" b="0" i="0" u="none" strike="noStrike" dirty="0" smtClean="0">
                          <a:solidFill>
                            <a:schemeClr val="tx1"/>
                          </a:solidFill>
                          <a:effectLst/>
                          <a:latin typeface="Arial"/>
                        </a:rPr>
                        <a:t>1302</a:t>
                      </a:r>
                      <a:endParaRPr lang="fr-FR" sz="1400" b="0" i="0" u="none" strike="noStrike" dirty="0">
                        <a:solidFill>
                          <a:schemeClr val="tx1"/>
                        </a:solidFill>
                        <a:effectLst/>
                        <a:latin typeface="Arial"/>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400" b="0" i="0" u="none" strike="noStrike" dirty="0" smtClean="0">
                          <a:solidFill>
                            <a:schemeClr val="tx1"/>
                          </a:solidFill>
                          <a:effectLst/>
                          <a:latin typeface="Arial"/>
                        </a:rPr>
                        <a:t>1327</a:t>
                      </a:r>
                      <a:endParaRPr lang="fr-FR" sz="1400" b="0" i="0" u="none" strike="noStrike" dirty="0">
                        <a:solidFill>
                          <a:schemeClr val="tx1"/>
                        </a:solidFill>
                        <a:effectLst/>
                        <a:latin typeface="Arial"/>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b="0" i="0" u="none" strike="noStrike" dirty="0" smtClean="0">
                          <a:solidFill>
                            <a:schemeClr val="tx1"/>
                          </a:solidFill>
                          <a:effectLst/>
                          <a:latin typeface="Arial"/>
                        </a:rPr>
                        <a:t>1330</a:t>
                      </a:r>
                      <a:endParaRPr lang="fr-FR" sz="1400" b="0" i="0" u="none" strike="noStrike" dirty="0">
                        <a:solidFill>
                          <a:schemeClr val="tx1"/>
                        </a:solidFill>
                        <a:effectLst/>
                        <a:latin typeface="Arial"/>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b="0" i="0" u="none" strike="noStrike" dirty="0" smtClean="0">
                          <a:solidFill>
                            <a:schemeClr val="tx1"/>
                          </a:solidFill>
                          <a:effectLst/>
                          <a:latin typeface="Arial"/>
                        </a:rPr>
                        <a:t>1</a:t>
                      </a:r>
                      <a:r>
                        <a:rPr lang="fr-FR" sz="1400" b="0" i="0" u="none" strike="noStrike" baseline="0" dirty="0" smtClean="0">
                          <a:solidFill>
                            <a:schemeClr val="tx1"/>
                          </a:solidFill>
                          <a:effectLst/>
                          <a:latin typeface="Arial"/>
                        </a:rPr>
                        <a:t> 202</a:t>
                      </a:r>
                      <a:endParaRPr lang="fr-FR" sz="1400" b="0" i="0" u="none" strike="noStrike" dirty="0">
                        <a:solidFill>
                          <a:schemeClr val="tx1"/>
                        </a:solidFill>
                        <a:effectLst/>
                        <a:latin typeface="Arial"/>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800" b="1" i="0" u="none" strike="noStrike" dirty="0" smtClean="0">
                          <a:solidFill>
                            <a:schemeClr val="accent3">
                              <a:lumMod val="75000"/>
                            </a:schemeClr>
                          </a:solidFill>
                          <a:effectLst/>
                          <a:latin typeface="Arial"/>
                        </a:rPr>
                        <a:t>1266</a:t>
                      </a:r>
                      <a:endParaRPr lang="fr-FR" sz="1800" b="1" i="0" u="none" strike="noStrike" dirty="0">
                        <a:solidFill>
                          <a:schemeClr val="accent3">
                            <a:lumMod val="75000"/>
                          </a:schemeClr>
                        </a:solidFill>
                        <a:effectLst/>
                        <a:latin typeface="Arial"/>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1"/>
                  </a:ext>
                </a:extLst>
              </a:tr>
              <a:tr h="308184">
                <a:tc rowSpan="2">
                  <a:txBody>
                    <a:bodyPr/>
                    <a:lstStyle/>
                    <a:p>
                      <a:r>
                        <a:rPr lang="fr-FR" sz="1800" b="1" dirty="0" smtClean="0"/>
                        <a:t>Nombre de BOE</a:t>
                      </a:r>
                      <a:r>
                        <a:rPr lang="fr-FR" sz="1800" b="0" dirty="0" smtClean="0"/>
                        <a:t>*</a:t>
                      </a:r>
                      <a:r>
                        <a:rPr lang="fr-FR" sz="1800" b="1" dirty="0" smtClean="0"/>
                        <a:t> </a:t>
                      </a:r>
                      <a:r>
                        <a:rPr lang="fr-FR" sz="1400" dirty="0" smtClean="0"/>
                        <a:t>présents </a:t>
                      </a:r>
                    </a:p>
                    <a:p>
                      <a:r>
                        <a:rPr lang="fr-FR" sz="1400" dirty="0" smtClean="0"/>
                        <a:t>en</a:t>
                      </a:r>
                      <a:r>
                        <a:rPr lang="fr-FR" sz="1400" baseline="0" dirty="0" smtClean="0"/>
                        <a:t> </a:t>
                      </a:r>
                      <a:r>
                        <a:rPr lang="fr-FR" sz="1400" dirty="0" smtClean="0"/>
                        <a:t>début </a:t>
                      </a:r>
                    </a:p>
                    <a:p>
                      <a:r>
                        <a:rPr lang="fr-FR" sz="1400" dirty="0" smtClean="0"/>
                        <a:t>d’année</a:t>
                      </a:r>
                      <a:endParaRPr lang="fr-FR" sz="1400" dirty="0"/>
                    </a:p>
                  </a:txBody>
                  <a:tcPr marL="113831" marR="113831" marT="58057" marB="580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3913" rtl="0" eaLnBrk="1" fontAlgn="ctr" latinLnBrk="0" hangingPunct="1">
                        <a:lnSpc>
                          <a:spcPct val="100000"/>
                        </a:lnSpc>
                        <a:spcBef>
                          <a:spcPts val="0"/>
                        </a:spcBef>
                        <a:spcAft>
                          <a:spcPts val="0"/>
                        </a:spcAft>
                        <a:buClrTx/>
                        <a:buSzTx/>
                        <a:buFontTx/>
                        <a:buNone/>
                        <a:tabLst/>
                        <a:defRPr/>
                      </a:pPr>
                      <a:r>
                        <a:rPr lang="fr-FR" sz="1400" b="0" i="0" u="none" strike="noStrike" dirty="0" smtClean="0">
                          <a:solidFill>
                            <a:srgbClr val="000000"/>
                          </a:solidFill>
                          <a:effectLst/>
                          <a:latin typeface="Arial"/>
                        </a:rPr>
                        <a:t>130</a:t>
                      </a: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3913" rtl="0" eaLnBrk="1" fontAlgn="ctr" latinLnBrk="0" hangingPunct="1">
                        <a:lnSpc>
                          <a:spcPct val="100000"/>
                        </a:lnSpc>
                        <a:spcBef>
                          <a:spcPts val="0"/>
                        </a:spcBef>
                        <a:spcAft>
                          <a:spcPts val="0"/>
                        </a:spcAft>
                        <a:buClrTx/>
                        <a:buSzTx/>
                        <a:buFontTx/>
                        <a:buNone/>
                        <a:tabLst/>
                        <a:defRPr/>
                      </a:pPr>
                      <a:r>
                        <a:rPr lang="fr-FR" sz="1400" b="0" i="0" u="none" strike="noStrike" dirty="0" smtClean="0">
                          <a:solidFill>
                            <a:srgbClr val="000000"/>
                          </a:solidFill>
                          <a:effectLst/>
                          <a:latin typeface="Arial"/>
                        </a:rPr>
                        <a:t>134</a:t>
                      </a: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400" b="0" i="0" u="none" strike="noStrike" dirty="0" smtClean="0">
                          <a:solidFill>
                            <a:schemeClr val="tx1"/>
                          </a:solidFill>
                          <a:effectLst/>
                          <a:latin typeface="Arial"/>
                        </a:rPr>
                        <a:t>133</a:t>
                      </a:r>
                      <a:endParaRPr lang="fr-FR" sz="1400" b="0" i="0" u="none" strike="noStrike" dirty="0">
                        <a:solidFill>
                          <a:schemeClr val="tx1"/>
                        </a:solidFill>
                        <a:effectLst/>
                        <a:latin typeface="Arial"/>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400" b="0" i="0" u="none" strike="noStrike" dirty="0" smtClean="0">
                          <a:solidFill>
                            <a:schemeClr val="tx1"/>
                          </a:solidFill>
                          <a:effectLst/>
                          <a:latin typeface="Arial"/>
                        </a:rPr>
                        <a:t>130</a:t>
                      </a:r>
                      <a:endParaRPr lang="fr-FR" sz="1400" b="0" i="0" u="none" strike="noStrike" dirty="0">
                        <a:solidFill>
                          <a:schemeClr val="tx1"/>
                        </a:solidFill>
                        <a:effectLst/>
                        <a:latin typeface="Arial"/>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b="0" i="0" u="none" strike="noStrike" dirty="0" smtClean="0">
                          <a:solidFill>
                            <a:schemeClr val="tx1"/>
                          </a:solidFill>
                          <a:effectLst/>
                          <a:latin typeface="Arial"/>
                        </a:rPr>
                        <a:t>136</a:t>
                      </a:r>
                      <a:endParaRPr lang="fr-FR" sz="1400" b="0" i="0" u="none" strike="noStrike" dirty="0">
                        <a:solidFill>
                          <a:schemeClr val="tx1"/>
                        </a:solidFill>
                        <a:effectLst/>
                        <a:latin typeface="Arial"/>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b="0" i="0" u="none" strike="noStrike" dirty="0" smtClean="0">
                          <a:solidFill>
                            <a:schemeClr val="tx1"/>
                          </a:solidFill>
                          <a:effectLst/>
                          <a:latin typeface="Arial"/>
                        </a:rPr>
                        <a:t>126</a:t>
                      </a:r>
                      <a:endParaRPr lang="fr-FR" sz="1400" b="0" i="0" u="none" strike="noStrike" dirty="0">
                        <a:solidFill>
                          <a:schemeClr val="tx1"/>
                        </a:solidFill>
                        <a:effectLst/>
                        <a:latin typeface="Arial"/>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800" b="1" i="0" u="none" strike="noStrike" dirty="0" smtClean="0">
                          <a:solidFill>
                            <a:schemeClr val="accent3">
                              <a:lumMod val="75000"/>
                            </a:schemeClr>
                          </a:solidFill>
                          <a:effectLst/>
                          <a:latin typeface="Arial"/>
                        </a:rPr>
                        <a:t>125</a:t>
                      </a:r>
                      <a:endParaRPr lang="fr-FR" sz="1800" b="1" i="0" u="none" strike="noStrike" dirty="0">
                        <a:solidFill>
                          <a:schemeClr val="accent3">
                            <a:lumMod val="75000"/>
                          </a:schemeClr>
                        </a:solidFill>
                        <a:effectLst/>
                        <a:latin typeface="Arial"/>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2"/>
                  </a:ext>
                </a:extLst>
              </a:tr>
              <a:tr h="875230">
                <a:tc vMerge="1">
                  <a:txBody>
                    <a:bodyPr/>
                    <a:lstStyle/>
                    <a:p>
                      <a:endParaRPr lang="fr-FR"/>
                    </a:p>
                  </a:txBody>
                  <a:tcPr/>
                </a:tc>
                <a:tc>
                  <a:txBody>
                    <a:bodyPr/>
                    <a:lstStyle/>
                    <a:p>
                      <a:pPr marL="0" marR="0" indent="0" algn="ctr" defTabSz="913913" rtl="0" eaLnBrk="1" fontAlgn="ctr" latinLnBrk="0" hangingPunct="1">
                        <a:lnSpc>
                          <a:spcPct val="100000"/>
                        </a:lnSpc>
                        <a:spcBef>
                          <a:spcPts val="0"/>
                        </a:spcBef>
                        <a:spcAft>
                          <a:spcPts val="0"/>
                        </a:spcAft>
                        <a:buClrTx/>
                        <a:buSzTx/>
                        <a:buFontTx/>
                        <a:buNone/>
                        <a:tabLst/>
                        <a:defRPr/>
                      </a:pPr>
                      <a:r>
                        <a:rPr lang="fr-FR" sz="1400" b="0" i="0" u="none" strike="noStrike" dirty="0" smtClean="0">
                          <a:solidFill>
                            <a:schemeClr val="tx1"/>
                          </a:solidFill>
                          <a:effectLst/>
                          <a:latin typeface="Arial"/>
                        </a:rPr>
                        <a:t>10,57 %</a:t>
                      </a: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3913" rtl="0" eaLnBrk="1" fontAlgn="ctr" latinLnBrk="0" hangingPunct="1">
                        <a:lnSpc>
                          <a:spcPct val="100000"/>
                        </a:lnSpc>
                        <a:spcBef>
                          <a:spcPts val="0"/>
                        </a:spcBef>
                        <a:spcAft>
                          <a:spcPts val="0"/>
                        </a:spcAft>
                        <a:buClrTx/>
                        <a:buSzTx/>
                        <a:buFontTx/>
                        <a:buNone/>
                        <a:tabLst/>
                        <a:defRPr/>
                      </a:pPr>
                      <a:r>
                        <a:rPr lang="fr-FR" sz="1400" b="0" i="0" u="none" strike="noStrike" dirty="0" smtClean="0">
                          <a:solidFill>
                            <a:schemeClr val="tx1"/>
                          </a:solidFill>
                          <a:effectLst/>
                          <a:latin typeface="Arial"/>
                        </a:rPr>
                        <a:t>10,57%</a:t>
                      </a: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400" b="0" i="0" u="none" strike="noStrike" dirty="0" smtClean="0">
                          <a:solidFill>
                            <a:schemeClr val="tx1"/>
                          </a:solidFill>
                          <a:effectLst/>
                          <a:latin typeface="Arial"/>
                        </a:rPr>
                        <a:t>10,22%</a:t>
                      </a:r>
                      <a:endParaRPr lang="fr-FR" sz="1400" b="0" i="0" u="none" strike="noStrike" dirty="0">
                        <a:solidFill>
                          <a:schemeClr val="tx1"/>
                        </a:solidFill>
                        <a:effectLst/>
                        <a:latin typeface="Arial"/>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400" b="0" i="0" u="none" strike="noStrike" dirty="0" smtClean="0">
                          <a:solidFill>
                            <a:schemeClr val="tx1"/>
                          </a:solidFill>
                          <a:effectLst/>
                          <a:latin typeface="Arial"/>
                        </a:rPr>
                        <a:t>9,8%</a:t>
                      </a:r>
                      <a:endParaRPr lang="fr-FR" sz="1400" b="0" i="0" u="none" strike="noStrike" dirty="0">
                        <a:solidFill>
                          <a:schemeClr val="tx1"/>
                        </a:solidFill>
                        <a:effectLst/>
                        <a:latin typeface="Arial"/>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b="0" i="0" u="none" strike="noStrike" dirty="0" smtClean="0">
                          <a:solidFill>
                            <a:schemeClr val="tx1"/>
                          </a:solidFill>
                          <a:effectLst/>
                          <a:latin typeface="Arial"/>
                        </a:rPr>
                        <a:t>10,23%</a:t>
                      </a:r>
                      <a:endParaRPr lang="fr-FR" sz="1400" b="0" i="0" u="none" strike="noStrike" dirty="0">
                        <a:solidFill>
                          <a:schemeClr val="tx1"/>
                        </a:solidFill>
                        <a:effectLst/>
                        <a:latin typeface="Arial"/>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b="0" i="0" u="none" strike="noStrike" dirty="0" smtClean="0">
                          <a:solidFill>
                            <a:schemeClr val="tx1"/>
                          </a:solidFill>
                          <a:effectLst/>
                          <a:latin typeface="Arial"/>
                        </a:rPr>
                        <a:t>10,48%</a:t>
                      </a:r>
                      <a:endParaRPr lang="fr-FR" sz="1400" b="0" i="0" u="none" strike="noStrike" dirty="0">
                        <a:solidFill>
                          <a:schemeClr val="tx1"/>
                        </a:solidFill>
                        <a:effectLst/>
                        <a:latin typeface="Arial"/>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800" b="1" i="0" u="none" strike="noStrike" dirty="0" smtClean="0">
                          <a:solidFill>
                            <a:schemeClr val="accent3">
                              <a:lumMod val="75000"/>
                            </a:schemeClr>
                          </a:solidFill>
                          <a:effectLst/>
                          <a:latin typeface="Arial"/>
                        </a:rPr>
                        <a:t>9,87%</a:t>
                      </a:r>
                      <a:endParaRPr lang="fr-FR" sz="1800" b="1" i="0" u="none" strike="noStrike" dirty="0">
                        <a:solidFill>
                          <a:schemeClr val="accent3">
                            <a:lumMod val="75000"/>
                          </a:schemeClr>
                        </a:solidFill>
                        <a:effectLst/>
                        <a:latin typeface="Arial"/>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3"/>
                  </a:ext>
                </a:extLst>
              </a:tr>
            </a:tbl>
          </a:graphicData>
        </a:graphic>
      </p:graphicFrame>
      <p:graphicFrame>
        <p:nvGraphicFramePr>
          <p:cNvPr id="22" name="Graphique 21"/>
          <p:cNvGraphicFramePr/>
          <p:nvPr>
            <p:extLst>
              <p:ext uri="{D42A27DB-BD31-4B8C-83A1-F6EECF244321}">
                <p14:modId xmlns:p14="http://schemas.microsoft.com/office/powerpoint/2010/main" val="2173027845"/>
              </p:ext>
            </p:extLst>
          </p:nvPr>
        </p:nvGraphicFramePr>
        <p:xfrm>
          <a:off x="3227492" y="3894253"/>
          <a:ext cx="5199143" cy="2426399"/>
        </p:xfrm>
        <a:graphic>
          <a:graphicData uri="http://schemas.openxmlformats.org/drawingml/2006/chart">
            <c:chart xmlns:c="http://schemas.openxmlformats.org/drawingml/2006/chart" xmlns:r="http://schemas.openxmlformats.org/officeDocument/2006/relationships" r:id="rId2"/>
          </a:graphicData>
        </a:graphic>
      </p:graphicFrame>
      <p:sp>
        <p:nvSpPr>
          <p:cNvPr id="23" name="ZoneTexte 22"/>
          <p:cNvSpPr txBox="1"/>
          <p:nvPr/>
        </p:nvSpPr>
        <p:spPr>
          <a:xfrm>
            <a:off x="6231627" y="5051869"/>
            <a:ext cx="825530" cy="376218"/>
          </a:xfrm>
          <a:prstGeom prst="rect">
            <a:avLst/>
          </a:prstGeom>
          <a:noFill/>
        </p:spPr>
        <p:txBody>
          <a:bodyPr wrap="none" lIns="113498" tIns="56750" rIns="113498" bIns="56750" rtlCol="0">
            <a:spAutoFit/>
          </a:bodyPr>
          <a:lstStyle/>
          <a:p>
            <a:r>
              <a:rPr lang="fr-FR" b="1" dirty="0" smtClean="0"/>
              <a:t>87,2 %</a:t>
            </a:r>
            <a:endParaRPr lang="fr-FR" b="1" dirty="0"/>
          </a:p>
        </p:txBody>
      </p:sp>
      <p:sp>
        <p:nvSpPr>
          <p:cNvPr id="24" name="ZoneTexte 23"/>
          <p:cNvSpPr txBox="1"/>
          <p:nvPr/>
        </p:nvSpPr>
        <p:spPr>
          <a:xfrm>
            <a:off x="4852625" y="4470910"/>
            <a:ext cx="775837" cy="376218"/>
          </a:xfrm>
          <a:prstGeom prst="rect">
            <a:avLst/>
          </a:prstGeom>
          <a:noFill/>
        </p:spPr>
        <p:txBody>
          <a:bodyPr wrap="none" lIns="113498" tIns="56750" rIns="113498" bIns="56750" rtlCol="0">
            <a:spAutoFit/>
          </a:bodyPr>
          <a:lstStyle/>
          <a:p>
            <a:r>
              <a:rPr lang="fr-FR" b="1" dirty="0" smtClean="0"/>
              <a:t>10,4%</a:t>
            </a:r>
            <a:endParaRPr lang="fr-FR" b="1" dirty="0"/>
          </a:p>
        </p:txBody>
      </p:sp>
      <p:sp>
        <p:nvSpPr>
          <p:cNvPr id="25" name="ZoneTexte 24"/>
          <p:cNvSpPr txBox="1"/>
          <p:nvPr/>
        </p:nvSpPr>
        <p:spPr>
          <a:xfrm>
            <a:off x="5612808" y="4428583"/>
            <a:ext cx="498517" cy="376218"/>
          </a:xfrm>
          <a:prstGeom prst="rect">
            <a:avLst/>
          </a:prstGeom>
          <a:noFill/>
        </p:spPr>
        <p:txBody>
          <a:bodyPr wrap="none" lIns="113498" tIns="56750" rIns="113498" bIns="56750" rtlCol="0">
            <a:spAutoFit/>
          </a:bodyPr>
          <a:lstStyle/>
          <a:p>
            <a:r>
              <a:rPr lang="fr-FR" b="1" dirty="0"/>
              <a:t>3</a:t>
            </a:r>
            <a:r>
              <a:rPr lang="fr-FR" b="1" dirty="0" smtClean="0"/>
              <a:t>%</a:t>
            </a:r>
            <a:endParaRPr lang="fr-FR" b="1" dirty="0"/>
          </a:p>
        </p:txBody>
      </p:sp>
      <p:sp>
        <p:nvSpPr>
          <p:cNvPr id="26" name="Rectangle 25"/>
          <p:cNvSpPr/>
          <p:nvPr/>
        </p:nvSpPr>
        <p:spPr>
          <a:xfrm>
            <a:off x="3633292" y="4240474"/>
            <a:ext cx="1678007" cy="376218"/>
          </a:xfrm>
          <a:prstGeom prst="rect">
            <a:avLst/>
          </a:prstGeom>
        </p:spPr>
        <p:txBody>
          <a:bodyPr wrap="none" lIns="113498" tIns="56750" rIns="113498" bIns="56750">
            <a:spAutoFit/>
          </a:bodyPr>
          <a:lstStyle/>
          <a:p>
            <a:r>
              <a:rPr lang="fr-FR" dirty="0" smtClean="0">
                <a:solidFill>
                  <a:srgbClr val="C00000"/>
                </a:solidFill>
              </a:rPr>
              <a:t>Agents </a:t>
            </a:r>
            <a:r>
              <a:rPr lang="fr-FR" dirty="0">
                <a:solidFill>
                  <a:srgbClr val="C00000"/>
                </a:solidFill>
              </a:rPr>
              <a:t>reclassés</a:t>
            </a:r>
          </a:p>
        </p:txBody>
      </p:sp>
      <p:sp>
        <p:nvSpPr>
          <p:cNvPr id="27" name="Rectangle 26"/>
          <p:cNvSpPr/>
          <p:nvPr/>
        </p:nvSpPr>
        <p:spPr>
          <a:xfrm>
            <a:off x="7416671" y="5325773"/>
            <a:ext cx="1204025" cy="376218"/>
          </a:xfrm>
          <a:prstGeom prst="rect">
            <a:avLst/>
          </a:prstGeom>
        </p:spPr>
        <p:txBody>
          <a:bodyPr wrap="square" lIns="113498" tIns="56750" rIns="113498" bIns="56750">
            <a:spAutoFit/>
          </a:bodyPr>
          <a:lstStyle/>
          <a:p>
            <a:r>
              <a:rPr lang="fr-FR" dirty="0" smtClean="0">
                <a:solidFill>
                  <a:srgbClr val="0070C0"/>
                </a:solidFill>
              </a:rPr>
              <a:t>RQTH*</a:t>
            </a:r>
            <a:endParaRPr lang="fr-FR" dirty="0"/>
          </a:p>
        </p:txBody>
      </p:sp>
      <p:sp>
        <p:nvSpPr>
          <p:cNvPr id="28" name="Rectangle 27"/>
          <p:cNvSpPr/>
          <p:nvPr/>
        </p:nvSpPr>
        <p:spPr>
          <a:xfrm>
            <a:off x="5046686" y="4088527"/>
            <a:ext cx="1877741" cy="376218"/>
          </a:xfrm>
          <a:prstGeom prst="rect">
            <a:avLst/>
          </a:prstGeom>
        </p:spPr>
        <p:txBody>
          <a:bodyPr wrap="none" lIns="113498" tIns="56750" rIns="113498" bIns="56750">
            <a:spAutoFit/>
          </a:bodyPr>
          <a:lstStyle/>
          <a:p>
            <a:r>
              <a:rPr lang="fr-FR" dirty="0" smtClean="0">
                <a:solidFill>
                  <a:schemeClr val="accent3">
                    <a:lumMod val="75000"/>
                  </a:schemeClr>
                </a:solidFill>
              </a:rPr>
              <a:t>Autres catégories*</a:t>
            </a:r>
            <a:endParaRPr lang="fr-FR" dirty="0">
              <a:solidFill>
                <a:schemeClr val="accent3">
                  <a:lumMod val="75000"/>
                </a:schemeClr>
              </a:solidFill>
            </a:endParaRPr>
          </a:p>
        </p:txBody>
      </p:sp>
      <p:sp>
        <p:nvSpPr>
          <p:cNvPr id="30" name="Rectangle 29"/>
          <p:cNvSpPr/>
          <p:nvPr/>
        </p:nvSpPr>
        <p:spPr>
          <a:xfrm rot="20980554">
            <a:off x="2091931" y="764344"/>
            <a:ext cx="1308055" cy="499329"/>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square" lIns="113498" tIns="56750" rIns="113498" bIns="56750">
            <a:spAutoFit/>
          </a:bodyPr>
          <a:lstStyle/>
          <a:p>
            <a:pPr algn="ctr"/>
            <a:r>
              <a:rPr lang="fr-FR" sz="2500" b="1" dirty="0">
                <a:solidFill>
                  <a:schemeClr val="accent3">
                    <a:lumMod val="50000"/>
                  </a:schemeClr>
                </a:solidFill>
              </a:rPr>
              <a:t>VILLE</a:t>
            </a:r>
          </a:p>
        </p:txBody>
      </p:sp>
      <p:sp>
        <p:nvSpPr>
          <p:cNvPr id="17" name="Rectangle 16"/>
          <p:cNvSpPr/>
          <p:nvPr/>
        </p:nvSpPr>
        <p:spPr>
          <a:xfrm>
            <a:off x="110261" y="5701991"/>
            <a:ext cx="2987146" cy="594095"/>
          </a:xfrm>
          <a:prstGeom prst="rect">
            <a:avLst/>
          </a:prstGeom>
          <a:solidFill>
            <a:schemeClr val="bg1"/>
          </a:solidFill>
          <a:ln>
            <a:solidFill>
              <a:schemeClr val="accent3">
                <a:lumMod val="75000"/>
              </a:schemeClr>
            </a:solidFill>
          </a:ln>
        </p:spPr>
        <p:txBody>
          <a:bodyPr wrap="square" lIns="113498" tIns="56750" rIns="113498" bIns="56750">
            <a:spAutoFit/>
          </a:bodyPr>
          <a:lstStyle/>
          <a:p>
            <a:r>
              <a:rPr lang="fr-FR" sz="1500" u="sng">
                <a:ea typeface="Calibri"/>
                <a:cs typeface="Times New Roman"/>
              </a:rPr>
              <a:t>Suivi</a:t>
            </a:r>
            <a:r>
              <a:rPr lang="fr-FR" sz="1500">
                <a:ea typeface="Calibri"/>
                <a:cs typeface="Times New Roman"/>
              </a:rPr>
              <a:t> : </a:t>
            </a:r>
          </a:p>
          <a:p>
            <a:r>
              <a:rPr lang="fr-FR" sz="1500">
                <a:ea typeface="Calibri"/>
                <a:cs typeface="Times New Roman"/>
              </a:rPr>
              <a:t>Direction des Ressources humaines</a:t>
            </a:r>
          </a:p>
        </p:txBody>
      </p:sp>
      <p:sp>
        <p:nvSpPr>
          <p:cNvPr id="18" name="ZoneTexte 17"/>
          <p:cNvSpPr txBox="1"/>
          <p:nvPr/>
        </p:nvSpPr>
        <p:spPr>
          <a:xfrm>
            <a:off x="-37710" y="3233582"/>
            <a:ext cx="2420289" cy="2257572"/>
          </a:xfrm>
          <a:prstGeom prst="rect">
            <a:avLst/>
          </a:prstGeom>
          <a:noFill/>
        </p:spPr>
        <p:txBody>
          <a:bodyPr wrap="square" lIns="113498" tIns="56750" rIns="113498" bIns="56750" rtlCol="0">
            <a:spAutoFit/>
          </a:bodyPr>
          <a:lstStyle/>
          <a:p>
            <a:pPr marL="226603" indent="-226603"/>
            <a:r>
              <a:rPr lang="fr-FR" sz="1500" b="1" dirty="0"/>
              <a:t>*</a:t>
            </a:r>
            <a:r>
              <a:rPr lang="fr-FR" sz="1500" dirty="0"/>
              <a:t> </a:t>
            </a:r>
            <a:r>
              <a:rPr lang="fr-FR" sz="1500" b="1" dirty="0"/>
              <a:t>BOE =</a:t>
            </a:r>
            <a:r>
              <a:rPr lang="fr-FR" sz="1500" dirty="0"/>
              <a:t> Bénéficiaire de l‘obligation d‘emploi</a:t>
            </a:r>
          </a:p>
          <a:p>
            <a:r>
              <a:rPr lang="fr-FR" sz="1500" b="1" dirty="0"/>
              <a:t>* RQTH =</a:t>
            </a:r>
            <a:r>
              <a:rPr lang="fr-FR" sz="1500" dirty="0"/>
              <a:t> Reconnaissance</a:t>
            </a:r>
          </a:p>
          <a:p>
            <a:pPr marL="226603" indent="-226603"/>
            <a:r>
              <a:rPr lang="fr-FR" sz="1500" dirty="0" smtClean="0"/>
              <a:t>    en </a:t>
            </a:r>
            <a:r>
              <a:rPr lang="fr-FR" sz="1500" dirty="0"/>
              <a:t>qualité de travailleur handicapé</a:t>
            </a:r>
          </a:p>
          <a:p>
            <a:pPr marL="226603" indent="-226603"/>
            <a:r>
              <a:rPr lang="fr-FR" sz="1500" b="1" dirty="0"/>
              <a:t>*</a:t>
            </a:r>
            <a:r>
              <a:rPr lang="fr-FR" sz="1500" dirty="0"/>
              <a:t> </a:t>
            </a:r>
            <a:r>
              <a:rPr lang="fr-FR" sz="1500" b="1" dirty="0"/>
              <a:t>Les autres catégories = </a:t>
            </a:r>
            <a:r>
              <a:rPr lang="fr-FR" sz="1500" dirty="0"/>
              <a:t>accident de travail, maladie professionnelle, carte d'invalidité...</a:t>
            </a:r>
          </a:p>
        </p:txBody>
      </p:sp>
      <p:sp>
        <p:nvSpPr>
          <p:cNvPr id="31" name="Espace réservé du texte 5"/>
          <p:cNvSpPr txBox="1">
            <a:spLocks/>
          </p:cNvSpPr>
          <p:nvPr/>
        </p:nvSpPr>
        <p:spPr>
          <a:xfrm>
            <a:off x="107503" y="152781"/>
            <a:ext cx="1867549" cy="2089688"/>
          </a:xfrm>
          <a:prstGeom prst="rect">
            <a:avLst/>
          </a:prstGeom>
          <a:solidFill>
            <a:schemeClr val="accent3">
              <a:lumMod val="40000"/>
              <a:lumOff val="60000"/>
            </a:schemeClr>
          </a:solidFill>
          <a:effectLst>
            <a:outerShdw blurRad="50800" dist="38100" dir="2700000" algn="tl" rotWithShape="0">
              <a:prstClr val="black">
                <a:alpha val="40000"/>
              </a:prstClr>
            </a:outerShdw>
          </a:effectLst>
        </p:spPr>
        <p:txBody>
          <a:bodyPr vert="horz" lIns="113498" tIns="56750" rIns="113498" bIns="56750" rtlCol="0">
            <a:noAutofit/>
          </a:bodyPr>
          <a:lstStyle>
            <a:defPPr>
              <a:defRPr lang="fr-FR"/>
            </a:defPPr>
            <a:lvl1pPr defTabSz="914400">
              <a:spcBef>
                <a:spcPct val="20000"/>
              </a:spcBef>
              <a:buFont typeface="Arial" panose="020B0604020202020204" pitchFamily="34" charset="0"/>
              <a:buNone/>
              <a:defRPr sz="1200" b="1">
                <a:ea typeface="Calibri"/>
                <a:cs typeface="Times New Roman"/>
              </a:defRPr>
            </a:lvl1pPr>
          </a:lstStyle>
          <a:p>
            <a:r>
              <a:rPr lang="fr-FR" sz="1400" dirty="0" smtClean="0"/>
              <a:t>Loi du 11 février 2005</a:t>
            </a:r>
            <a:endParaRPr lang="fr-FR" sz="1400" dirty="0"/>
          </a:p>
          <a:p>
            <a:r>
              <a:rPr lang="fr-FR" sz="1400" b="0" dirty="0"/>
              <a:t>Entrée en vigueur en janvier 2006, </a:t>
            </a:r>
            <a:r>
              <a:rPr lang="fr-FR" sz="1400" b="0" dirty="0" smtClean="0"/>
              <a:t>elle rend </a:t>
            </a:r>
            <a:r>
              <a:rPr lang="fr-FR" sz="1400" b="0" dirty="0"/>
              <a:t>obligatoire </a:t>
            </a:r>
            <a:r>
              <a:rPr lang="fr-FR" sz="1400" b="0" dirty="0" smtClean="0"/>
              <a:t>l’emploi </a:t>
            </a:r>
            <a:r>
              <a:rPr lang="fr-FR" sz="1400" b="0" dirty="0"/>
              <a:t>de personnes reconnues </a:t>
            </a:r>
            <a:r>
              <a:rPr lang="fr-FR" sz="1400" b="0" dirty="0" smtClean="0"/>
              <a:t>handicapées et impose un </a:t>
            </a:r>
            <a:r>
              <a:rPr lang="fr-FR" sz="1400" b="0" dirty="0"/>
              <a:t>taux de </a:t>
            </a:r>
            <a:r>
              <a:rPr lang="fr-FR" sz="1400" b="0" dirty="0" smtClean="0"/>
              <a:t>6 % </a:t>
            </a:r>
            <a:r>
              <a:rPr lang="fr-FR" sz="1400" b="0" dirty="0"/>
              <a:t>de l’effectif total rémunéré</a:t>
            </a:r>
            <a:r>
              <a:rPr lang="fr-FR" b="0" dirty="0" smtClean="0"/>
              <a:t>.</a:t>
            </a:r>
            <a:endParaRPr lang="fr-FR" b="0" dirty="0"/>
          </a:p>
          <a:p>
            <a:endParaRPr lang="fr-FR" b="0" dirty="0"/>
          </a:p>
          <a:p>
            <a:endParaRPr lang="fr-FR" b="0" dirty="0"/>
          </a:p>
        </p:txBody>
      </p:sp>
    </p:spTree>
    <p:extLst>
      <p:ext uri="{BB962C8B-B14F-4D97-AF65-F5344CB8AC3E}">
        <p14:creationId xmlns:p14="http://schemas.microsoft.com/office/powerpoint/2010/main" val="868096362"/>
      </p:ext>
    </p:extLst>
  </p:cSld>
  <p:clrMapOvr>
    <a:masterClrMapping/>
  </p:clrMapOvr>
  <mc:AlternateContent xmlns:mc="http://schemas.openxmlformats.org/markup-compatibility/2006" xmlns:p14="http://schemas.microsoft.com/office/powerpoint/2010/main">
    <mc:Choice Requires="p14">
      <p:transition spd="slow" p14:dur="2000" advTm="6511"/>
    </mc:Choice>
    <mc:Fallback xmlns="">
      <p:transition spd="slow" advTm="6511"/>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Graphique 35"/>
          <p:cNvGraphicFramePr/>
          <p:nvPr>
            <p:extLst>
              <p:ext uri="{D42A27DB-BD31-4B8C-83A1-F6EECF244321}">
                <p14:modId xmlns:p14="http://schemas.microsoft.com/office/powerpoint/2010/main" val="2057693504"/>
              </p:ext>
            </p:extLst>
          </p:nvPr>
        </p:nvGraphicFramePr>
        <p:xfrm>
          <a:off x="3459163" y="4426574"/>
          <a:ext cx="5179439" cy="2175724"/>
        </p:xfrm>
        <a:graphic>
          <a:graphicData uri="http://schemas.openxmlformats.org/drawingml/2006/chart">
            <c:chart xmlns:c="http://schemas.openxmlformats.org/drawingml/2006/chart" xmlns:r="http://schemas.openxmlformats.org/officeDocument/2006/relationships" r:id="rId2"/>
          </a:graphicData>
        </a:graphic>
      </p:graphicFrame>
      <p:sp>
        <p:nvSpPr>
          <p:cNvPr id="19" name="Titre 3"/>
          <p:cNvSpPr txBox="1">
            <a:spLocks/>
          </p:cNvSpPr>
          <p:nvPr/>
        </p:nvSpPr>
        <p:spPr>
          <a:xfrm>
            <a:off x="2851934" y="156963"/>
            <a:ext cx="6221660" cy="497272"/>
          </a:xfrm>
          <a:prstGeom prst="rect">
            <a:avLst/>
          </a:prstGeom>
          <a:noFill/>
          <a:effectLst/>
        </p:spPr>
        <p:txBody>
          <a:bodyPr vert="horz" lIns="113498" tIns="56750" rIns="113498" bIns="56750" rtlCol="0" anchor="b">
            <a:noAutofit/>
          </a:bodyPr>
          <a:lstStyle>
            <a:lvl1pPr algn="r">
              <a:spcBef>
                <a:spcPct val="0"/>
              </a:spcBef>
              <a:buNone/>
              <a:defRPr sz="2000" b="1">
                <a:solidFill>
                  <a:schemeClr val="accent6">
                    <a:lumMod val="75000"/>
                  </a:schemeClr>
                </a:solidFill>
                <a:latin typeface="+mj-lt"/>
                <a:ea typeface="Calibri"/>
                <a:cs typeface="Times New Roman"/>
              </a:defRPr>
            </a:lvl1pPr>
          </a:lstStyle>
          <a:p>
            <a:r>
              <a:rPr lang="fr-FR" dirty="0" smtClean="0">
                <a:solidFill>
                  <a:schemeClr val="accent3">
                    <a:lumMod val="75000"/>
                  </a:schemeClr>
                </a:solidFill>
              </a:rPr>
              <a:t>L’EMPLOI DES PERSONNES EN SITUATION DE HANDICAP</a:t>
            </a:r>
            <a:endParaRPr lang="fr-FR" dirty="0">
              <a:solidFill>
                <a:schemeClr val="accent3">
                  <a:lumMod val="75000"/>
                </a:schemeClr>
              </a:solidFill>
            </a:endParaRPr>
          </a:p>
        </p:txBody>
      </p:sp>
      <p:graphicFrame>
        <p:nvGraphicFramePr>
          <p:cNvPr id="21" name="Tableau 20"/>
          <p:cNvGraphicFramePr>
            <a:graphicFrameLocks noGrp="1"/>
          </p:cNvGraphicFramePr>
          <p:nvPr>
            <p:extLst>
              <p:ext uri="{D42A27DB-BD31-4B8C-83A1-F6EECF244321}">
                <p14:modId xmlns:p14="http://schemas.microsoft.com/office/powerpoint/2010/main" val="1030105155"/>
              </p:ext>
            </p:extLst>
          </p:nvPr>
        </p:nvGraphicFramePr>
        <p:xfrm>
          <a:off x="2259297" y="935571"/>
          <a:ext cx="6345151" cy="3536979"/>
        </p:xfrm>
        <a:graphic>
          <a:graphicData uri="http://schemas.openxmlformats.org/drawingml/2006/table">
            <a:tbl>
              <a:tblPr firstRow="1" bandRow="1">
                <a:tableStyleId>{5C22544A-7EE6-4342-B048-85BDC9FD1C3A}</a:tableStyleId>
              </a:tblPr>
              <a:tblGrid>
                <a:gridCol w="1016559">
                  <a:extLst>
                    <a:ext uri="{9D8B030D-6E8A-4147-A177-3AD203B41FA5}">
                      <a16:colId xmlns:a16="http://schemas.microsoft.com/office/drawing/2014/main" val="20000"/>
                    </a:ext>
                  </a:extLst>
                </a:gridCol>
                <a:gridCol w="691742">
                  <a:extLst>
                    <a:ext uri="{9D8B030D-6E8A-4147-A177-3AD203B41FA5}">
                      <a16:colId xmlns:a16="http://schemas.microsoft.com/office/drawing/2014/main" val="20004"/>
                    </a:ext>
                  </a:extLst>
                </a:gridCol>
                <a:gridCol w="609809">
                  <a:extLst>
                    <a:ext uri="{9D8B030D-6E8A-4147-A177-3AD203B41FA5}">
                      <a16:colId xmlns:a16="http://schemas.microsoft.com/office/drawing/2014/main" val="20005"/>
                    </a:ext>
                  </a:extLst>
                </a:gridCol>
                <a:gridCol w="609809">
                  <a:extLst>
                    <a:ext uri="{9D8B030D-6E8A-4147-A177-3AD203B41FA5}">
                      <a16:colId xmlns:a16="http://schemas.microsoft.com/office/drawing/2014/main" val="20006"/>
                    </a:ext>
                  </a:extLst>
                </a:gridCol>
                <a:gridCol w="609809">
                  <a:extLst>
                    <a:ext uri="{9D8B030D-6E8A-4147-A177-3AD203B41FA5}">
                      <a16:colId xmlns:a16="http://schemas.microsoft.com/office/drawing/2014/main" val="20007"/>
                    </a:ext>
                  </a:extLst>
                </a:gridCol>
                <a:gridCol w="686036">
                  <a:extLst>
                    <a:ext uri="{9D8B030D-6E8A-4147-A177-3AD203B41FA5}">
                      <a16:colId xmlns:a16="http://schemas.microsoft.com/office/drawing/2014/main" val="3372436026"/>
                    </a:ext>
                  </a:extLst>
                </a:gridCol>
                <a:gridCol w="609809">
                  <a:extLst>
                    <a:ext uri="{9D8B030D-6E8A-4147-A177-3AD203B41FA5}">
                      <a16:colId xmlns:a16="http://schemas.microsoft.com/office/drawing/2014/main" val="3629189871"/>
                    </a:ext>
                  </a:extLst>
                </a:gridCol>
                <a:gridCol w="647378">
                  <a:extLst>
                    <a:ext uri="{9D8B030D-6E8A-4147-A177-3AD203B41FA5}">
                      <a16:colId xmlns:a16="http://schemas.microsoft.com/office/drawing/2014/main" val="1072387727"/>
                    </a:ext>
                  </a:extLst>
                </a:gridCol>
                <a:gridCol w="864200">
                  <a:extLst>
                    <a:ext uri="{9D8B030D-6E8A-4147-A177-3AD203B41FA5}">
                      <a16:colId xmlns:a16="http://schemas.microsoft.com/office/drawing/2014/main" val="1813980583"/>
                    </a:ext>
                  </a:extLst>
                </a:gridCol>
              </a:tblGrid>
              <a:tr h="396162">
                <a:tc>
                  <a:txBody>
                    <a:bodyPr/>
                    <a:lstStyle/>
                    <a:p>
                      <a:endParaRPr lang="fr-FR" sz="1800" dirty="0">
                        <a:solidFill>
                          <a:srgbClr val="0070C0"/>
                        </a:solidFill>
                      </a:endParaRPr>
                    </a:p>
                  </a:txBody>
                  <a:tcPr marL="113831" marR="113831" marT="58057" marB="580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800" b="0" kern="1200" dirty="0" smtClean="0">
                          <a:solidFill>
                            <a:schemeClr val="tx1"/>
                          </a:solidFill>
                          <a:latin typeface="Arial" panose="020B0604020202020204" pitchFamily="34" charset="0"/>
                          <a:ea typeface="+mn-ea"/>
                          <a:cs typeface="Arial" panose="020B0604020202020204" pitchFamily="34" charset="0"/>
                        </a:rPr>
                        <a:t>2017</a:t>
                      </a:r>
                      <a:endParaRPr lang="fr-FR" sz="1800" b="0" kern="1200" dirty="0">
                        <a:solidFill>
                          <a:schemeClr val="tx1"/>
                        </a:solidFill>
                        <a:latin typeface="Arial" panose="020B0604020202020204" pitchFamily="34" charset="0"/>
                        <a:ea typeface="+mn-ea"/>
                        <a:cs typeface="Arial" panose="020B0604020202020204" pitchFamily="34" charset="0"/>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3913" rtl="0" eaLnBrk="1" fontAlgn="ctr" latinLnBrk="0" hangingPunct="1">
                        <a:lnSpc>
                          <a:spcPct val="100000"/>
                        </a:lnSpc>
                        <a:spcBef>
                          <a:spcPts val="0"/>
                        </a:spcBef>
                        <a:spcAft>
                          <a:spcPts val="0"/>
                        </a:spcAft>
                        <a:buClrTx/>
                        <a:buSzTx/>
                        <a:buFontTx/>
                        <a:buNone/>
                        <a:tabLst/>
                        <a:defRPr/>
                      </a:pPr>
                      <a:r>
                        <a:rPr lang="fr-FR" sz="1800" b="0" kern="1200" dirty="0" smtClean="0">
                          <a:solidFill>
                            <a:schemeClr val="tx1"/>
                          </a:solidFill>
                          <a:latin typeface="Arial" panose="020B0604020202020204" pitchFamily="34" charset="0"/>
                          <a:ea typeface="+mn-ea"/>
                          <a:cs typeface="Arial" panose="020B0604020202020204" pitchFamily="34" charset="0"/>
                        </a:rPr>
                        <a:t>2018</a:t>
                      </a: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3913" rtl="0" eaLnBrk="1" fontAlgn="ctr" latinLnBrk="0" hangingPunct="1">
                        <a:lnSpc>
                          <a:spcPct val="100000"/>
                        </a:lnSpc>
                        <a:spcBef>
                          <a:spcPts val="0"/>
                        </a:spcBef>
                        <a:spcAft>
                          <a:spcPts val="0"/>
                        </a:spcAft>
                        <a:buClrTx/>
                        <a:buSzTx/>
                        <a:buFontTx/>
                        <a:buNone/>
                        <a:tabLst/>
                        <a:defRPr/>
                      </a:pPr>
                      <a:r>
                        <a:rPr lang="fr-FR" sz="1800" b="0" kern="1200" dirty="0" smtClean="0">
                          <a:solidFill>
                            <a:schemeClr val="tx1"/>
                          </a:solidFill>
                          <a:latin typeface="Arial" panose="020B0604020202020204" pitchFamily="34" charset="0"/>
                          <a:ea typeface="+mn-ea"/>
                          <a:cs typeface="Arial" panose="020B0604020202020204" pitchFamily="34" charset="0"/>
                        </a:rPr>
                        <a:t>2019</a:t>
                      </a: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800" b="0" kern="1200" dirty="0" smtClean="0">
                          <a:solidFill>
                            <a:schemeClr val="tx1"/>
                          </a:solidFill>
                          <a:latin typeface="Arial" panose="020B0604020202020204" pitchFamily="34" charset="0"/>
                          <a:ea typeface="+mn-ea"/>
                          <a:cs typeface="Arial" panose="020B0604020202020204" pitchFamily="34" charset="0"/>
                        </a:rPr>
                        <a:t>2020</a:t>
                      </a:r>
                      <a:endParaRPr lang="fr-FR" sz="1800" b="0" kern="1200" dirty="0">
                        <a:solidFill>
                          <a:schemeClr val="tx1"/>
                        </a:solidFill>
                        <a:latin typeface="Arial" panose="020B0604020202020204" pitchFamily="34" charset="0"/>
                        <a:ea typeface="+mn-ea"/>
                        <a:cs typeface="Arial" panose="020B0604020202020204" pitchFamily="34" charset="0"/>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800" b="0" kern="1200" dirty="0" smtClean="0">
                          <a:solidFill>
                            <a:schemeClr val="tx1"/>
                          </a:solidFill>
                          <a:latin typeface="Arial" panose="020B0604020202020204" pitchFamily="34" charset="0"/>
                          <a:ea typeface="+mn-ea"/>
                          <a:cs typeface="Arial" panose="020B0604020202020204" pitchFamily="34" charset="0"/>
                        </a:rPr>
                        <a:t>2021</a:t>
                      </a:r>
                      <a:endParaRPr lang="fr-FR" sz="1800" b="0" kern="1200" dirty="0">
                        <a:solidFill>
                          <a:schemeClr val="tx1"/>
                        </a:solidFill>
                        <a:latin typeface="Arial" panose="020B0604020202020204" pitchFamily="34" charset="0"/>
                        <a:ea typeface="+mn-ea"/>
                        <a:cs typeface="Arial" panose="020B0604020202020204" pitchFamily="34" charset="0"/>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800" b="0" kern="1200" dirty="0" smtClean="0">
                          <a:solidFill>
                            <a:schemeClr val="tx1"/>
                          </a:solidFill>
                          <a:latin typeface="Arial" panose="020B0604020202020204" pitchFamily="34" charset="0"/>
                          <a:ea typeface="+mn-ea"/>
                          <a:cs typeface="Arial" panose="020B0604020202020204" pitchFamily="34" charset="0"/>
                        </a:rPr>
                        <a:t>2022</a:t>
                      </a:r>
                      <a:endParaRPr lang="fr-FR" sz="1800" b="0" kern="1200" dirty="0">
                        <a:solidFill>
                          <a:schemeClr val="tx1"/>
                        </a:solidFill>
                        <a:latin typeface="Arial" panose="020B0604020202020204" pitchFamily="34" charset="0"/>
                        <a:ea typeface="+mn-ea"/>
                        <a:cs typeface="Arial" panose="020B0604020202020204" pitchFamily="34" charset="0"/>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800" b="0" kern="1200" dirty="0" smtClean="0">
                          <a:solidFill>
                            <a:schemeClr val="tx1"/>
                          </a:solidFill>
                          <a:latin typeface="Arial" panose="020B0604020202020204" pitchFamily="34" charset="0"/>
                          <a:ea typeface="+mn-ea"/>
                          <a:cs typeface="Arial" panose="020B0604020202020204" pitchFamily="34" charset="0"/>
                        </a:rPr>
                        <a:t>2023</a:t>
                      </a:r>
                      <a:endParaRPr lang="fr-FR" sz="1800" b="0" kern="1200" dirty="0">
                        <a:solidFill>
                          <a:schemeClr val="tx1"/>
                        </a:solidFill>
                        <a:latin typeface="Arial" panose="020B0604020202020204" pitchFamily="34" charset="0"/>
                        <a:ea typeface="+mn-ea"/>
                        <a:cs typeface="Arial" panose="020B0604020202020204" pitchFamily="34" charset="0"/>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800" b="1" kern="1200" dirty="0" smtClean="0">
                          <a:solidFill>
                            <a:srgbClr val="00B050"/>
                          </a:solidFill>
                          <a:latin typeface="Arial" panose="020B0604020202020204" pitchFamily="34" charset="0"/>
                          <a:ea typeface="+mn-ea"/>
                          <a:cs typeface="Arial" panose="020B0604020202020204" pitchFamily="34" charset="0"/>
                        </a:rPr>
                        <a:t>2024</a:t>
                      </a:r>
                      <a:endParaRPr lang="fr-FR" sz="1800" b="1" kern="1200" dirty="0">
                        <a:solidFill>
                          <a:srgbClr val="00B050"/>
                        </a:solidFill>
                        <a:latin typeface="Arial" panose="020B0604020202020204" pitchFamily="34" charset="0"/>
                        <a:ea typeface="+mn-ea"/>
                        <a:cs typeface="Arial" panose="020B0604020202020204" pitchFamily="34" charset="0"/>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r h="1539501">
                <a:tc>
                  <a:txBody>
                    <a:bodyPr/>
                    <a:lstStyle/>
                    <a:p>
                      <a:r>
                        <a:rPr lang="fr-FR" sz="1800" b="1" dirty="0" smtClean="0"/>
                        <a:t>Effectif total </a:t>
                      </a:r>
                      <a:r>
                        <a:rPr lang="fr-FR" sz="1400" dirty="0" smtClean="0"/>
                        <a:t>rémunéré au </a:t>
                      </a:r>
                      <a:br>
                        <a:rPr lang="fr-FR" sz="1400" dirty="0" smtClean="0"/>
                      </a:br>
                      <a:r>
                        <a:rPr lang="fr-FR" sz="1400" dirty="0" smtClean="0"/>
                        <a:t>1</a:t>
                      </a:r>
                      <a:r>
                        <a:rPr lang="fr-FR" sz="1400" baseline="30000" dirty="0" smtClean="0"/>
                        <a:t>er</a:t>
                      </a:r>
                      <a:r>
                        <a:rPr lang="fr-FR" sz="1400" baseline="0" dirty="0" smtClean="0"/>
                        <a:t> </a:t>
                      </a:r>
                      <a:r>
                        <a:rPr lang="fr-FR" sz="1400" dirty="0" smtClean="0"/>
                        <a:t> janvier</a:t>
                      </a:r>
                      <a:endParaRPr lang="fr-FR" sz="1400" dirty="0"/>
                    </a:p>
                  </a:txBody>
                  <a:tcPr marL="113831" marR="113831" marT="58057" marB="580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400" b="0" i="0" u="none" strike="noStrike" dirty="0" smtClean="0">
                          <a:solidFill>
                            <a:schemeClr val="tx1"/>
                          </a:solidFill>
                          <a:effectLst/>
                          <a:latin typeface="Arial"/>
                        </a:rPr>
                        <a:t>172</a:t>
                      </a:r>
                      <a:endParaRPr lang="fr-FR" sz="1400" b="0" i="0" u="none" strike="noStrike" dirty="0">
                        <a:solidFill>
                          <a:schemeClr val="tx1"/>
                        </a:solidFill>
                        <a:effectLst/>
                        <a:latin typeface="Arial"/>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3913" rtl="0" eaLnBrk="1" fontAlgn="ctr" latinLnBrk="0" hangingPunct="1">
                        <a:lnSpc>
                          <a:spcPct val="100000"/>
                        </a:lnSpc>
                        <a:spcBef>
                          <a:spcPts val="0"/>
                        </a:spcBef>
                        <a:spcAft>
                          <a:spcPts val="0"/>
                        </a:spcAft>
                        <a:buClrTx/>
                        <a:buSzTx/>
                        <a:buFontTx/>
                        <a:buNone/>
                        <a:tabLst/>
                        <a:defRPr/>
                      </a:pPr>
                      <a:r>
                        <a:rPr lang="fr-FR" sz="1400" b="0" i="0" u="none" strike="noStrike" dirty="0" smtClean="0">
                          <a:solidFill>
                            <a:schemeClr val="tx1"/>
                          </a:solidFill>
                          <a:effectLst/>
                          <a:latin typeface="Arial"/>
                        </a:rPr>
                        <a:t>164</a:t>
                      </a: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3913" rtl="0" eaLnBrk="1" fontAlgn="ctr" latinLnBrk="0" hangingPunct="1">
                        <a:lnSpc>
                          <a:spcPct val="100000"/>
                        </a:lnSpc>
                        <a:spcBef>
                          <a:spcPts val="0"/>
                        </a:spcBef>
                        <a:spcAft>
                          <a:spcPts val="0"/>
                        </a:spcAft>
                        <a:buClrTx/>
                        <a:buSzTx/>
                        <a:buFontTx/>
                        <a:buNone/>
                        <a:tabLst/>
                        <a:defRPr/>
                      </a:pPr>
                      <a:r>
                        <a:rPr lang="fr-FR" sz="1400" b="0" i="0" u="none" strike="noStrike" dirty="0" smtClean="0">
                          <a:solidFill>
                            <a:schemeClr val="tx1"/>
                          </a:solidFill>
                          <a:effectLst/>
                          <a:latin typeface="Arial"/>
                        </a:rPr>
                        <a:t>154</a:t>
                      </a: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400" b="0" i="0" u="none" strike="noStrike" dirty="0" smtClean="0">
                          <a:solidFill>
                            <a:schemeClr val="tx1"/>
                          </a:solidFill>
                          <a:effectLst/>
                          <a:latin typeface="Arial"/>
                        </a:rPr>
                        <a:t>154</a:t>
                      </a:r>
                      <a:endParaRPr lang="fr-FR" sz="1400" b="0" i="0" u="none" strike="noStrike" dirty="0">
                        <a:solidFill>
                          <a:schemeClr val="tx1"/>
                        </a:solidFill>
                        <a:effectLst/>
                        <a:latin typeface="Arial"/>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400" b="0" i="0" u="none" strike="noStrike" dirty="0" smtClean="0">
                          <a:solidFill>
                            <a:schemeClr val="tx1"/>
                          </a:solidFill>
                          <a:effectLst/>
                          <a:latin typeface="Arial"/>
                        </a:rPr>
                        <a:t>156</a:t>
                      </a:r>
                      <a:endParaRPr lang="fr-FR" sz="1400" b="0" i="0" u="none" strike="noStrike" dirty="0">
                        <a:solidFill>
                          <a:schemeClr val="tx1"/>
                        </a:solidFill>
                        <a:effectLst/>
                        <a:latin typeface="Arial"/>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b="0" i="0" u="none" strike="noStrike" dirty="0" smtClean="0">
                          <a:solidFill>
                            <a:schemeClr val="tx1"/>
                          </a:solidFill>
                          <a:effectLst/>
                          <a:latin typeface="Arial" panose="020B0604020202020204" pitchFamily="34" charset="0"/>
                          <a:cs typeface="Arial" panose="020B0604020202020204" pitchFamily="34" charset="0"/>
                        </a:rPr>
                        <a:t>157</a:t>
                      </a:r>
                      <a:endParaRPr lang="fr-FR" sz="1400" b="0" i="0" u="none" strike="noStrike" dirty="0">
                        <a:solidFill>
                          <a:schemeClr val="tx1"/>
                        </a:solidFill>
                        <a:effectLst/>
                        <a:latin typeface="Arial" panose="020B0604020202020204" pitchFamily="34" charset="0"/>
                        <a:cs typeface="Arial" panose="020B0604020202020204" pitchFamily="34" charset="0"/>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b="0" i="0" u="none" strike="noStrike" dirty="0" smtClean="0">
                          <a:solidFill>
                            <a:schemeClr val="tx1"/>
                          </a:solidFill>
                          <a:effectLst/>
                          <a:latin typeface="Arial"/>
                        </a:rPr>
                        <a:t>152</a:t>
                      </a:r>
                      <a:endParaRPr lang="fr-FR" sz="1400" b="0" i="0" u="none" strike="noStrike" dirty="0">
                        <a:solidFill>
                          <a:schemeClr val="tx1"/>
                        </a:solidFill>
                        <a:effectLst/>
                        <a:latin typeface="Arial"/>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800" b="1" i="0" u="none" strike="noStrike" dirty="0" smtClean="0">
                          <a:solidFill>
                            <a:srgbClr val="00B050"/>
                          </a:solidFill>
                          <a:effectLst/>
                          <a:latin typeface="Arial"/>
                        </a:rPr>
                        <a:t>144</a:t>
                      </a:r>
                      <a:endParaRPr lang="fr-FR" sz="1800" b="1" i="0" u="none" strike="noStrike" dirty="0">
                        <a:solidFill>
                          <a:srgbClr val="00B050"/>
                        </a:solidFill>
                        <a:effectLst/>
                        <a:latin typeface="Arial"/>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1"/>
                  </a:ext>
                </a:extLst>
              </a:tr>
              <a:tr h="288230">
                <a:tc rowSpan="2">
                  <a:txBody>
                    <a:bodyPr/>
                    <a:lstStyle/>
                    <a:p>
                      <a:r>
                        <a:rPr lang="fr-FR" sz="1800" b="1" dirty="0" smtClean="0"/>
                        <a:t>Nombre de BOE </a:t>
                      </a:r>
                      <a:r>
                        <a:rPr lang="fr-FR" sz="1400" dirty="0" smtClean="0"/>
                        <a:t>présents en début d’année</a:t>
                      </a:r>
                      <a:endParaRPr lang="fr-FR" sz="1400" dirty="0"/>
                    </a:p>
                  </a:txBody>
                  <a:tcPr marL="113831" marR="113831" marT="58057" marB="580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400" b="0" i="0" u="none" strike="noStrike" dirty="0" smtClean="0">
                          <a:solidFill>
                            <a:schemeClr val="tx1"/>
                          </a:solidFill>
                          <a:effectLst/>
                          <a:latin typeface="Arial"/>
                        </a:rPr>
                        <a:t>13</a:t>
                      </a:r>
                      <a:endParaRPr lang="fr-FR" sz="1400" b="0" i="0" u="none" strike="noStrike" dirty="0">
                        <a:solidFill>
                          <a:schemeClr val="tx1"/>
                        </a:solidFill>
                        <a:effectLst/>
                        <a:latin typeface="Arial"/>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3913" rtl="0" eaLnBrk="1" fontAlgn="ctr" latinLnBrk="0" hangingPunct="1">
                        <a:lnSpc>
                          <a:spcPct val="100000"/>
                        </a:lnSpc>
                        <a:spcBef>
                          <a:spcPts val="0"/>
                        </a:spcBef>
                        <a:spcAft>
                          <a:spcPts val="0"/>
                        </a:spcAft>
                        <a:buClrTx/>
                        <a:buSzTx/>
                        <a:buFontTx/>
                        <a:buNone/>
                        <a:tabLst/>
                        <a:defRPr/>
                      </a:pPr>
                      <a:r>
                        <a:rPr lang="fr-FR" sz="1400" b="0" i="0" u="none" strike="noStrike" dirty="0" smtClean="0">
                          <a:solidFill>
                            <a:schemeClr val="tx1"/>
                          </a:solidFill>
                          <a:effectLst/>
                          <a:latin typeface="Arial"/>
                        </a:rPr>
                        <a:t>13</a:t>
                      </a: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3913" rtl="0" eaLnBrk="1" fontAlgn="ctr" latinLnBrk="0" hangingPunct="1">
                        <a:lnSpc>
                          <a:spcPct val="100000"/>
                        </a:lnSpc>
                        <a:spcBef>
                          <a:spcPts val="0"/>
                        </a:spcBef>
                        <a:spcAft>
                          <a:spcPts val="0"/>
                        </a:spcAft>
                        <a:buClrTx/>
                        <a:buSzTx/>
                        <a:buFontTx/>
                        <a:buNone/>
                        <a:tabLst/>
                        <a:defRPr/>
                      </a:pPr>
                      <a:r>
                        <a:rPr lang="fr-FR" sz="1400" b="0" i="0" u="none" strike="noStrike" dirty="0" smtClean="0">
                          <a:solidFill>
                            <a:schemeClr val="tx1"/>
                          </a:solidFill>
                          <a:effectLst/>
                          <a:latin typeface="Arial"/>
                        </a:rPr>
                        <a:t>14</a:t>
                      </a: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400" b="0" i="0" u="none" strike="noStrike" dirty="0" smtClean="0">
                          <a:solidFill>
                            <a:schemeClr val="tx1"/>
                          </a:solidFill>
                          <a:effectLst/>
                          <a:latin typeface="Arial"/>
                        </a:rPr>
                        <a:t>11</a:t>
                      </a:r>
                      <a:endParaRPr lang="fr-FR" sz="1400" b="0" i="0" u="none" strike="noStrike" dirty="0">
                        <a:solidFill>
                          <a:schemeClr val="tx1"/>
                        </a:solidFill>
                        <a:effectLst/>
                        <a:latin typeface="Arial"/>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400" b="0" i="0" u="none" strike="noStrike" dirty="0" smtClean="0">
                          <a:solidFill>
                            <a:schemeClr val="tx1"/>
                          </a:solidFill>
                          <a:effectLst/>
                          <a:latin typeface="Arial"/>
                        </a:rPr>
                        <a:t>11</a:t>
                      </a:r>
                      <a:endParaRPr lang="fr-FR" sz="1400" b="0" i="0" u="none" strike="noStrike" dirty="0">
                        <a:solidFill>
                          <a:schemeClr val="tx1"/>
                        </a:solidFill>
                        <a:effectLst/>
                        <a:latin typeface="Arial"/>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b="0" i="0" u="none" strike="noStrike" dirty="0" smtClean="0">
                          <a:solidFill>
                            <a:schemeClr val="tx1"/>
                          </a:solidFill>
                          <a:effectLst/>
                          <a:latin typeface="Arial" panose="020B0604020202020204" pitchFamily="34" charset="0"/>
                          <a:cs typeface="Arial" panose="020B0604020202020204" pitchFamily="34" charset="0"/>
                        </a:rPr>
                        <a:t>13</a:t>
                      </a:r>
                      <a:endParaRPr lang="fr-FR" sz="1400" b="0" i="0" u="none" strike="noStrike" dirty="0">
                        <a:solidFill>
                          <a:schemeClr val="tx1"/>
                        </a:solidFill>
                        <a:effectLst/>
                        <a:latin typeface="Arial" panose="020B0604020202020204" pitchFamily="34" charset="0"/>
                        <a:cs typeface="Arial" panose="020B0604020202020204" pitchFamily="34" charset="0"/>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b="0" i="0" u="none" strike="noStrike" dirty="0" smtClean="0">
                          <a:solidFill>
                            <a:schemeClr val="tx1"/>
                          </a:solidFill>
                          <a:effectLst/>
                          <a:latin typeface="Arial"/>
                        </a:rPr>
                        <a:t>12</a:t>
                      </a:r>
                      <a:endParaRPr lang="fr-FR" sz="1400" b="0" i="0" u="none" strike="noStrike" dirty="0">
                        <a:solidFill>
                          <a:schemeClr val="tx1"/>
                        </a:solidFill>
                        <a:effectLst/>
                        <a:latin typeface="Arial"/>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800" b="1" i="0" u="none" strike="noStrike" dirty="0" smtClean="0">
                          <a:solidFill>
                            <a:srgbClr val="00B050"/>
                          </a:solidFill>
                          <a:effectLst/>
                          <a:latin typeface="Arial"/>
                        </a:rPr>
                        <a:t>12</a:t>
                      </a:r>
                      <a:endParaRPr lang="fr-FR" sz="1800" b="1" i="0" u="none" strike="noStrike" dirty="0">
                        <a:solidFill>
                          <a:srgbClr val="00B050"/>
                        </a:solidFill>
                        <a:effectLst/>
                        <a:latin typeface="Arial"/>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2"/>
                  </a:ext>
                </a:extLst>
              </a:tr>
              <a:tr h="1313086">
                <a:tc vMerge="1">
                  <a:txBody>
                    <a:bodyPr/>
                    <a:lstStyle/>
                    <a:p>
                      <a:endParaRPr lang="fr-FR"/>
                    </a:p>
                  </a:txBody>
                  <a:tcPr/>
                </a:tc>
                <a:tc>
                  <a:txBody>
                    <a:bodyPr/>
                    <a:lstStyle/>
                    <a:p>
                      <a:pPr algn="ctr" fontAlgn="ctr"/>
                      <a:r>
                        <a:rPr lang="fr-FR" sz="1400" b="0" i="0" u="none" strike="noStrike" dirty="0" smtClean="0">
                          <a:solidFill>
                            <a:schemeClr val="tx1"/>
                          </a:solidFill>
                          <a:effectLst/>
                          <a:latin typeface="Arial"/>
                        </a:rPr>
                        <a:t>7,76 %</a:t>
                      </a:r>
                      <a:endParaRPr lang="fr-FR" sz="1400" b="0" i="0" u="none" strike="noStrike" dirty="0">
                        <a:solidFill>
                          <a:schemeClr val="tx1"/>
                        </a:solidFill>
                        <a:effectLst/>
                        <a:latin typeface="Arial"/>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3913" rtl="0" eaLnBrk="1" fontAlgn="ctr" latinLnBrk="0" hangingPunct="1">
                        <a:lnSpc>
                          <a:spcPct val="100000"/>
                        </a:lnSpc>
                        <a:spcBef>
                          <a:spcPts val="0"/>
                        </a:spcBef>
                        <a:spcAft>
                          <a:spcPts val="0"/>
                        </a:spcAft>
                        <a:buClrTx/>
                        <a:buSzTx/>
                        <a:buFontTx/>
                        <a:buNone/>
                        <a:tabLst/>
                        <a:defRPr/>
                      </a:pPr>
                      <a:r>
                        <a:rPr lang="fr-FR" sz="1400" b="0" i="0" u="none" strike="noStrike" dirty="0" smtClean="0">
                          <a:solidFill>
                            <a:schemeClr val="tx1"/>
                          </a:solidFill>
                          <a:effectLst/>
                          <a:latin typeface="Arial"/>
                        </a:rPr>
                        <a:t>7,93 %</a:t>
                      </a: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3913" rtl="0" eaLnBrk="1" fontAlgn="ctr" latinLnBrk="0" hangingPunct="1">
                        <a:lnSpc>
                          <a:spcPct val="100000"/>
                        </a:lnSpc>
                        <a:spcBef>
                          <a:spcPts val="0"/>
                        </a:spcBef>
                        <a:spcAft>
                          <a:spcPts val="0"/>
                        </a:spcAft>
                        <a:buClrTx/>
                        <a:buSzTx/>
                        <a:buFontTx/>
                        <a:buNone/>
                        <a:tabLst/>
                        <a:defRPr/>
                      </a:pPr>
                      <a:r>
                        <a:rPr lang="fr-FR" sz="1400" b="0" i="0" u="none" strike="noStrike" dirty="0" smtClean="0">
                          <a:solidFill>
                            <a:schemeClr val="tx1"/>
                          </a:solidFill>
                          <a:effectLst/>
                          <a:latin typeface="Arial"/>
                        </a:rPr>
                        <a:t>8,43%</a:t>
                      </a: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400" b="0" i="0" u="none" strike="noStrike" dirty="0" smtClean="0">
                          <a:solidFill>
                            <a:schemeClr val="tx1"/>
                          </a:solidFill>
                          <a:effectLst/>
                          <a:latin typeface="Arial"/>
                        </a:rPr>
                        <a:t>7,14 %</a:t>
                      </a:r>
                      <a:endParaRPr lang="fr-FR" sz="1400" b="0" i="0" u="none" strike="noStrike" dirty="0">
                        <a:solidFill>
                          <a:schemeClr val="tx1"/>
                        </a:solidFill>
                        <a:effectLst/>
                        <a:latin typeface="Arial"/>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400" b="0" i="0" u="none" strike="noStrike" dirty="0" smtClean="0">
                          <a:solidFill>
                            <a:schemeClr val="tx1"/>
                          </a:solidFill>
                          <a:effectLst/>
                          <a:latin typeface="Arial"/>
                        </a:rPr>
                        <a:t>7,05%</a:t>
                      </a:r>
                      <a:endParaRPr lang="fr-FR" sz="1400" b="0" i="0" u="none" strike="noStrike" dirty="0">
                        <a:solidFill>
                          <a:schemeClr val="tx1"/>
                        </a:solidFill>
                        <a:effectLst/>
                        <a:latin typeface="Arial"/>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b="0" i="0" u="none" strike="noStrike" dirty="0" smtClean="0">
                          <a:solidFill>
                            <a:schemeClr val="tx1"/>
                          </a:solidFill>
                          <a:effectLst/>
                          <a:latin typeface="Arial" panose="020B0604020202020204" pitchFamily="34" charset="0"/>
                          <a:cs typeface="Arial" panose="020B0604020202020204" pitchFamily="34" charset="0"/>
                        </a:rPr>
                        <a:t>8,28%</a:t>
                      </a:r>
                      <a:endParaRPr lang="fr-FR" sz="1400" b="0" i="0" u="none" strike="noStrike" dirty="0">
                        <a:solidFill>
                          <a:schemeClr val="tx1"/>
                        </a:solidFill>
                        <a:effectLst/>
                        <a:latin typeface="Arial" panose="020B0604020202020204" pitchFamily="34" charset="0"/>
                        <a:cs typeface="Arial" panose="020B0604020202020204" pitchFamily="34" charset="0"/>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b="0" i="0" u="none" strike="noStrike" dirty="0" smtClean="0">
                          <a:solidFill>
                            <a:schemeClr val="tx1"/>
                          </a:solidFill>
                          <a:effectLst/>
                          <a:latin typeface="Arial"/>
                        </a:rPr>
                        <a:t>7,89%</a:t>
                      </a:r>
                      <a:endParaRPr lang="fr-FR" sz="1400" b="0" i="0" u="none" strike="noStrike" dirty="0">
                        <a:solidFill>
                          <a:schemeClr val="tx1"/>
                        </a:solidFill>
                        <a:effectLst/>
                        <a:latin typeface="Arial"/>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800" b="1" i="0" u="none" strike="noStrike" dirty="0" smtClean="0">
                          <a:solidFill>
                            <a:srgbClr val="00B050"/>
                          </a:solidFill>
                          <a:effectLst/>
                          <a:latin typeface="Arial"/>
                        </a:rPr>
                        <a:t>8,33%</a:t>
                      </a:r>
                      <a:endParaRPr lang="fr-FR" sz="1800" b="1" i="0" u="none" strike="noStrike" dirty="0">
                        <a:solidFill>
                          <a:srgbClr val="00B050"/>
                        </a:solidFill>
                        <a:effectLst/>
                        <a:latin typeface="Arial"/>
                      </a:endParaRPr>
                    </a:p>
                  </a:txBody>
                  <a:tcPr marL="9486" marR="9486" marT="96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3"/>
                  </a:ext>
                </a:extLst>
              </a:tr>
            </a:tbl>
          </a:graphicData>
        </a:graphic>
      </p:graphicFrame>
      <p:sp>
        <p:nvSpPr>
          <p:cNvPr id="24" name="ZoneTexte 23"/>
          <p:cNvSpPr txBox="1"/>
          <p:nvPr/>
        </p:nvSpPr>
        <p:spPr>
          <a:xfrm>
            <a:off x="6509870" y="5242283"/>
            <a:ext cx="658818" cy="376218"/>
          </a:xfrm>
          <a:prstGeom prst="rect">
            <a:avLst/>
          </a:prstGeom>
          <a:noFill/>
        </p:spPr>
        <p:txBody>
          <a:bodyPr wrap="none" lIns="113498" tIns="56750" rIns="113498" bIns="56750" rtlCol="0">
            <a:spAutoFit/>
          </a:bodyPr>
          <a:lstStyle/>
          <a:p>
            <a:r>
              <a:rPr lang="fr-FR" b="1" dirty="0" smtClean="0">
                <a:solidFill>
                  <a:schemeClr val="bg1"/>
                </a:solidFill>
              </a:rPr>
              <a:t>50 %</a:t>
            </a:r>
            <a:endParaRPr lang="fr-FR" b="1" dirty="0">
              <a:solidFill>
                <a:schemeClr val="bg1"/>
              </a:solidFill>
            </a:endParaRPr>
          </a:p>
        </p:txBody>
      </p:sp>
      <p:sp>
        <p:nvSpPr>
          <p:cNvPr id="25" name="ZoneTexte 24"/>
          <p:cNvSpPr txBox="1"/>
          <p:nvPr/>
        </p:nvSpPr>
        <p:spPr>
          <a:xfrm>
            <a:off x="5194537" y="5430392"/>
            <a:ext cx="609125" cy="376218"/>
          </a:xfrm>
          <a:prstGeom prst="rect">
            <a:avLst/>
          </a:prstGeom>
          <a:noFill/>
        </p:spPr>
        <p:txBody>
          <a:bodyPr wrap="none" lIns="113498" tIns="56750" rIns="113498" bIns="56750" rtlCol="0">
            <a:spAutoFit/>
          </a:bodyPr>
          <a:lstStyle/>
          <a:p>
            <a:r>
              <a:rPr lang="fr-FR" b="1" dirty="0" smtClean="0">
                <a:solidFill>
                  <a:schemeClr val="bg1"/>
                </a:solidFill>
              </a:rPr>
              <a:t>50%</a:t>
            </a:r>
            <a:endParaRPr lang="fr-FR" b="1" dirty="0">
              <a:solidFill>
                <a:schemeClr val="bg1"/>
              </a:solidFill>
            </a:endParaRPr>
          </a:p>
        </p:txBody>
      </p:sp>
      <p:sp>
        <p:nvSpPr>
          <p:cNvPr id="26" name="Rectangle 25"/>
          <p:cNvSpPr/>
          <p:nvPr/>
        </p:nvSpPr>
        <p:spPr>
          <a:xfrm>
            <a:off x="3209075" y="5783685"/>
            <a:ext cx="1678007" cy="376218"/>
          </a:xfrm>
          <a:prstGeom prst="rect">
            <a:avLst/>
          </a:prstGeom>
        </p:spPr>
        <p:txBody>
          <a:bodyPr wrap="none" lIns="113498" tIns="56750" rIns="113498" bIns="56750">
            <a:spAutoFit/>
          </a:bodyPr>
          <a:lstStyle/>
          <a:p>
            <a:r>
              <a:rPr lang="fr-FR" dirty="0" smtClean="0">
                <a:solidFill>
                  <a:srgbClr val="C00000"/>
                </a:solidFill>
              </a:rPr>
              <a:t>Agents </a:t>
            </a:r>
            <a:r>
              <a:rPr lang="fr-FR" dirty="0">
                <a:solidFill>
                  <a:srgbClr val="C00000"/>
                </a:solidFill>
              </a:rPr>
              <a:t>reclassés</a:t>
            </a:r>
          </a:p>
        </p:txBody>
      </p:sp>
      <p:sp>
        <p:nvSpPr>
          <p:cNvPr id="27" name="Rectangle 26"/>
          <p:cNvSpPr/>
          <p:nvPr/>
        </p:nvSpPr>
        <p:spPr>
          <a:xfrm>
            <a:off x="7236296" y="5164683"/>
            <a:ext cx="792088" cy="376218"/>
          </a:xfrm>
          <a:prstGeom prst="rect">
            <a:avLst/>
          </a:prstGeom>
        </p:spPr>
        <p:txBody>
          <a:bodyPr wrap="square" lIns="113498" tIns="56750" rIns="113498" bIns="56750">
            <a:spAutoFit/>
          </a:bodyPr>
          <a:lstStyle/>
          <a:p>
            <a:r>
              <a:rPr lang="fr-FR" dirty="0" smtClean="0">
                <a:solidFill>
                  <a:srgbClr val="0070C0"/>
                </a:solidFill>
              </a:rPr>
              <a:t>RQTH</a:t>
            </a:r>
            <a:endParaRPr lang="fr-FR" dirty="0"/>
          </a:p>
        </p:txBody>
      </p:sp>
      <p:sp>
        <p:nvSpPr>
          <p:cNvPr id="38" name="Rectangle 37"/>
          <p:cNvSpPr/>
          <p:nvPr/>
        </p:nvSpPr>
        <p:spPr>
          <a:xfrm rot="20980554">
            <a:off x="2045987" y="853388"/>
            <a:ext cx="1150430" cy="499329"/>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square" lIns="113498" tIns="56750" rIns="113498" bIns="56750">
            <a:spAutoFit/>
          </a:bodyPr>
          <a:lstStyle/>
          <a:p>
            <a:pPr algn="ctr"/>
            <a:r>
              <a:rPr lang="fr-FR" sz="2500" b="1" dirty="0">
                <a:solidFill>
                  <a:schemeClr val="accent3">
                    <a:lumMod val="50000"/>
                  </a:schemeClr>
                </a:solidFill>
              </a:rPr>
              <a:t>CCAS</a:t>
            </a:r>
          </a:p>
        </p:txBody>
      </p:sp>
      <p:sp>
        <p:nvSpPr>
          <p:cNvPr id="16" name="Espace réservé du texte 5"/>
          <p:cNvSpPr txBox="1">
            <a:spLocks/>
          </p:cNvSpPr>
          <p:nvPr/>
        </p:nvSpPr>
        <p:spPr>
          <a:xfrm>
            <a:off x="107504" y="260648"/>
            <a:ext cx="1877410" cy="2376264"/>
          </a:xfrm>
          <a:prstGeom prst="rect">
            <a:avLst/>
          </a:prstGeom>
          <a:solidFill>
            <a:schemeClr val="accent3">
              <a:lumMod val="40000"/>
              <a:lumOff val="60000"/>
            </a:schemeClr>
          </a:solidFill>
          <a:effectLst>
            <a:outerShdw blurRad="50800" dist="38100" dir="2700000" algn="tl" rotWithShape="0">
              <a:prstClr val="black">
                <a:alpha val="40000"/>
              </a:prstClr>
            </a:outerShdw>
          </a:effectLst>
        </p:spPr>
        <p:txBody>
          <a:bodyPr vert="horz" lIns="113498" tIns="56750" rIns="113498" bIns="56750" rtlCol="0">
            <a:noAutofit/>
          </a:bodyPr>
          <a:lstStyle>
            <a:defPPr>
              <a:defRPr lang="fr-FR"/>
            </a:defPPr>
            <a:lvl1pPr defTabSz="914400">
              <a:spcBef>
                <a:spcPct val="20000"/>
              </a:spcBef>
              <a:buFont typeface="Arial" panose="020B0604020202020204" pitchFamily="34" charset="0"/>
              <a:buNone/>
              <a:defRPr sz="1200" b="1">
                <a:ea typeface="Calibri"/>
                <a:cs typeface="Times New Roman"/>
              </a:defRPr>
            </a:lvl1pPr>
          </a:lstStyle>
          <a:p>
            <a:r>
              <a:rPr lang="fr-FR" sz="1400" dirty="0"/>
              <a:t>En </a:t>
            </a:r>
            <a:r>
              <a:rPr lang="fr-FR" sz="1400" dirty="0" smtClean="0"/>
              <a:t>2024, le taux d’emploi légal </a:t>
            </a:r>
            <a:r>
              <a:rPr lang="fr-FR" sz="1400" dirty="0"/>
              <a:t>d</a:t>
            </a:r>
            <a:r>
              <a:rPr lang="fr-FR" sz="1400" dirty="0" smtClean="0"/>
              <a:t>es </a:t>
            </a:r>
            <a:r>
              <a:rPr lang="fr-FR" sz="1400" dirty="0"/>
              <a:t>trois fonctions publiques </a:t>
            </a:r>
            <a:r>
              <a:rPr lang="fr-FR" sz="1400" b="0" dirty="0" smtClean="0"/>
              <a:t>: </a:t>
            </a:r>
            <a:r>
              <a:rPr lang="fr-FR" sz="1400" dirty="0" smtClean="0"/>
              <a:t>5,93 %</a:t>
            </a:r>
          </a:p>
          <a:p>
            <a:r>
              <a:rPr lang="fr-FR" sz="1400" b="0" dirty="0" smtClean="0"/>
              <a:t>- Fonction publique </a:t>
            </a:r>
            <a:r>
              <a:rPr lang="fr-FR" sz="1400" dirty="0" smtClean="0"/>
              <a:t>territoriale </a:t>
            </a:r>
            <a:r>
              <a:rPr lang="fr-FR" sz="1400" dirty="0"/>
              <a:t>: </a:t>
            </a:r>
            <a:r>
              <a:rPr lang="fr-FR" sz="1400" dirty="0" smtClean="0"/>
              <a:t>7,24 </a:t>
            </a:r>
            <a:r>
              <a:rPr lang="fr-FR" sz="1400" dirty="0"/>
              <a:t>%</a:t>
            </a:r>
          </a:p>
          <a:p>
            <a:r>
              <a:rPr lang="fr-FR" sz="1400" b="0" dirty="0" smtClean="0"/>
              <a:t>- Fonction </a:t>
            </a:r>
            <a:r>
              <a:rPr lang="fr-FR" sz="1400" b="0" dirty="0"/>
              <a:t>publique </a:t>
            </a:r>
            <a:r>
              <a:rPr lang="fr-FR" sz="1400" dirty="0"/>
              <a:t>hospitalière : </a:t>
            </a:r>
            <a:r>
              <a:rPr lang="fr-FR" sz="1400" dirty="0" smtClean="0"/>
              <a:t> 5,90%.</a:t>
            </a:r>
            <a:endParaRPr lang="fr-FR" sz="1400" b="0" dirty="0"/>
          </a:p>
          <a:p>
            <a:r>
              <a:rPr lang="fr-FR" sz="1400" b="0" dirty="0" smtClean="0"/>
              <a:t>- Fonction </a:t>
            </a:r>
            <a:r>
              <a:rPr lang="fr-FR" sz="1400" b="0" dirty="0"/>
              <a:t>publique  </a:t>
            </a:r>
            <a:r>
              <a:rPr lang="fr-FR" sz="1400" dirty="0"/>
              <a:t>d’Etat : </a:t>
            </a:r>
            <a:r>
              <a:rPr lang="fr-FR" sz="1400" dirty="0" smtClean="0"/>
              <a:t>4,86 </a:t>
            </a:r>
            <a:r>
              <a:rPr lang="fr-FR" sz="1400" dirty="0"/>
              <a:t>%</a:t>
            </a:r>
          </a:p>
          <a:p>
            <a:endParaRPr lang="fr-FR" b="0" dirty="0"/>
          </a:p>
        </p:txBody>
      </p:sp>
      <p:sp>
        <p:nvSpPr>
          <p:cNvPr id="17" name="Rectangle 16"/>
          <p:cNvSpPr/>
          <p:nvPr/>
        </p:nvSpPr>
        <p:spPr>
          <a:xfrm>
            <a:off x="0" y="5720161"/>
            <a:ext cx="2958132" cy="594095"/>
          </a:xfrm>
          <a:prstGeom prst="rect">
            <a:avLst/>
          </a:prstGeom>
          <a:solidFill>
            <a:schemeClr val="bg1"/>
          </a:solidFill>
          <a:ln>
            <a:solidFill>
              <a:schemeClr val="accent3">
                <a:lumMod val="75000"/>
              </a:schemeClr>
            </a:solidFill>
          </a:ln>
        </p:spPr>
        <p:txBody>
          <a:bodyPr wrap="square" lIns="113498" tIns="56750" rIns="113498" bIns="56750">
            <a:spAutoFit/>
          </a:bodyPr>
          <a:lstStyle/>
          <a:p>
            <a:r>
              <a:rPr lang="fr-FR" sz="1500" u="sng">
                <a:ea typeface="Calibri"/>
                <a:cs typeface="Times New Roman"/>
              </a:rPr>
              <a:t>Suivi</a:t>
            </a:r>
            <a:r>
              <a:rPr lang="fr-FR" sz="1500">
                <a:ea typeface="Calibri"/>
                <a:cs typeface="Times New Roman"/>
              </a:rPr>
              <a:t> : </a:t>
            </a:r>
          </a:p>
          <a:p>
            <a:r>
              <a:rPr lang="fr-FR" sz="1500">
                <a:ea typeface="Calibri"/>
                <a:cs typeface="Times New Roman"/>
              </a:rPr>
              <a:t>Direction des Ressources humaines</a:t>
            </a:r>
          </a:p>
        </p:txBody>
      </p:sp>
    </p:spTree>
    <p:extLst>
      <p:ext uri="{BB962C8B-B14F-4D97-AF65-F5344CB8AC3E}">
        <p14:creationId xmlns:p14="http://schemas.microsoft.com/office/powerpoint/2010/main" val="2190951550"/>
      </p:ext>
    </p:extLst>
  </p:cSld>
  <p:clrMapOvr>
    <a:masterClrMapping/>
  </p:clrMapOvr>
  <mc:AlternateContent xmlns:mc="http://schemas.openxmlformats.org/markup-compatibility/2006" xmlns:p14="http://schemas.microsoft.com/office/powerpoint/2010/main">
    <mc:Choice Requires="p14">
      <p:transition spd="slow" p14:dur="2000" advTm="7025"/>
    </mc:Choice>
    <mc:Fallback xmlns="">
      <p:transition spd="slow" advTm="7025"/>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3"/>
          <p:cNvSpPr txBox="1">
            <a:spLocks/>
          </p:cNvSpPr>
          <p:nvPr/>
        </p:nvSpPr>
        <p:spPr>
          <a:xfrm>
            <a:off x="323528" y="188640"/>
            <a:ext cx="8018042" cy="556252"/>
          </a:xfrm>
          <a:prstGeom prst="rect">
            <a:avLst/>
          </a:prstGeom>
        </p:spPr>
        <p:txBody>
          <a:bodyPr vert="horz" lIns="113498" tIns="56750" rIns="113498" bIns="5675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2500" b="1" u="sng" dirty="0">
                <a:solidFill>
                  <a:schemeClr val="accent3">
                    <a:lumMod val="50000"/>
                  </a:schemeClr>
                </a:solidFill>
                <a:ea typeface="Calibri"/>
                <a:cs typeface="Times New Roman"/>
              </a:rPr>
              <a:t>NOTES</a:t>
            </a:r>
          </a:p>
        </p:txBody>
      </p:sp>
      <p:sp>
        <p:nvSpPr>
          <p:cNvPr id="3" name="ZoneTexte 2"/>
          <p:cNvSpPr txBox="1"/>
          <p:nvPr/>
        </p:nvSpPr>
        <p:spPr>
          <a:xfrm>
            <a:off x="4860032" y="2348880"/>
            <a:ext cx="184731" cy="353943"/>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29544431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16200000">
            <a:off x="6103857" y="3752285"/>
            <a:ext cx="4631636" cy="345441"/>
          </a:xfrm>
          <a:prstGeom prst="rect">
            <a:avLst/>
          </a:prstGeom>
        </p:spPr>
        <p:txBody>
          <a:bodyPr wrap="none" lIns="113498" tIns="56750" rIns="113498" bIns="56750">
            <a:spAutoFit/>
          </a:bodyPr>
          <a:lstStyle/>
          <a:p>
            <a:r>
              <a:rPr lang="fr-FR" sz="1500" dirty="0"/>
              <a:t>Impression Ville de Villeneuve </a:t>
            </a:r>
            <a:r>
              <a:rPr lang="fr-FR" sz="1500" dirty="0" smtClean="0"/>
              <a:t>d’Ascq – Septembre  2025</a:t>
            </a:r>
            <a:endParaRPr lang="fr-FR" sz="1500" dirty="0"/>
          </a:p>
        </p:txBody>
      </p:sp>
      <p:sp>
        <p:nvSpPr>
          <p:cNvPr id="4" name="Rectangle 3"/>
          <p:cNvSpPr/>
          <p:nvPr/>
        </p:nvSpPr>
        <p:spPr>
          <a:xfrm>
            <a:off x="2372339" y="3353141"/>
            <a:ext cx="4709591" cy="1422659"/>
          </a:xfrm>
          <a:prstGeom prst="rect">
            <a:avLst/>
          </a:prstGeom>
        </p:spPr>
        <p:txBody>
          <a:bodyPr wrap="square" lIns="113498" tIns="56750" rIns="113498" bIns="56750">
            <a:spAutoFit/>
          </a:bodyPr>
          <a:lstStyle/>
          <a:p>
            <a:pPr algn="ctr"/>
            <a:r>
              <a:rPr lang="fr-FR" dirty="0"/>
              <a:t>Direction général des services</a:t>
            </a:r>
          </a:p>
          <a:p>
            <a:pPr algn="ctr"/>
            <a:r>
              <a:rPr lang="fr-FR" dirty="0" smtClean="0"/>
              <a:t>Service accessibilité universelle d’usage et durable</a:t>
            </a:r>
            <a:endParaRPr lang="fr-FR" dirty="0"/>
          </a:p>
          <a:p>
            <a:pPr algn="ctr"/>
            <a:r>
              <a:rPr lang="fr-FR" dirty="0" smtClean="0"/>
              <a:t>Tél</a:t>
            </a:r>
            <a:r>
              <a:rPr lang="fr-FR" dirty="0"/>
              <a:t> : 03 20 43 50 50</a:t>
            </a:r>
          </a:p>
          <a:p>
            <a:pPr algn="ctr"/>
            <a:r>
              <a:rPr lang="fr-FR" dirty="0"/>
              <a:t>Email </a:t>
            </a:r>
            <a:r>
              <a:rPr lang="fr-FR" dirty="0" smtClean="0"/>
              <a:t>: accessibilite@villeneuvedascq.fr</a:t>
            </a:r>
          </a:p>
          <a:p>
            <a:pPr algn="ctr"/>
            <a:endParaRPr lang="fr-FR" u="sng" dirty="0"/>
          </a:p>
        </p:txBody>
      </p:sp>
    </p:spTree>
    <p:extLst>
      <p:ext uri="{BB962C8B-B14F-4D97-AF65-F5344CB8AC3E}">
        <p14:creationId xmlns:p14="http://schemas.microsoft.com/office/powerpoint/2010/main" val="27609669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0" y="39730"/>
            <a:ext cx="2960282" cy="2702063"/>
            <a:chOff x="217264" y="252720"/>
            <a:chExt cx="2570496" cy="2447617"/>
          </a:xfrm>
        </p:grpSpPr>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493" t="41647" r="5867" b="10454"/>
            <a:stretch/>
          </p:blipFill>
          <p:spPr bwMode="auto">
            <a:xfrm>
              <a:off x="217264" y="260648"/>
              <a:ext cx="2359409" cy="2439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094839" y="252720"/>
              <a:ext cx="692921" cy="829542"/>
            </a:xfrm>
            <a:prstGeom prst="rect">
              <a:avLst/>
            </a:prstGeom>
            <a:solidFill>
              <a:sysClr val="window" lastClr="FFFFFF"/>
            </a:solidFill>
            <a:ln w="25400" cap="flat" cmpd="sng" algn="ctr">
              <a:noFill/>
              <a:prstDash val="solid"/>
            </a:ln>
            <a:effectLst/>
          </p:spPr>
          <p:txBody>
            <a:bodyPr rtlCol="0" anchor="ctr"/>
            <a:lstStyle/>
            <a:p>
              <a:pPr marL="0" marR="0" lvl="0" indent="0" algn="ctr" defTabSz="727893" rtl="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8" name="Rectangle 7"/>
          <p:cNvSpPr/>
          <p:nvPr/>
        </p:nvSpPr>
        <p:spPr>
          <a:xfrm rot="21151336">
            <a:off x="798142" y="4379283"/>
            <a:ext cx="1435689" cy="353889"/>
          </a:xfrm>
          <a:prstGeom prst="rect">
            <a:avLst/>
          </a:prstGeom>
        </p:spPr>
        <p:txBody>
          <a:bodyPr wrap="square" lIns="91387" tIns="45693" rIns="91387" bIns="45693">
            <a:spAutoFit/>
          </a:bodyPr>
          <a:lstStyle/>
          <a:p>
            <a:pPr marL="0" marR="0" lvl="0" indent="0" algn="ctr" defTabSz="727893" rtl="0" eaLnBrk="1" fontAlgn="auto" latinLnBrk="0" hangingPunct="1">
              <a:lnSpc>
                <a:spcPct val="100000"/>
              </a:lnSpc>
              <a:spcBef>
                <a:spcPts val="0"/>
              </a:spcBef>
              <a:spcAft>
                <a:spcPts val="0"/>
              </a:spcAft>
              <a:buClrTx/>
              <a:buSzTx/>
              <a:buFontTx/>
              <a:buNone/>
              <a:tabLst/>
              <a:defRPr/>
            </a:pPr>
            <a:endParaRPr kumimoji="0" lang="fr-FR" sz="1700" b="0" i="0" u="none" strike="noStrike" kern="1200" cap="none" spc="0" normalizeH="0" baseline="0" noProof="0" dirty="0">
              <a:ln>
                <a:noFill/>
              </a:ln>
              <a:solidFill>
                <a:srgbClr val="6BB1C9">
                  <a:lumMod val="50000"/>
                </a:srgbClr>
              </a:solidFill>
              <a:effectLst/>
              <a:uLnTx/>
              <a:uFillTx/>
              <a:latin typeface="MV Boli" panose="02000500030200090000" pitchFamily="2" charset="0"/>
              <a:ea typeface="+mn-ea"/>
              <a:cs typeface="MV Boli" panose="02000500030200090000" pitchFamily="2" charset="0"/>
            </a:endParaRPr>
          </a:p>
        </p:txBody>
      </p:sp>
      <p:pic>
        <p:nvPicPr>
          <p:cNvPr id="9" name="Picture 4" descr="M:\Amenagement Urbain\BIGéo\00_BIBLIOTHEQUE\Objets\POST-IT 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195" y="134980"/>
            <a:ext cx="2244429" cy="149913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86958" y="5544113"/>
            <a:ext cx="2204812" cy="600110"/>
          </a:xfrm>
          <a:prstGeom prst="rect">
            <a:avLst/>
          </a:prstGeom>
          <a:solidFill>
            <a:sysClr val="window" lastClr="FFFFFF"/>
          </a:solidFill>
          <a:ln>
            <a:solidFill>
              <a:srgbClr val="6BB1C9">
                <a:lumMod val="75000"/>
              </a:srgbClr>
            </a:solidFill>
          </a:ln>
        </p:spPr>
        <p:txBody>
          <a:bodyPr wrap="square" lIns="91387" tIns="45693" rIns="91387" bIns="45693">
            <a:spAutoFit/>
          </a:bodyPr>
          <a:lstStyle/>
          <a:p>
            <a:pPr marL="0" marR="0" lvl="0" indent="0" algn="l" defTabSz="727893" rtl="0" eaLnBrk="1" fontAlgn="auto" latinLnBrk="0" hangingPunct="1">
              <a:lnSpc>
                <a:spcPct val="100000"/>
              </a:lnSpc>
              <a:spcBef>
                <a:spcPts val="0"/>
              </a:spcBef>
              <a:spcAft>
                <a:spcPts val="0"/>
              </a:spcAft>
              <a:buClrTx/>
              <a:buSzTx/>
              <a:buFontTx/>
              <a:buNone/>
              <a:tabLst/>
              <a:defRPr/>
            </a:pPr>
            <a:r>
              <a:rPr kumimoji="0" lang="fr-FR" sz="1100" b="0" i="0" u="sng" strike="noStrike" kern="0" cap="none" spc="0" normalizeH="0" baseline="0" noProof="0" dirty="0">
                <a:ln>
                  <a:noFill/>
                </a:ln>
                <a:solidFill>
                  <a:prstClr val="black"/>
                </a:solidFill>
                <a:effectLst/>
                <a:uLnTx/>
                <a:uFillTx/>
                <a:latin typeface="Calibri"/>
                <a:ea typeface="Calibri"/>
                <a:cs typeface="Times New Roman"/>
              </a:rPr>
              <a:t>Sources</a:t>
            </a:r>
            <a:r>
              <a:rPr kumimoji="0" lang="fr-FR" sz="1100" b="0" i="0" u="none" strike="noStrike" kern="0" cap="none" spc="0" normalizeH="0" baseline="0" noProof="0" dirty="0">
                <a:ln>
                  <a:noFill/>
                </a:ln>
                <a:solidFill>
                  <a:prstClr val="black"/>
                </a:solidFill>
                <a:effectLst/>
                <a:uLnTx/>
                <a:uFillTx/>
                <a:latin typeface="Calibri"/>
                <a:ea typeface="Calibri"/>
                <a:cs typeface="Times New Roman"/>
              </a:rPr>
              <a:t> : </a:t>
            </a:r>
          </a:p>
          <a:p>
            <a:pPr marL="0" marR="0" lvl="0" indent="0" algn="l" defTabSz="727893" rtl="0" eaLnBrk="1" fontAlgn="auto" latinLnBrk="0" hangingPunct="1">
              <a:lnSpc>
                <a:spcPct val="100000"/>
              </a:lnSpc>
              <a:spcBef>
                <a:spcPts val="0"/>
              </a:spcBef>
              <a:spcAft>
                <a:spcPts val="0"/>
              </a:spcAft>
              <a:buClrTx/>
              <a:buSzTx/>
              <a:buFontTx/>
              <a:buNone/>
              <a:tabLst/>
              <a:defRPr/>
            </a:pPr>
            <a:r>
              <a:rPr kumimoji="0" lang="fr-FR" sz="1100" b="0" i="0" u="none" strike="noStrike" kern="0" cap="none" spc="0" normalizeH="0" baseline="0" noProof="0" dirty="0">
                <a:ln>
                  <a:noFill/>
                </a:ln>
                <a:solidFill>
                  <a:prstClr val="black"/>
                </a:solidFill>
                <a:effectLst/>
                <a:uLnTx/>
                <a:uFillTx/>
                <a:latin typeface="Calibri"/>
                <a:ea typeface="Calibri"/>
                <a:cs typeface="Times New Roman"/>
              </a:rPr>
              <a:t>MDPH 59 (Maison départementale </a:t>
            </a:r>
            <a:endParaRPr kumimoji="0" lang="fr-FR" sz="1100" b="0" i="0" u="none" strike="noStrike" kern="0" cap="none" spc="0" normalizeH="0" baseline="0" noProof="0" dirty="0" smtClean="0">
              <a:ln>
                <a:noFill/>
              </a:ln>
              <a:solidFill>
                <a:prstClr val="black"/>
              </a:solidFill>
              <a:effectLst/>
              <a:uLnTx/>
              <a:uFillTx/>
              <a:latin typeface="Calibri"/>
              <a:ea typeface="Calibri"/>
              <a:cs typeface="Times New Roman"/>
            </a:endParaRPr>
          </a:p>
          <a:p>
            <a:pPr marL="0" marR="0" lvl="0" indent="0" algn="l" defTabSz="727893" rtl="0" eaLnBrk="1" fontAlgn="auto" latinLnBrk="0" hangingPunct="1">
              <a:lnSpc>
                <a:spcPct val="100000"/>
              </a:lnSpc>
              <a:spcBef>
                <a:spcPts val="0"/>
              </a:spcBef>
              <a:spcAft>
                <a:spcPts val="0"/>
              </a:spcAft>
              <a:buClrTx/>
              <a:buSzTx/>
              <a:buFontTx/>
              <a:buNone/>
              <a:tabLst/>
              <a:defRPr/>
            </a:pPr>
            <a:r>
              <a:rPr kumimoji="0" lang="fr-FR" sz="1100" b="0" i="0" u="none" strike="noStrike" kern="0" cap="none" spc="0" normalizeH="0" baseline="0" noProof="0" dirty="0" smtClean="0">
                <a:ln>
                  <a:noFill/>
                </a:ln>
                <a:solidFill>
                  <a:prstClr val="black"/>
                </a:solidFill>
                <a:effectLst/>
                <a:uLnTx/>
                <a:uFillTx/>
                <a:latin typeface="Calibri"/>
                <a:ea typeface="Calibri"/>
                <a:cs typeface="Times New Roman"/>
              </a:rPr>
              <a:t>des </a:t>
            </a:r>
            <a:r>
              <a:rPr kumimoji="0" lang="fr-FR" sz="1100" b="0" i="0" u="none" strike="noStrike" kern="0" cap="none" spc="0" normalizeH="0" baseline="0" noProof="0" dirty="0">
                <a:ln>
                  <a:noFill/>
                </a:ln>
                <a:solidFill>
                  <a:prstClr val="black"/>
                </a:solidFill>
                <a:effectLst/>
                <a:uLnTx/>
                <a:uFillTx/>
                <a:latin typeface="Calibri"/>
                <a:ea typeface="Calibri"/>
                <a:cs typeface="Times New Roman"/>
              </a:rPr>
              <a:t>personnes handicapées)</a:t>
            </a:r>
          </a:p>
        </p:txBody>
      </p:sp>
      <p:sp>
        <p:nvSpPr>
          <p:cNvPr id="2" name="Rectangle 1"/>
          <p:cNvSpPr/>
          <p:nvPr/>
        </p:nvSpPr>
        <p:spPr>
          <a:xfrm>
            <a:off x="-1309985" y="422885"/>
            <a:ext cx="4572001" cy="877113"/>
          </a:xfrm>
          <a:prstGeom prst="rect">
            <a:avLst/>
          </a:prstGeom>
        </p:spPr>
        <p:txBody>
          <a:bodyPr lIns="91392" tIns="45695" rIns="91392" bIns="45695">
            <a:spAutoFit/>
          </a:bodyPr>
          <a:lstStyle/>
          <a:p>
            <a:pPr marL="0" marR="0" lvl="0" indent="0" algn="ctr" defTabSz="727893" rtl="0" eaLnBrk="1" fontAlgn="auto" latinLnBrk="0" hangingPunct="1">
              <a:lnSpc>
                <a:spcPct val="100000"/>
              </a:lnSpc>
              <a:spcBef>
                <a:spcPts val="0"/>
              </a:spcBef>
              <a:spcAft>
                <a:spcPts val="0"/>
              </a:spcAft>
              <a:buClrTx/>
              <a:buSzTx/>
              <a:buFontTx/>
              <a:buNone/>
              <a:tabLst/>
              <a:defRPr/>
            </a:pPr>
            <a:r>
              <a:rPr kumimoji="0" lang="fr-FR" sz="1700" b="0" i="0" u="none" strike="noStrike" kern="1200" cap="none" spc="0" normalizeH="0" baseline="0" noProof="0" dirty="0">
                <a:ln>
                  <a:noFill/>
                </a:ln>
                <a:solidFill>
                  <a:srgbClr val="6BB1C9">
                    <a:lumMod val="50000"/>
                  </a:srgbClr>
                </a:solidFill>
                <a:effectLst/>
                <a:uLnTx/>
                <a:uFillTx/>
                <a:latin typeface="MV Boli" panose="02000500030200090000" pitchFamily="2" charset="0"/>
                <a:ea typeface="+mn-ea"/>
                <a:cs typeface="MV Boli" panose="02000500030200090000" pitchFamily="2" charset="0"/>
              </a:rPr>
              <a:t>62 613 </a:t>
            </a:r>
            <a:endParaRPr kumimoji="0" lang="fr-FR" sz="1700" b="0" i="0" u="none" strike="noStrike" kern="1200" cap="none" spc="0" normalizeH="0" baseline="0" noProof="0" dirty="0" smtClean="0">
              <a:ln>
                <a:noFill/>
              </a:ln>
              <a:solidFill>
                <a:srgbClr val="6BB1C9">
                  <a:lumMod val="50000"/>
                </a:srgbClr>
              </a:solidFill>
              <a:effectLst/>
              <a:uLnTx/>
              <a:uFillTx/>
              <a:latin typeface="MV Boli" panose="02000500030200090000" pitchFamily="2" charset="0"/>
              <a:ea typeface="+mn-ea"/>
              <a:cs typeface="MV Boli" panose="02000500030200090000" pitchFamily="2" charset="0"/>
            </a:endParaRPr>
          </a:p>
          <a:p>
            <a:pPr marL="0" marR="0" lvl="0" indent="0" algn="ctr" defTabSz="727893" rtl="0" eaLnBrk="1" fontAlgn="auto" latinLnBrk="0" hangingPunct="1">
              <a:lnSpc>
                <a:spcPct val="100000"/>
              </a:lnSpc>
              <a:spcBef>
                <a:spcPts val="0"/>
              </a:spcBef>
              <a:spcAft>
                <a:spcPts val="0"/>
              </a:spcAft>
              <a:buClrTx/>
              <a:buSzTx/>
              <a:buFontTx/>
              <a:buNone/>
              <a:tabLst/>
              <a:defRPr/>
            </a:pPr>
            <a:r>
              <a:rPr kumimoji="0" lang="fr-FR" sz="1700" b="0" i="0" u="none" strike="noStrike" kern="1200" cap="none" spc="0" normalizeH="0" baseline="0" noProof="0" dirty="0" smtClean="0">
                <a:ln>
                  <a:noFill/>
                </a:ln>
                <a:solidFill>
                  <a:srgbClr val="6BB1C9">
                    <a:lumMod val="50000"/>
                  </a:srgbClr>
                </a:solidFill>
                <a:effectLst/>
                <a:uLnTx/>
                <a:uFillTx/>
                <a:latin typeface="MV Boli" panose="02000500030200090000" pitchFamily="2" charset="0"/>
                <a:ea typeface="+mn-ea"/>
                <a:cs typeface="MV Boli" panose="02000500030200090000" pitchFamily="2" charset="0"/>
              </a:rPr>
              <a:t>habitants</a:t>
            </a:r>
            <a:endParaRPr kumimoji="0" lang="fr-FR" sz="1700" b="0" i="0" u="none" strike="noStrike" kern="1200" cap="none" spc="0" normalizeH="0" baseline="0" noProof="0" dirty="0">
              <a:ln>
                <a:noFill/>
              </a:ln>
              <a:solidFill>
                <a:srgbClr val="6BB1C9">
                  <a:lumMod val="50000"/>
                </a:srgbClr>
              </a:solidFill>
              <a:effectLst/>
              <a:uLnTx/>
              <a:uFillTx/>
              <a:latin typeface="MV Boli" panose="02000500030200090000" pitchFamily="2" charset="0"/>
              <a:ea typeface="+mn-ea"/>
              <a:cs typeface="MV Boli" panose="02000500030200090000" pitchFamily="2" charset="0"/>
            </a:endParaRPr>
          </a:p>
          <a:p>
            <a:pPr marL="0" marR="0" lvl="0" indent="0" algn="ctr" defTabSz="727893" rtl="0" eaLnBrk="1" fontAlgn="auto" latinLnBrk="0" hangingPunct="1">
              <a:lnSpc>
                <a:spcPct val="100000"/>
              </a:lnSpc>
              <a:spcBef>
                <a:spcPts val="0"/>
              </a:spcBef>
              <a:spcAft>
                <a:spcPts val="0"/>
              </a:spcAft>
              <a:buClrTx/>
              <a:buSzTx/>
              <a:buFontTx/>
              <a:buNone/>
              <a:tabLst/>
              <a:defRPr/>
            </a:pPr>
            <a:r>
              <a:rPr kumimoji="0" lang="fr-FR" sz="1700" b="0" i="0" u="none" strike="noStrike" kern="1200" cap="none" spc="0" normalizeH="0" baseline="0" noProof="0" dirty="0" smtClean="0">
                <a:ln>
                  <a:noFill/>
                </a:ln>
                <a:solidFill>
                  <a:srgbClr val="6BB1C9">
                    <a:lumMod val="50000"/>
                  </a:srgbClr>
                </a:solidFill>
                <a:effectLst/>
                <a:uLnTx/>
                <a:uFillTx/>
                <a:latin typeface="MV Boli" panose="02000500030200090000" pitchFamily="2" charset="0"/>
                <a:ea typeface="+mn-ea"/>
                <a:cs typeface="MV Boli" panose="02000500030200090000" pitchFamily="2" charset="0"/>
              </a:rPr>
              <a:t>en 2019</a:t>
            </a:r>
            <a:endParaRPr kumimoji="0" lang="fr-FR" sz="1700" b="0" i="0" u="none" strike="noStrike" kern="1200" cap="none" spc="0" normalizeH="0" baseline="0" noProof="0" dirty="0">
              <a:ln>
                <a:noFill/>
              </a:ln>
              <a:solidFill>
                <a:srgbClr val="6BB1C9">
                  <a:lumMod val="50000"/>
                </a:srgbClr>
              </a:solidFill>
              <a:effectLst/>
              <a:uLnTx/>
              <a:uFillTx/>
              <a:latin typeface="MV Boli" panose="02000500030200090000" pitchFamily="2" charset="0"/>
              <a:ea typeface="+mn-ea"/>
              <a:cs typeface="MV Boli" panose="02000500030200090000" pitchFamily="2" charset="0"/>
            </a:endParaRPr>
          </a:p>
        </p:txBody>
      </p:sp>
      <p:sp>
        <p:nvSpPr>
          <p:cNvPr id="13" name="Titre 3"/>
          <p:cNvSpPr txBox="1">
            <a:spLocks/>
          </p:cNvSpPr>
          <p:nvPr/>
        </p:nvSpPr>
        <p:spPr>
          <a:xfrm>
            <a:off x="4584546" y="422890"/>
            <a:ext cx="3594126" cy="353495"/>
          </a:xfrm>
          <a:prstGeom prst="rect">
            <a:avLst/>
          </a:prstGeom>
          <a:noFill/>
          <a:effectLst/>
        </p:spPr>
        <p:txBody>
          <a:bodyPr vert="horz" lIns="91387" tIns="45693" rIns="91387" bIns="45693" rtlCol="0" anchor="b">
            <a:noAutofit/>
          </a:bodyPr>
          <a:lstStyle>
            <a:defPPr>
              <a:defRPr lang="fr-FR"/>
            </a:defPPr>
            <a:lvl1pPr algn="r">
              <a:spcBef>
                <a:spcPct val="0"/>
              </a:spcBef>
              <a:buNone/>
              <a:defRPr sz="2000" b="1">
                <a:solidFill>
                  <a:schemeClr val="accent3">
                    <a:lumMod val="75000"/>
                  </a:schemeClr>
                </a:solidFill>
                <a:latin typeface="+mj-lt"/>
                <a:ea typeface="Calibri"/>
                <a:cs typeface="Times New Roman"/>
              </a:defRPr>
            </a:lvl1pPr>
          </a:lstStyle>
          <a:p>
            <a:pPr marL="0" marR="0" lvl="0" indent="0" algn="r" defTabSz="727893" rtl="0" eaLnBrk="1" fontAlgn="auto" latinLnBrk="0" hangingPunct="1">
              <a:lnSpc>
                <a:spcPct val="100000"/>
              </a:lnSpc>
              <a:spcBef>
                <a:spcPct val="0"/>
              </a:spcBef>
              <a:spcAft>
                <a:spcPts val="0"/>
              </a:spcAft>
              <a:buClrTx/>
              <a:buSzTx/>
              <a:buFontTx/>
              <a:buNone/>
              <a:tabLst/>
              <a:defRPr/>
            </a:pPr>
            <a:r>
              <a:rPr kumimoji="0" lang="fr-FR" sz="2000" b="1" i="0" u="none" strike="noStrike" kern="0" cap="none" spc="0" normalizeH="0" baseline="0" noProof="0" dirty="0">
                <a:ln>
                  <a:noFill/>
                </a:ln>
                <a:solidFill>
                  <a:srgbClr val="6BB1C9">
                    <a:lumMod val="75000"/>
                  </a:srgbClr>
                </a:solidFill>
                <a:effectLst/>
                <a:uLnTx/>
                <a:uFillTx/>
                <a:latin typeface="Calibri"/>
                <a:cs typeface="Times New Roman"/>
              </a:rPr>
              <a:t>EXERCICE DE LA CITOYENNETÉ</a:t>
            </a:r>
          </a:p>
        </p:txBody>
      </p:sp>
      <p:sp>
        <p:nvSpPr>
          <p:cNvPr id="14" name="Rectangle 13"/>
          <p:cNvSpPr/>
          <p:nvPr/>
        </p:nvSpPr>
        <p:spPr>
          <a:xfrm>
            <a:off x="3242985" y="684499"/>
            <a:ext cx="5122835" cy="615499"/>
          </a:xfrm>
          <a:prstGeom prst="rect">
            <a:avLst/>
          </a:prstGeom>
          <a:noFill/>
          <a:ln>
            <a:noFill/>
          </a:ln>
          <a:effectLst/>
        </p:spPr>
        <p:txBody>
          <a:bodyPr wrap="square" lIns="91387" tIns="45693" rIns="91387" bIns="45693">
            <a:spAutoFit/>
          </a:bodyPr>
          <a:lstStyle/>
          <a:p>
            <a:pPr marL="0" marR="0" lvl="0" indent="0" algn="r" defTabSz="727893" rtl="0" eaLnBrk="1" fontAlgn="auto" latinLnBrk="0" hangingPunct="1">
              <a:lnSpc>
                <a:spcPct val="100000"/>
              </a:lnSpc>
              <a:spcBef>
                <a:spcPts val="0"/>
              </a:spcBef>
              <a:spcAft>
                <a:spcPts val="0"/>
              </a:spcAft>
              <a:buClrTx/>
              <a:buSzTx/>
              <a:buFontTx/>
              <a:buNone/>
              <a:tabLst/>
              <a:defRPr/>
            </a:pPr>
            <a:r>
              <a:rPr kumimoji="0" lang="fr-FR" sz="1700" b="1" i="0" u="none" strike="noStrike" kern="0" cap="none" spc="0" normalizeH="0" baseline="0" noProof="0" dirty="0">
                <a:ln>
                  <a:noFill/>
                </a:ln>
                <a:solidFill>
                  <a:srgbClr val="6BB1C9">
                    <a:lumMod val="50000"/>
                  </a:srgbClr>
                </a:solidFill>
                <a:effectLst/>
                <a:uLnTx/>
                <a:uFillTx/>
                <a:latin typeface="Calibri"/>
                <a:ea typeface="+mn-ea"/>
                <a:cs typeface="+mn-cs"/>
              </a:rPr>
              <a:t>Nombre de bénéficiaires d’au moins </a:t>
            </a:r>
            <a:br>
              <a:rPr kumimoji="0" lang="fr-FR" sz="1700" b="1" i="0" u="none" strike="noStrike" kern="0" cap="none" spc="0" normalizeH="0" baseline="0" noProof="0" dirty="0">
                <a:ln>
                  <a:noFill/>
                </a:ln>
                <a:solidFill>
                  <a:srgbClr val="6BB1C9">
                    <a:lumMod val="50000"/>
                  </a:srgbClr>
                </a:solidFill>
                <a:effectLst/>
                <a:uLnTx/>
                <a:uFillTx/>
                <a:latin typeface="Calibri"/>
                <a:ea typeface="+mn-ea"/>
                <a:cs typeface="+mn-cs"/>
              </a:rPr>
            </a:br>
            <a:r>
              <a:rPr kumimoji="0" lang="fr-FR" sz="1700" b="1" i="0" u="none" strike="noStrike" kern="0" cap="none" spc="0" normalizeH="0" baseline="0" noProof="0" dirty="0">
                <a:ln>
                  <a:noFill/>
                </a:ln>
                <a:solidFill>
                  <a:srgbClr val="6BB1C9">
                    <a:lumMod val="50000"/>
                  </a:srgbClr>
                </a:solidFill>
                <a:effectLst/>
                <a:uLnTx/>
                <a:uFillTx/>
                <a:latin typeface="Calibri"/>
                <a:ea typeface="+mn-ea"/>
                <a:cs typeface="+mn-cs"/>
              </a:rPr>
              <a:t>une prestation délivrée par la MDPH</a:t>
            </a:r>
            <a:endParaRPr kumimoji="0" lang="fr-FR" sz="1700" b="1" i="0" u="none" strike="noStrike" kern="0" cap="none" spc="0" normalizeH="0" baseline="0" noProof="0" dirty="0">
              <a:ln>
                <a:noFill/>
              </a:ln>
              <a:solidFill>
                <a:srgbClr val="6BB1C9">
                  <a:lumMod val="50000"/>
                </a:srgbClr>
              </a:solidFill>
              <a:effectLst/>
              <a:uLnTx/>
              <a:uFillTx/>
              <a:latin typeface="Calibri"/>
              <a:ea typeface="Calibri"/>
              <a:cs typeface="Times New Roman"/>
            </a:endParaRPr>
          </a:p>
        </p:txBody>
      </p:sp>
      <p:pic>
        <p:nvPicPr>
          <p:cNvPr id="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288" y="6164830"/>
            <a:ext cx="1800200" cy="66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Tableau 10"/>
          <p:cNvGraphicFramePr>
            <a:graphicFrameLocks noGrp="1"/>
          </p:cNvGraphicFramePr>
          <p:nvPr>
            <p:extLst>
              <p:ext uri="{D42A27DB-BD31-4B8C-83A1-F6EECF244321}">
                <p14:modId xmlns:p14="http://schemas.microsoft.com/office/powerpoint/2010/main" val="28742537"/>
              </p:ext>
            </p:extLst>
          </p:nvPr>
        </p:nvGraphicFramePr>
        <p:xfrm>
          <a:off x="2811587" y="1312261"/>
          <a:ext cx="6152900" cy="4892040"/>
        </p:xfrm>
        <a:graphic>
          <a:graphicData uri="http://schemas.openxmlformats.org/drawingml/2006/table">
            <a:tbl>
              <a:tblPr firstRow="1" bandRow="1">
                <a:tableStyleId>{5C22544A-7EE6-4342-B048-85BDC9FD1C3A}</a:tableStyleId>
              </a:tblPr>
              <a:tblGrid>
                <a:gridCol w="1541323">
                  <a:extLst>
                    <a:ext uri="{9D8B030D-6E8A-4147-A177-3AD203B41FA5}">
                      <a16:colId xmlns:a16="http://schemas.microsoft.com/office/drawing/2014/main" val="62319034"/>
                    </a:ext>
                  </a:extLst>
                </a:gridCol>
                <a:gridCol w="1340120">
                  <a:extLst>
                    <a:ext uri="{9D8B030D-6E8A-4147-A177-3AD203B41FA5}">
                      <a16:colId xmlns:a16="http://schemas.microsoft.com/office/drawing/2014/main" val="160480052"/>
                    </a:ext>
                  </a:extLst>
                </a:gridCol>
                <a:gridCol w="1353257">
                  <a:extLst>
                    <a:ext uri="{9D8B030D-6E8A-4147-A177-3AD203B41FA5}">
                      <a16:colId xmlns:a16="http://schemas.microsoft.com/office/drawing/2014/main" val="535081387"/>
                    </a:ext>
                  </a:extLst>
                </a:gridCol>
                <a:gridCol w="1918200">
                  <a:extLst>
                    <a:ext uri="{9D8B030D-6E8A-4147-A177-3AD203B41FA5}">
                      <a16:colId xmlns:a16="http://schemas.microsoft.com/office/drawing/2014/main" val="2725168919"/>
                    </a:ext>
                  </a:extLst>
                </a:gridCol>
              </a:tblGrid>
              <a:tr h="337706">
                <a:tc>
                  <a:txBody>
                    <a:bodyPr/>
                    <a:lstStyle/>
                    <a:p>
                      <a:endParaRPr lang="fr-FR" dirty="0"/>
                    </a:p>
                  </a:txBody>
                  <a:tcP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gridSpan="3">
                  <a:txBody>
                    <a:bodyPr/>
                    <a:lstStyle/>
                    <a:p>
                      <a:pPr algn="ctr"/>
                      <a:r>
                        <a:rPr lang="fr-FR" b="0" dirty="0" smtClean="0">
                          <a:solidFill>
                            <a:schemeClr val="tx1"/>
                          </a:solidFill>
                        </a:rPr>
                        <a:t>Commune VILLENEUVE</a:t>
                      </a:r>
                      <a:r>
                        <a:rPr lang="fr-FR" b="0" baseline="0" dirty="0" smtClean="0">
                          <a:solidFill>
                            <a:schemeClr val="tx1"/>
                          </a:solidFill>
                        </a:rPr>
                        <a:t> D’ASCQ</a:t>
                      </a:r>
                      <a:endParaRPr lang="fr-FR"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fr-FR"/>
                    </a:p>
                  </a:txBody>
                  <a:tcPr/>
                </a:tc>
                <a:tc hMerge="1">
                  <a:txBody>
                    <a:bodyPr/>
                    <a:lstStyle/>
                    <a:p>
                      <a:endParaRPr lang="fr-FR" dirty="0"/>
                    </a:p>
                  </a:txBody>
                  <a:tcPr/>
                </a:tc>
                <a:extLst>
                  <a:ext uri="{0D108BD9-81ED-4DB2-BD59-A6C34878D82A}">
                    <a16:rowId xmlns:a16="http://schemas.microsoft.com/office/drawing/2014/main" val="3714133084"/>
                  </a:ext>
                </a:extLst>
              </a:tr>
              <a:tr h="499218">
                <a:tc>
                  <a:txBody>
                    <a:bodyPr/>
                    <a:lstStyle/>
                    <a:p>
                      <a:endParaRPr lang="fr-FR" dirty="0"/>
                    </a:p>
                  </a:txBody>
                  <a:tcPr>
                    <a:lnL w="12700" cmpd="sng">
                      <a:noFill/>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b="0" dirty="0" smtClean="0"/>
                        <a:t>Données</a:t>
                      </a:r>
                    </a:p>
                    <a:p>
                      <a:pPr algn="ctr"/>
                      <a:r>
                        <a:rPr lang="fr-FR" sz="1400" b="0" dirty="0" smtClean="0"/>
                        <a:t>MDPH</a:t>
                      </a:r>
                      <a:r>
                        <a:rPr lang="fr-FR" sz="1400" b="0" baseline="0" dirty="0" smtClean="0"/>
                        <a:t> 2015</a:t>
                      </a:r>
                      <a:endParaRPr lang="fr-FR" sz="1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400" b="0" dirty="0" smtClean="0"/>
                        <a:t>Données </a:t>
                      </a:r>
                    </a:p>
                    <a:p>
                      <a:pPr algn="ctr"/>
                      <a:r>
                        <a:rPr lang="fr-FR" sz="1400" b="0" dirty="0" smtClean="0"/>
                        <a:t>MDPH 2020</a:t>
                      </a:r>
                      <a:endParaRPr lang="fr-FR" sz="1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400" b="1" dirty="0" smtClean="0"/>
                        <a:t>Données</a:t>
                      </a:r>
                    </a:p>
                    <a:p>
                      <a:pPr algn="ctr"/>
                      <a:r>
                        <a:rPr lang="fr-FR" sz="1400" b="1" dirty="0" smtClean="0"/>
                        <a:t>MDPH</a:t>
                      </a:r>
                      <a:r>
                        <a:rPr lang="fr-FR" sz="1400" b="1" baseline="0" dirty="0" smtClean="0"/>
                        <a:t> 2023</a:t>
                      </a:r>
                      <a:endParaRPr lang="fr-FR"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577265068"/>
                  </a:ext>
                </a:extLst>
              </a:tr>
              <a:tr h="352389">
                <a:tc>
                  <a:txBody>
                    <a:bodyPr/>
                    <a:lstStyle/>
                    <a:p>
                      <a:r>
                        <a:rPr lang="fr-FR" sz="1400" dirty="0" smtClean="0"/>
                        <a:t>Moins</a:t>
                      </a:r>
                      <a:r>
                        <a:rPr lang="fr-FR" sz="1400" baseline="0" dirty="0" smtClean="0"/>
                        <a:t> de 6 ans</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fr-FR" sz="1400" dirty="0" smtClean="0"/>
                        <a:t>73</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400" dirty="0" smtClean="0"/>
                        <a:t>76</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800" b="1" dirty="0" smtClean="0"/>
                        <a:t>80</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617794311"/>
                  </a:ext>
                </a:extLst>
              </a:tr>
              <a:tr h="352389">
                <a:tc>
                  <a:txBody>
                    <a:bodyPr/>
                    <a:lstStyle/>
                    <a:p>
                      <a:r>
                        <a:rPr lang="fr-FR" sz="1400" dirty="0" smtClean="0"/>
                        <a:t>6</a:t>
                      </a:r>
                      <a:r>
                        <a:rPr lang="fr-FR" sz="1400" baseline="0" dirty="0" smtClean="0"/>
                        <a:t> -11 ans</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fr-FR" sz="1400" dirty="0" smtClean="0"/>
                        <a:t>226</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400" dirty="0" smtClean="0"/>
                        <a:t>301</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800" b="1" dirty="0" smtClean="0"/>
                        <a:t>299</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818439733"/>
                  </a:ext>
                </a:extLst>
              </a:tr>
              <a:tr h="352389">
                <a:tc>
                  <a:txBody>
                    <a:bodyPr/>
                    <a:lstStyle/>
                    <a:p>
                      <a:r>
                        <a:rPr lang="fr-FR" sz="1400" dirty="0" smtClean="0"/>
                        <a:t>12 – 19 ans</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fr-FR" sz="1400" dirty="0" smtClean="0"/>
                        <a:t>281</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400" dirty="0" smtClean="0"/>
                        <a:t>305</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800" b="1" dirty="0" smtClean="0"/>
                        <a:t>559</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996716327"/>
                  </a:ext>
                </a:extLst>
              </a:tr>
              <a:tr h="352389">
                <a:tc>
                  <a:txBody>
                    <a:bodyPr/>
                    <a:lstStyle/>
                    <a:p>
                      <a:r>
                        <a:rPr lang="fr-FR" sz="1400" dirty="0" smtClean="0"/>
                        <a:t>20 -24 ans</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fr-FR" sz="1400" dirty="0" smtClean="0"/>
                        <a:t>151</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400" dirty="0" smtClean="0"/>
                        <a:t>191</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800" b="1" dirty="0" smtClean="0"/>
                        <a:t>246</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831212167"/>
                  </a:ext>
                </a:extLst>
              </a:tr>
              <a:tr h="352389">
                <a:tc>
                  <a:txBody>
                    <a:bodyPr/>
                    <a:lstStyle/>
                    <a:p>
                      <a:r>
                        <a:rPr lang="fr-FR" sz="1400" dirty="0" smtClean="0"/>
                        <a:t>25 – 34 ans</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fr-FR" sz="1400" dirty="0" smtClean="0"/>
                        <a:t>483</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400" dirty="0" smtClean="0"/>
                        <a:t>521</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800" b="1" dirty="0" smtClean="0"/>
                        <a:t>493</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27390512"/>
                  </a:ext>
                </a:extLst>
              </a:tr>
              <a:tr h="352389">
                <a:tc>
                  <a:txBody>
                    <a:bodyPr/>
                    <a:lstStyle/>
                    <a:p>
                      <a:r>
                        <a:rPr lang="fr-FR" sz="1400" dirty="0" smtClean="0"/>
                        <a:t>35 –</a:t>
                      </a:r>
                      <a:r>
                        <a:rPr lang="fr-FR" sz="1400" baseline="0" dirty="0" smtClean="0"/>
                        <a:t> 44 ans</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fr-FR" sz="1400" dirty="0" smtClean="0"/>
                        <a:t>669</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400" dirty="0" smtClean="0"/>
                        <a:t>819</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800" b="1" dirty="0" smtClean="0"/>
                        <a:t>654</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573686337"/>
                  </a:ext>
                </a:extLst>
              </a:tr>
              <a:tr h="352389">
                <a:tc>
                  <a:txBody>
                    <a:bodyPr/>
                    <a:lstStyle/>
                    <a:p>
                      <a:r>
                        <a:rPr lang="fr-FR" sz="1400" dirty="0" smtClean="0"/>
                        <a:t>45 – 54 ans</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fr-FR" sz="1400" dirty="0" smtClean="0"/>
                        <a:t>990</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400" dirty="0" smtClean="0"/>
                        <a:t>1 182</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800" b="1" dirty="0" smtClean="0"/>
                        <a:t>1 052</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501126717"/>
                  </a:ext>
                </a:extLst>
              </a:tr>
              <a:tr h="352389">
                <a:tc>
                  <a:txBody>
                    <a:bodyPr/>
                    <a:lstStyle/>
                    <a:p>
                      <a:r>
                        <a:rPr lang="fr-FR" sz="1400" dirty="0" smtClean="0"/>
                        <a:t>55 – 59 ans</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fr-FR" sz="1400" dirty="0" smtClean="0"/>
                        <a:t>619</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400" dirty="0" smtClean="0"/>
                        <a:t>700</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800" b="1" dirty="0" smtClean="0"/>
                        <a:t>673</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409245647"/>
                  </a:ext>
                </a:extLst>
              </a:tr>
              <a:tr h="352389">
                <a:tc>
                  <a:txBody>
                    <a:bodyPr/>
                    <a:lstStyle/>
                    <a:p>
                      <a:r>
                        <a:rPr lang="fr-FR" sz="1400" dirty="0" smtClean="0"/>
                        <a:t>60 – 74 ans</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fr-FR" sz="1400" dirty="0" smtClean="0"/>
                        <a:t>773</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400" dirty="0" smtClean="0"/>
                        <a:t>1</a:t>
                      </a:r>
                      <a:r>
                        <a:rPr lang="fr-FR" sz="1400" baseline="0" dirty="0" smtClean="0"/>
                        <a:t> 036</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800" b="1" dirty="0" smtClean="0"/>
                        <a:t>1</a:t>
                      </a:r>
                      <a:r>
                        <a:rPr lang="fr-FR" sz="1800" b="1" baseline="0" dirty="0" smtClean="0"/>
                        <a:t> 324</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05548782"/>
                  </a:ext>
                </a:extLst>
              </a:tr>
              <a:tr h="352389">
                <a:tc>
                  <a:txBody>
                    <a:bodyPr/>
                    <a:lstStyle/>
                    <a:p>
                      <a:r>
                        <a:rPr lang="fr-FR" sz="1400" dirty="0" smtClean="0"/>
                        <a:t>75 ans et plus</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fr-FR" sz="1400" dirty="0" smtClean="0"/>
                        <a:t>345</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400" dirty="0" smtClean="0"/>
                        <a:t>454</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800" b="1" dirty="0" smtClean="0"/>
                        <a:t>586</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560451036"/>
                  </a:ext>
                </a:extLst>
              </a:tr>
              <a:tr h="352389">
                <a:tc>
                  <a:txBody>
                    <a:bodyPr/>
                    <a:lstStyle/>
                    <a:p>
                      <a:pPr algn="ctr"/>
                      <a:r>
                        <a:rPr lang="fr-FR" sz="1400" dirty="0" smtClean="0"/>
                        <a:t>Total </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fr-FR" sz="1400" dirty="0" smtClean="0"/>
                        <a:t>4 610 (7,36%)</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fr-FR" sz="1400" dirty="0" smtClean="0"/>
                        <a:t>5 585 (8,91%)</a:t>
                      </a:r>
                      <a:r>
                        <a:rPr lang="fr-FR" sz="1400" baseline="0" dirty="0" smtClean="0"/>
                        <a:t> </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fr-FR" sz="1800" b="1" dirty="0" smtClean="0"/>
                        <a:t>5 956 (9,51%)</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4050154064"/>
                  </a:ext>
                </a:extLst>
              </a:tr>
            </a:tbl>
          </a:graphicData>
        </a:graphic>
      </p:graphicFrame>
      <p:sp>
        <p:nvSpPr>
          <p:cNvPr id="28" name="Rectangle 27"/>
          <p:cNvSpPr/>
          <p:nvPr/>
        </p:nvSpPr>
        <p:spPr>
          <a:xfrm rot="20878122">
            <a:off x="33955" y="3752366"/>
            <a:ext cx="2694312" cy="353889"/>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square" lIns="91387" tIns="45693" rIns="91387" bIns="45693">
            <a:spAutoFit/>
          </a:bodyPr>
          <a:lstStyle/>
          <a:p>
            <a:pPr marL="0" marR="0" lvl="0" indent="0" algn="ctr" defTabSz="913913" rtl="0" eaLnBrk="1" fontAlgn="auto" latinLnBrk="0" hangingPunct="1">
              <a:lnSpc>
                <a:spcPct val="100000"/>
              </a:lnSpc>
              <a:spcBef>
                <a:spcPts val="0"/>
              </a:spcBef>
              <a:spcAft>
                <a:spcPts val="0"/>
              </a:spcAft>
              <a:buClrTx/>
              <a:buSzTx/>
              <a:buFontTx/>
              <a:buNone/>
              <a:tabLst/>
              <a:defRPr/>
            </a:pPr>
            <a:r>
              <a:rPr kumimoji="0" lang="fr-FR" sz="1700" b="1" i="0" u="none" strike="noStrike" kern="1200" cap="none" spc="0" normalizeH="0" baseline="0" noProof="0" dirty="0">
                <a:ln>
                  <a:noFill/>
                </a:ln>
                <a:solidFill>
                  <a:prstClr val="black"/>
                </a:solidFill>
                <a:effectLst/>
                <a:uLnTx/>
                <a:uFillTx/>
                <a:latin typeface="Calibri"/>
                <a:ea typeface="+mn-ea"/>
                <a:cs typeface="+mn-cs"/>
              </a:rPr>
              <a:t>Evolution  + </a:t>
            </a:r>
            <a:r>
              <a:rPr lang="fr-FR" sz="1700" b="1" dirty="0" smtClean="0">
                <a:solidFill>
                  <a:prstClr val="black"/>
                </a:solidFill>
                <a:latin typeface="Calibri"/>
              </a:rPr>
              <a:t>371 </a:t>
            </a:r>
            <a:r>
              <a:rPr kumimoji="0" lang="fr-FR" sz="1700" b="1" i="0" u="none" strike="noStrike" kern="1200" cap="none" spc="0" normalizeH="0" baseline="0" noProof="0" dirty="0" smtClean="0">
                <a:ln>
                  <a:noFill/>
                </a:ln>
                <a:solidFill>
                  <a:prstClr val="black"/>
                </a:solidFill>
                <a:effectLst/>
                <a:uLnTx/>
                <a:uFillTx/>
                <a:latin typeface="Calibri"/>
                <a:ea typeface="+mn-ea"/>
                <a:cs typeface="+mn-cs"/>
              </a:rPr>
              <a:t>personnes</a:t>
            </a:r>
            <a:endParaRPr kumimoji="0" lang="fr-FR" sz="17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03528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5"/>
          <p:cNvSpPr txBox="1">
            <a:spLocks/>
          </p:cNvSpPr>
          <p:nvPr/>
        </p:nvSpPr>
        <p:spPr>
          <a:xfrm>
            <a:off x="444701" y="248672"/>
            <a:ext cx="2293918" cy="4116432"/>
          </a:xfrm>
          <a:prstGeom prst="rect">
            <a:avLst/>
          </a:prstGeom>
          <a:solidFill>
            <a:schemeClr val="bg2"/>
          </a:solidFill>
          <a:effectLst>
            <a:outerShdw blurRad="50800" dist="38100" dir="2700000" algn="tl" rotWithShape="0">
              <a:prstClr val="black">
                <a:alpha val="40000"/>
              </a:prstClr>
            </a:outerShdw>
          </a:effectLst>
        </p:spPr>
        <p:txBody>
          <a:bodyPr vert="horz" lIns="91387" tIns="45693" rIns="91387" bIns="45693"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fr-FR" dirty="0">
                <a:ea typeface="Calibri"/>
                <a:cs typeface="Times New Roman"/>
              </a:rPr>
              <a:t>Les personnes en situation de handicap et leur  entourage peinent parfois à trouver une </a:t>
            </a:r>
            <a:r>
              <a:rPr lang="fr-FR" b="1" dirty="0">
                <a:ea typeface="Calibri"/>
                <a:cs typeface="Times New Roman"/>
              </a:rPr>
              <a:t>écoute active</a:t>
            </a:r>
            <a:r>
              <a:rPr lang="fr-FR" dirty="0">
                <a:ea typeface="Calibri"/>
                <a:cs typeface="Times New Roman"/>
              </a:rPr>
              <a:t> qui prenne en compte l</a:t>
            </a:r>
            <a:r>
              <a:rPr lang="fr-FR" b="1" dirty="0">
                <a:ea typeface="Calibri"/>
                <a:cs typeface="Times New Roman"/>
              </a:rPr>
              <a:t>es problèmes liés au quotidien</a:t>
            </a:r>
            <a:r>
              <a:rPr lang="fr-FR" dirty="0">
                <a:ea typeface="Calibri"/>
                <a:cs typeface="Times New Roman"/>
              </a:rPr>
              <a:t>.</a:t>
            </a:r>
          </a:p>
          <a:p>
            <a:endParaRPr lang="fr-FR" sz="300" dirty="0">
              <a:ea typeface="Calibri"/>
              <a:cs typeface="Times New Roman"/>
            </a:endParaRPr>
          </a:p>
          <a:p>
            <a:r>
              <a:rPr lang="fr-FR" b="1" dirty="0">
                <a:ea typeface="Calibri"/>
                <a:cs typeface="Times New Roman"/>
              </a:rPr>
              <a:t>L’élue déléguée à </a:t>
            </a:r>
            <a:r>
              <a:rPr lang="fr-FR" b="1" dirty="0" smtClean="0">
                <a:ea typeface="Calibri"/>
                <a:cs typeface="Times New Roman"/>
              </a:rPr>
              <a:t>l’accessibilité universelle et inclusive des personnes </a:t>
            </a:r>
            <a:r>
              <a:rPr lang="fr-FR" b="1" dirty="0">
                <a:ea typeface="Calibri"/>
                <a:cs typeface="Times New Roman"/>
              </a:rPr>
              <a:t>en situation de handicap </a:t>
            </a:r>
            <a:r>
              <a:rPr lang="fr-FR" dirty="0">
                <a:ea typeface="Calibri"/>
                <a:cs typeface="Times New Roman"/>
              </a:rPr>
              <a:t>est à leur disposition pour échanger, les accompagner et les aider à devenir ou rester autonomes.</a:t>
            </a:r>
          </a:p>
          <a:p>
            <a:endParaRPr lang="fr-FR" sz="300" dirty="0">
              <a:ea typeface="Calibri"/>
              <a:cs typeface="Times New Roman"/>
            </a:endParaRPr>
          </a:p>
          <a:p>
            <a:r>
              <a:rPr lang="fr-FR" b="1" dirty="0">
                <a:ea typeface="Calibri"/>
                <a:cs typeface="Times New Roman"/>
              </a:rPr>
              <a:t>Pour échanger </a:t>
            </a:r>
            <a:r>
              <a:rPr lang="fr-FR" dirty="0">
                <a:ea typeface="Calibri"/>
                <a:cs typeface="Times New Roman"/>
              </a:rPr>
              <a:t>: mails, </a:t>
            </a:r>
            <a:r>
              <a:rPr lang="fr-FR">
                <a:ea typeface="Calibri"/>
                <a:cs typeface="Times New Roman"/>
              </a:rPr>
              <a:t>appels </a:t>
            </a:r>
            <a:r>
              <a:rPr lang="fr-FR" smtClean="0">
                <a:ea typeface="Calibri"/>
                <a:cs typeface="Times New Roman"/>
              </a:rPr>
              <a:t>téléphoniques </a:t>
            </a:r>
            <a:r>
              <a:rPr lang="fr-FR" dirty="0">
                <a:ea typeface="Calibri"/>
                <a:cs typeface="Times New Roman"/>
              </a:rPr>
              <a:t>et permanences.</a:t>
            </a:r>
          </a:p>
        </p:txBody>
      </p:sp>
      <p:sp>
        <p:nvSpPr>
          <p:cNvPr id="6" name="Rectangle 5"/>
          <p:cNvSpPr/>
          <p:nvPr/>
        </p:nvSpPr>
        <p:spPr>
          <a:xfrm>
            <a:off x="130429" y="5120335"/>
            <a:ext cx="2608190" cy="830942"/>
          </a:xfrm>
          <a:prstGeom prst="rect">
            <a:avLst/>
          </a:prstGeom>
          <a:solidFill>
            <a:schemeClr val="bg1"/>
          </a:solidFill>
          <a:ln>
            <a:solidFill>
              <a:schemeClr val="accent3">
                <a:lumMod val="75000"/>
              </a:schemeClr>
            </a:solidFill>
          </a:ln>
        </p:spPr>
        <p:txBody>
          <a:bodyPr wrap="square" lIns="91387" tIns="45693" rIns="91387" bIns="45693">
            <a:spAutoFit/>
          </a:bodyPr>
          <a:lstStyle/>
          <a:p>
            <a:r>
              <a:rPr lang="fr-FR" sz="1200" u="sng" dirty="0">
                <a:ea typeface="Calibri"/>
                <a:cs typeface="Times New Roman"/>
              </a:rPr>
              <a:t>Suivi</a:t>
            </a:r>
            <a:r>
              <a:rPr lang="fr-FR" sz="1200" dirty="0">
                <a:ea typeface="Calibri"/>
                <a:cs typeface="Times New Roman"/>
              </a:rPr>
              <a:t> : </a:t>
            </a:r>
          </a:p>
          <a:p>
            <a:r>
              <a:rPr lang="fr-FR" sz="1200" dirty="0">
                <a:ea typeface="Calibri"/>
                <a:cs typeface="Times New Roman"/>
              </a:rPr>
              <a:t>Élue en charge du </a:t>
            </a:r>
            <a:r>
              <a:rPr lang="fr-FR" sz="1200" dirty="0" smtClean="0">
                <a:ea typeface="Calibri"/>
                <a:cs typeface="Times New Roman"/>
              </a:rPr>
              <a:t>handicap</a:t>
            </a:r>
            <a:endParaRPr lang="fr-FR" sz="1200" dirty="0">
              <a:ea typeface="Calibri"/>
              <a:cs typeface="Times New Roman"/>
            </a:endParaRPr>
          </a:p>
          <a:p>
            <a:r>
              <a:rPr lang="fr-FR" sz="1200" dirty="0" smtClean="0">
                <a:ea typeface="Calibri"/>
                <a:cs typeface="Times New Roman"/>
              </a:rPr>
              <a:t>Service accessibilité universelle d’usage et durable </a:t>
            </a:r>
            <a:endParaRPr lang="fr-FR" sz="1200" dirty="0">
              <a:ea typeface="Calibri"/>
              <a:cs typeface="Times New Roman"/>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5771" y="799735"/>
            <a:ext cx="3528392" cy="300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Espace réservé du contenu 4"/>
          <p:cNvSpPr txBox="1">
            <a:spLocks/>
          </p:cNvSpPr>
          <p:nvPr/>
        </p:nvSpPr>
        <p:spPr>
          <a:xfrm>
            <a:off x="6344163" y="1220633"/>
            <a:ext cx="2916558" cy="4645434"/>
          </a:xfrm>
          <a:prstGeom prst="rect">
            <a:avLst/>
          </a:prstGeom>
        </p:spPr>
        <p:txBody>
          <a:bodyPr lIns="91387" tIns="45693" rIns="91387" bIns="45693">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96782" indent="0">
              <a:buNone/>
            </a:pPr>
            <a:r>
              <a:rPr lang="fr-FR" sz="1500" b="1" dirty="0" smtClean="0">
                <a:solidFill>
                  <a:schemeClr val="accent3">
                    <a:lumMod val="75000"/>
                  </a:schemeClr>
                </a:solidFill>
                <a:ea typeface="Calibri"/>
                <a:cs typeface="Times New Roman"/>
              </a:rPr>
              <a:t>En 2024    -  165 personnes</a:t>
            </a:r>
          </a:p>
          <a:p>
            <a:pPr marL="96782" indent="0">
              <a:buNone/>
            </a:pPr>
            <a:r>
              <a:rPr lang="fr-FR" sz="1500" b="1" dirty="0" smtClean="0">
                <a:solidFill>
                  <a:schemeClr val="accent3">
                    <a:lumMod val="75000"/>
                  </a:schemeClr>
                </a:solidFill>
                <a:ea typeface="Calibri"/>
                <a:cs typeface="Times New Roman"/>
              </a:rPr>
              <a:t>En 2023    -  171 personnes</a:t>
            </a:r>
          </a:p>
          <a:p>
            <a:pPr marL="96782" indent="0">
              <a:buNone/>
            </a:pPr>
            <a:r>
              <a:rPr lang="fr-FR" sz="1500" b="1" dirty="0" smtClean="0">
                <a:solidFill>
                  <a:schemeClr val="accent3">
                    <a:lumMod val="75000"/>
                  </a:schemeClr>
                </a:solidFill>
                <a:ea typeface="Calibri"/>
                <a:cs typeface="Times New Roman"/>
              </a:rPr>
              <a:t>En 2022  	-  148 personnes </a:t>
            </a:r>
          </a:p>
          <a:p>
            <a:pPr marL="96782" indent="0">
              <a:buNone/>
            </a:pPr>
            <a:endParaRPr lang="fr-FR" sz="1500" b="1" dirty="0">
              <a:solidFill>
                <a:schemeClr val="accent3">
                  <a:lumMod val="75000"/>
                </a:schemeClr>
              </a:solidFill>
              <a:ea typeface="Calibri"/>
              <a:cs typeface="Times New Roman"/>
            </a:endParaRPr>
          </a:p>
          <a:p>
            <a:pPr marL="96782" indent="0">
              <a:buNone/>
            </a:pPr>
            <a:r>
              <a:rPr lang="fr-FR" sz="1500" b="1" dirty="0" smtClean="0">
                <a:ea typeface="Calibri"/>
                <a:cs typeface="Times New Roman"/>
              </a:rPr>
              <a:t>ont </a:t>
            </a:r>
            <a:r>
              <a:rPr lang="fr-FR" sz="1500" b="1" dirty="0">
                <a:ea typeface="Calibri"/>
                <a:cs typeface="Times New Roman"/>
              </a:rPr>
              <a:t>sollicité </a:t>
            </a:r>
            <a:r>
              <a:rPr lang="fr-FR" sz="1500" b="1" dirty="0" smtClean="0">
                <a:ea typeface="Calibri"/>
                <a:cs typeface="Times New Roman"/>
              </a:rPr>
              <a:t>le service pour des problèmes liés à :</a:t>
            </a:r>
            <a:endParaRPr lang="fr-FR" sz="1500" dirty="0">
              <a:ea typeface="Calibri"/>
              <a:cs typeface="Times New Roman"/>
            </a:endParaRPr>
          </a:p>
          <a:p>
            <a:pPr marL="96782" indent="0">
              <a:buNone/>
            </a:pPr>
            <a:r>
              <a:rPr lang="fr-FR" sz="1600" dirty="0">
                <a:ea typeface="Calibri"/>
                <a:cs typeface="Times New Roman"/>
              </a:rPr>
              <a:t>- </a:t>
            </a:r>
            <a:r>
              <a:rPr lang="fr-FR" sz="1600" dirty="0" smtClean="0">
                <a:ea typeface="Calibri"/>
                <a:cs typeface="Times New Roman"/>
              </a:rPr>
              <a:t>   stationnement</a:t>
            </a:r>
            <a:endParaRPr lang="fr-FR" sz="1600" dirty="0">
              <a:ea typeface="Calibri"/>
              <a:cs typeface="Times New Roman"/>
            </a:endParaRPr>
          </a:p>
          <a:p>
            <a:pPr marL="382532" indent="-285750">
              <a:buFontTx/>
              <a:buChar char="-"/>
            </a:pPr>
            <a:r>
              <a:rPr lang="fr-FR" sz="1600" dirty="0" smtClean="0">
                <a:ea typeface="Calibri"/>
                <a:cs typeface="Times New Roman"/>
              </a:rPr>
              <a:t>Logement</a:t>
            </a:r>
          </a:p>
          <a:p>
            <a:pPr marL="382532" indent="-285750">
              <a:buFontTx/>
              <a:buChar char="-"/>
            </a:pPr>
            <a:r>
              <a:rPr lang="fr-FR" sz="1600" dirty="0" smtClean="0">
                <a:ea typeface="Calibri"/>
                <a:cs typeface="Times New Roman"/>
              </a:rPr>
              <a:t>Scolarité</a:t>
            </a:r>
          </a:p>
          <a:p>
            <a:pPr marL="382532" indent="-285750">
              <a:buFontTx/>
              <a:buChar char="-"/>
            </a:pPr>
            <a:r>
              <a:rPr lang="fr-FR" sz="1600" dirty="0" smtClean="0">
                <a:ea typeface="Calibri"/>
                <a:cs typeface="Times New Roman"/>
              </a:rPr>
              <a:t>Santé</a:t>
            </a:r>
          </a:p>
          <a:p>
            <a:pPr marL="382532" indent="-285750">
              <a:buFontTx/>
              <a:buChar char="-"/>
            </a:pPr>
            <a:r>
              <a:rPr lang="fr-FR" sz="1600" dirty="0" smtClean="0">
                <a:ea typeface="Calibri"/>
                <a:cs typeface="Times New Roman"/>
              </a:rPr>
              <a:t>Transport</a:t>
            </a:r>
          </a:p>
          <a:p>
            <a:pPr marL="382532" indent="-285750">
              <a:buFontTx/>
              <a:buChar char="-"/>
            </a:pPr>
            <a:r>
              <a:rPr lang="fr-FR" sz="1600" dirty="0">
                <a:ea typeface="Calibri"/>
                <a:cs typeface="Times New Roman"/>
              </a:rPr>
              <a:t>P</a:t>
            </a:r>
            <a:r>
              <a:rPr lang="fr-FR" sz="1600" dirty="0" smtClean="0">
                <a:ea typeface="Calibri"/>
                <a:cs typeface="Times New Roman"/>
              </a:rPr>
              <a:t>roblèmes </a:t>
            </a:r>
            <a:r>
              <a:rPr lang="fr-FR" sz="1600" dirty="0">
                <a:ea typeface="Calibri"/>
                <a:cs typeface="Times New Roman"/>
              </a:rPr>
              <a:t>administratifs (MDPH</a:t>
            </a:r>
            <a:r>
              <a:rPr lang="fr-FR" sz="1600" dirty="0" smtClean="0">
                <a:ea typeface="Calibri"/>
                <a:cs typeface="Times New Roman"/>
              </a:rPr>
              <a:t>)</a:t>
            </a:r>
            <a:endParaRPr lang="fr-FR" sz="1600" dirty="0">
              <a:ea typeface="Calibri"/>
              <a:cs typeface="Times New Roman"/>
            </a:endParaRPr>
          </a:p>
          <a:p>
            <a:pPr marL="96782" indent="0">
              <a:buNone/>
            </a:pPr>
            <a:r>
              <a:rPr lang="fr-FR" sz="1600" dirty="0">
                <a:ea typeface="Calibri"/>
                <a:cs typeface="Times New Roman"/>
              </a:rPr>
              <a:t>- </a:t>
            </a:r>
            <a:r>
              <a:rPr lang="fr-FR" sz="1600" dirty="0" smtClean="0">
                <a:ea typeface="Calibri"/>
                <a:cs typeface="Times New Roman"/>
              </a:rPr>
              <a:t>Projets </a:t>
            </a:r>
            <a:r>
              <a:rPr lang="fr-FR" sz="1600" dirty="0">
                <a:ea typeface="Calibri"/>
                <a:cs typeface="Times New Roman"/>
              </a:rPr>
              <a:t>associatifs</a:t>
            </a:r>
          </a:p>
          <a:p>
            <a:pPr marL="96782" indent="0">
              <a:buNone/>
            </a:pPr>
            <a:r>
              <a:rPr lang="fr-FR" sz="1600" dirty="0" smtClean="0">
                <a:ea typeface="Calibri"/>
                <a:cs typeface="Times New Roman"/>
              </a:rPr>
              <a:t>- Problèmes </a:t>
            </a:r>
            <a:r>
              <a:rPr lang="fr-FR" sz="1600" dirty="0">
                <a:ea typeface="Calibri"/>
                <a:cs typeface="Times New Roman"/>
              </a:rPr>
              <a:t>liés à </a:t>
            </a:r>
            <a:r>
              <a:rPr lang="fr-FR" sz="1600" dirty="0" smtClean="0">
                <a:ea typeface="Calibri"/>
                <a:cs typeface="Times New Roman"/>
              </a:rPr>
              <a:t>l’emploi</a:t>
            </a:r>
          </a:p>
          <a:p>
            <a:pPr marL="96782" indent="0">
              <a:buNone/>
            </a:pPr>
            <a:r>
              <a:rPr lang="fr-FR" sz="1600" dirty="0" smtClean="0">
                <a:ea typeface="Calibri"/>
                <a:cs typeface="Times New Roman"/>
              </a:rPr>
              <a:t>- Partage avec des collectivités     territoriales ….</a:t>
            </a:r>
            <a:endParaRPr lang="fr-FR" sz="1600" dirty="0">
              <a:ea typeface="Calibri"/>
              <a:cs typeface="Times New Roman"/>
            </a:endParaRPr>
          </a:p>
          <a:p>
            <a:pPr marL="96782" indent="0">
              <a:buNone/>
            </a:pPr>
            <a:endParaRPr lang="fr-FR" sz="1600" dirty="0">
              <a:ea typeface="Calibri"/>
              <a:cs typeface="Times New Roman"/>
            </a:endParaRPr>
          </a:p>
        </p:txBody>
      </p:sp>
      <p:sp>
        <p:nvSpPr>
          <p:cNvPr id="13" name="Titre 3"/>
          <p:cNvSpPr txBox="1">
            <a:spLocks/>
          </p:cNvSpPr>
          <p:nvPr/>
        </p:nvSpPr>
        <p:spPr>
          <a:xfrm>
            <a:off x="5292080" y="219445"/>
            <a:ext cx="3594126" cy="353495"/>
          </a:xfrm>
          <a:prstGeom prst="rect">
            <a:avLst/>
          </a:prstGeom>
          <a:noFill/>
          <a:effectLst/>
        </p:spPr>
        <p:txBody>
          <a:bodyPr vert="horz" lIns="91387" tIns="45693" rIns="91387" bIns="45693" rtlCol="0" anchor="b">
            <a:noAutofit/>
          </a:bodyPr>
          <a:lstStyle>
            <a:defPPr>
              <a:defRPr lang="fr-FR"/>
            </a:defPPr>
            <a:lvl1pPr algn="r">
              <a:spcBef>
                <a:spcPct val="0"/>
              </a:spcBef>
              <a:buNone/>
              <a:defRPr sz="2000" b="1">
                <a:solidFill>
                  <a:schemeClr val="accent3">
                    <a:lumMod val="75000"/>
                  </a:schemeClr>
                </a:solidFill>
                <a:latin typeface="+mj-lt"/>
                <a:ea typeface="Calibri"/>
                <a:cs typeface="Times New Roman"/>
              </a:defRPr>
            </a:lvl1pPr>
          </a:lstStyle>
          <a:p>
            <a:r>
              <a:rPr lang="fr-FR" dirty="0" smtClean="0"/>
              <a:t>EXERCICE DE LA CITOYENNETÉ</a:t>
            </a:r>
            <a:endParaRPr lang="fr-FR" dirty="0"/>
          </a:p>
        </p:txBody>
      </p: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3089" y="6093296"/>
            <a:ext cx="1800200" cy="66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64531">
            <a:off x="5438012" y="5078948"/>
            <a:ext cx="636463" cy="853358"/>
          </a:xfrm>
          <a:prstGeom prst="rect">
            <a:avLst/>
          </a:prstGeom>
        </p:spPr>
      </p:pic>
      <p:pic>
        <p:nvPicPr>
          <p:cNvPr id="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1984" y="3962804"/>
            <a:ext cx="3787070" cy="2735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rot="21051839">
            <a:off x="2134603" y="4196648"/>
            <a:ext cx="4380610" cy="1938942"/>
          </a:xfrm>
          <a:prstGeom prst="rect">
            <a:avLst/>
          </a:prstGeom>
        </p:spPr>
        <p:txBody>
          <a:bodyPr wrap="square" lIns="91392" tIns="45695" rIns="91392" bIns="45695">
            <a:spAutoFit/>
          </a:bodyPr>
          <a:lstStyle/>
          <a:p>
            <a:pPr algn="ctr" defTabSz="727893"/>
            <a:endParaRPr lang="fr-FR" sz="2000" b="1" dirty="0" smtClean="0">
              <a:solidFill>
                <a:srgbClr val="9BBB59">
                  <a:lumMod val="50000"/>
                </a:srgbClr>
              </a:solidFill>
              <a:latin typeface="MV Boli" panose="02000500030200090000" pitchFamily="2" charset="0"/>
              <a:cs typeface="MV Boli" panose="02000500030200090000" pitchFamily="2" charset="0"/>
            </a:endParaRPr>
          </a:p>
          <a:p>
            <a:pPr algn="ctr" defTabSz="727893"/>
            <a:r>
              <a:rPr lang="fr-FR" sz="2000" b="1" dirty="0" smtClean="0">
                <a:solidFill>
                  <a:srgbClr val="9BBB59">
                    <a:lumMod val="50000"/>
                  </a:srgbClr>
                </a:solidFill>
                <a:latin typeface="MV Boli" panose="02000500030200090000" pitchFamily="2" charset="0"/>
                <a:cs typeface="MV Boli" panose="02000500030200090000" pitchFamily="2" charset="0"/>
              </a:rPr>
              <a:t>Permanences </a:t>
            </a:r>
          </a:p>
          <a:p>
            <a:pPr algn="ctr" defTabSz="727893"/>
            <a:r>
              <a:rPr lang="fr-FR" sz="2000" b="1" dirty="0">
                <a:solidFill>
                  <a:srgbClr val="9BBB59">
                    <a:lumMod val="50000"/>
                  </a:srgbClr>
                </a:solidFill>
                <a:latin typeface="MV Boli" panose="02000500030200090000" pitchFamily="2" charset="0"/>
                <a:cs typeface="MV Boli" panose="02000500030200090000" pitchFamily="2" charset="0"/>
              </a:rPr>
              <a:t>m</a:t>
            </a:r>
            <a:r>
              <a:rPr lang="fr-FR" sz="2000" b="1" dirty="0" smtClean="0">
                <a:solidFill>
                  <a:srgbClr val="9BBB59">
                    <a:lumMod val="50000"/>
                  </a:srgbClr>
                </a:solidFill>
                <a:latin typeface="MV Boli" panose="02000500030200090000" pitchFamily="2" charset="0"/>
                <a:cs typeface="MV Boli" panose="02000500030200090000" pitchFamily="2" charset="0"/>
              </a:rPr>
              <a:t>ensuelles </a:t>
            </a:r>
          </a:p>
          <a:p>
            <a:pPr algn="ctr" defTabSz="727893"/>
            <a:r>
              <a:rPr lang="fr-FR" sz="2000" b="1" dirty="0" smtClean="0">
                <a:solidFill>
                  <a:srgbClr val="9BBB59">
                    <a:lumMod val="50000"/>
                  </a:srgbClr>
                </a:solidFill>
                <a:latin typeface="MV Boli" panose="02000500030200090000" pitchFamily="2" charset="0"/>
                <a:cs typeface="MV Boli" panose="02000500030200090000" pitchFamily="2" charset="0"/>
              </a:rPr>
              <a:t>physiques </a:t>
            </a:r>
          </a:p>
          <a:p>
            <a:pPr algn="ctr" defTabSz="727893"/>
            <a:r>
              <a:rPr lang="fr-FR" sz="2000" b="1" dirty="0">
                <a:solidFill>
                  <a:srgbClr val="9BBB59">
                    <a:lumMod val="50000"/>
                  </a:srgbClr>
                </a:solidFill>
                <a:latin typeface="MV Boli" panose="02000500030200090000" pitchFamily="2" charset="0"/>
                <a:cs typeface="MV Boli" panose="02000500030200090000" pitchFamily="2" charset="0"/>
              </a:rPr>
              <a:t>t</a:t>
            </a:r>
            <a:r>
              <a:rPr lang="fr-FR" sz="2000" b="1" dirty="0" smtClean="0">
                <a:solidFill>
                  <a:srgbClr val="9BBB59">
                    <a:lumMod val="50000"/>
                  </a:srgbClr>
                </a:solidFill>
                <a:latin typeface="MV Boli" panose="02000500030200090000" pitchFamily="2" charset="0"/>
                <a:cs typeface="MV Boli" panose="02000500030200090000" pitchFamily="2" charset="0"/>
              </a:rPr>
              <a:t>éléphoniques </a:t>
            </a:r>
          </a:p>
          <a:p>
            <a:pPr algn="ctr" defTabSz="727893"/>
            <a:r>
              <a:rPr lang="fr-FR" sz="2000" b="1" dirty="0" smtClean="0">
                <a:solidFill>
                  <a:srgbClr val="9BBB59">
                    <a:lumMod val="50000"/>
                  </a:srgbClr>
                </a:solidFill>
                <a:latin typeface="MV Boli" panose="02000500030200090000" pitchFamily="2" charset="0"/>
                <a:cs typeface="MV Boli" panose="02000500030200090000" pitchFamily="2" charset="0"/>
              </a:rPr>
              <a:t>et mails   </a:t>
            </a:r>
            <a:endParaRPr lang="fr-FR" sz="2000" b="1" dirty="0">
              <a:solidFill>
                <a:srgbClr val="9BBB59">
                  <a:lumMod val="50000"/>
                </a:srgbClr>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0611475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5"/>
          <p:cNvSpPr txBox="1">
            <a:spLocks/>
          </p:cNvSpPr>
          <p:nvPr/>
        </p:nvSpPr>
        <p:spPr>
          <a:xfrm>
            <a:off x="251520" y="248672"/>
            <a:ext cx="3096344" cy="2676272"/>
          </a:xfrm>
          <a:prstGeom prst="rect">
            <a:avLst/>
          </a:prstGeom>
          <a:solidFill>
            <a:schemeClr val="bg2"/>
          </a:solidFill>
          <a:effectLst>
            <a:outerShdw blurRad="50800" dist="38100" dir="2700000" algn="tl" rotWithShape="0">
              <a:prstClr val="black">
                <a:alpha val="40000"/>
              </a:prstClr>
            </a:outerShdw>
          </a:effectLst>
        </p:spPr>
        <p:txBody>
          <a:bodyPr vert="horz" lIns="91387" tIns="45693" rIns="91387" bIns="45693"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fr-FR" sz="1600" b="1" dirty="0" smtClean="0"/>
              <a:t>La concertation au bout des doigts </a:t>
            </a:r>
            <a:endParaRPr lang="fr-FR" sz="1600" b="1" dirty="0"/>
          </a:p>
          <a:p>
            <a:r>
              <a:rPr lang="fr-FR" sz="1600" b="1" dirty="0" smtClean="0"/>
              <a:t>Pour qui ? Pourquoi ?</a:t>
            </a:r>
          </a:p>
          <a:p>
            <a:r>
              <a:rPr lang="fr-FR" sz="1600" dirty="0" smtClean="0"/>
              <a:t>Savoir compter sur ses doigts pour voir autrement. À l’origine destiné aux personnes en situation de handicap visuel et cognitif, ce dispositif d'aide à la concertation permettra également aux novices</a:t>
            </a:r>
            <a:r>
              <a:rPr lang="fr-FR" sz="1600" dirty="0"/>
              <a:t> </a:t>
            </a:r>
            <a:r>
              <a:rPr lang="fr-FR" sz="1600" dirty="0" smtClean="0"/>
              <a:t>et aux initiés d’être à la fois observateurs et acteurs</a:t>
            </a:r>
            <a:r>
              <a:rPr lang="fr-FR" sz="1600" b="1" dirty="0" smtClean="0"/>
              <a:t>. </a:t>
            </a:r>
            <a:endParaRPr lang="fr-FR" dirty="0">
              <a:ea typeface="Calibri"/>
              <a:cs typeface="Times New Roman"/>
            </a:endParaRPr>
          </a:p>
        </p:txBody>
      </p:sp>
      <p:sp>
        <p:nvSpPr>
          <p:cNvPr id="6" name="Rectangle 5"/>
          <p:cNvSpPr/>
          <p:nvPr/>
        </p:nvSpPr>
        <p:spPr>
          <a:xfrm>
            <a:off x="135556" y="5592777"/>
            <a:ext cx="3328271" cy="830942"/>
          </a:xfrm>
          <a:prstGeom prst="rect">
            <a:avLst/>
          </a:prstGeom>
          <a:solidFill>
            <a:schemeClr val="bg1"/>
          </a:solidFill>
          <a:ln>
            <a:solidFill>
              <a:schemeClr val="accent3">
                <a:lumMod val="75000"/>
              </a:schemeClr>
            </a:solidFill>
          </a:ln>
        </p:spPr>
        <p:txBody>
          <a:bodyPr wrap="square" lIns="91387" tIns="45693" rIns="91387" bIns="45693">
            <a:spAutoFit/>
          </a:bodyPr>
          <a:lstStyle/>
          <a:p>
            <a:r>
              <a:rPr lang="fr-FR" sz="1200" u="sng" dirty="0">
                <a:ea typeface="Calibri"/>
                <a:cs typeface="Times New Roman"/>
              </a:rPr>
              <a:t>Suivi</a:t>
            </a:r>
            <a:r>
              <a:rPr lang="fr-FR" sz="1200" dirty="0">
                <a:ea typeface="Calibri"/>
                <a:cs typeface="Times New Roman"/>
              </a:rPr>
              <a:t> : </a:t>
            </a:r>
          </a:p>
          <a:p>
            <a:r>
              <a:rPr lang="fr-FR" sz="1200" dirty="0">
                <a:ea typeface="Calibri"/>
                <a:cs typeface="Times New Roman"/>
              </a:rPr>
              <a:t>Élue en charge du </a:t>
            </a:r>
            <a:r>
              <a:rPr lang="fr-FR" sz="1200" dirty="0" smtClean="0">
                <a:ea typeface="Calibri"/>
                <a:cs typeface="Times New Roman"/>
              </a:rPr>
              <a:t>handicap</a:t>
            </a:r>
            <a:endParaRPr lang="fr-FR" sz="1200" dirty="0">
              <a:ea typeface="Calibri"/>
              <a:cs typeface="Times New Roman"/>
            </a:endParaRPr>
          </a:p>
          <a:p>
            <a:r>
              <a:rPr lang="fr-FR" sz="1200" dirty="0" smtClean="0">
                <a:ea typeface="Calibri"/>
                <a:cs typeface="Times New Roman"/>
              </a:rPr>
              <a:t>Service accessibilité universelle d’usage et durable</a:t>
            </a:r>
          </a:p>
          <a:p>
            <a:r>
              <a:rPr lang="fr-FR" sz="1200" dirty="0" smtClean="0">
                <a:ea typeface="Calibri"/>
                <a:cs typeface="Times New Roman"/>
              </a:rPr>
              <a:t>Service engagement citoyen</a:t>
            </a: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3089" y="6093296"/>
            <a:ext cx="1800200" cy="66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Espace réservé du contenu 4"/>
          <p:cNvSpPr txBox="1">
            <a:spLocks/>
          </p:cNvSpPr>
          <p:nvPr/>
        </p:nvSpPr>
        <p:spPr>
          <a:xfrm>
            <a:off x="235617" y="3140968"/>
            <a:ext cx="3112247" cy="2304256"/>
          </a:xfrm>
          <a:prstGeom prst="rect">
            <a:avLst/>
          </a:prstGeom>
          <a:solidFill>
            <a:srgbClr val="FFFFFF"/>
          </a:solidFill>
          <a:ln>
            <a:solidFill>
              <a:schemeClr val="tx1"/>
            </a:solidFill>
          </a:ln>
        </p:spPr>
        <p:txBody>
          <a:bodyPr lIns="91387" tIns="45693" rIns="91387" bIns="45693">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96782" indent="0">
              <a:buNone/>
            </a:pPr>
            <a:r>
              <a:rPr lang="fr-FR" sz="1600" dirty="0" smtClean="0"/>
              <a:t>Il </a:t>
            </a:r>
            <a:r>
              <a:rPr lang="fr-FR" sz="1600" dirty="0"/>
              <a:t>s’agit d’un module reprenant la version papier d’un plan </a:t>
            </a:r>
            <a:r>
              <a:rPr lang="fr-FR" sz="1600" dirty="0" smtClean="0"/>
              <a:t>positionné </a:t>
            </a:r>
            <a:r>
              <a:rPr lang="fr-FR" sz="1600" dirty="0"/>
              <a:t>sur une plaque métallique, sur lequel sont disposés en relief des éléments en Lego®, bois, velcro… et possédant une partie aimantée et autocollante, rendant ainsi </a:t>
            </a:r>
            <a:r>
              <a:rPr lang="fr-FR" sz="1600" dirty="0" smtClean="0"/>
              <a:t>l’ensemble facilement </a:t>
            </a:r>
            <a:r>
              <a:rPr lang="fr-FR" sz="1600" dirty="0"/>
              <a:t>modulable</a:t>
            </a:r>
            <a:r>
              <a:rPr lang="fr-FR" sz="1600" dirty="0" smtClean="0"/>
              <a:t>.</a:t>
            </a:r>
          </a:p>
          <a:p>
            <a:pPr marL="96782" indent="0">
              <a:buNone/>
            </a:pPr>
            <a:endParaRPr lang="fr-FR" sz="1500" b="1" dirty="0" smtClean="0">
              <a:solidFill>
                <a:schemeClr val="accent3">
                  <a:lumMod val="75000"/>
                </a:schemeClr>
              </a:solidFill>
              <a:ea typeface="Calibri"/>
              <a:cs typeface="Times New Roman"/>
            </a:endParaRPr>
          </a:p>
        </p:txBody>
      </p:sp>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2908" y="3322536"/>
            <a:ext cx="3765175" cy="2823881"/>
          </a:xfrm>
          <a:prstGeom prst="rect">
            <a:avLst/>
          </a:prstGeom>
          <a:ln w="38100">
            <a:solidFill>
              <a:schemeClr val="bg1">
                <a:lumMod val="85000"/>
              </a:schemeClr>
            </a:solidFill>
          </a:ln>
        </p:spPr>
      </p:pic>
      <p:sp>
        <p:nvSpPr>
          <p:cNvPr id="11" name="Titre 3"/>
          <p:cNvSpPr txBox="1">
            <a:spLocks/>
          </p:cNvSpPr>
          <p:nvPr/>
        </p:nvSpPr>
        <p:spPr>
          <a:xfrm>
            <a:off x="5548449" y="214226"/>
            <a:ext cx="3594126" cy="312292"/>
          </a:xfrm>
          <a:prstGeom prst="rect">
            <a:avLst/>
          </a:prstGeom>
          <a:solidFill>
            <a:schemeClr val="bg1"/>
          </a:solidFill>
          <a:effectLst/>
        </p:spPr>
        <p:txBody>
          <a:bodyPr vert="horz" lIns="91387" tIns="45693" rIns="91387" bIns="45693" rtlCol="0" anchor="b">
            <a:noAutofit/>
          </a:bodyPr>
          <a:lstStyle>
            <a:defPPr>
              <a:defRPr lang="fr-FR"/>
            </a:defPPr>
            <a:lvl1pPr algn="r">
              <a:spcBef>
                <a:spcPct val="0"/>
              </a:spcBef>
              <a:buNone/>
              <a:defRPr sz="2000" b="1">
                <a:solidFill>
                  <a:schemeClr val="accent3">
                    <a:lumMod val="75000"/>
                  </a:schemeClr>
                </a:solidFill>
                <a:latin typeface="+mj-lt"/>
                <a:ea typeface="Calibri"/>
                <a:cs typeface="Times New Roman"/>
              </a:defRPr>
            </a:lvl1pPr>
          </a:lstStyle>
          <a:p>
            <a:r>
              <a:rPr lang="fr-FR" dirty="0" smtClean="0"/>
              <a:t>EXERCICE DE LA CITOYENNETÉ</a:t>
            </a:r>
          </a:p>
        </p:txBody>
      </p:sp>
      <p:sp>
        <p:nvSpPr>
          <p:cNvPr id="16" name="Rectangle 15"/>
          <p:cNvSpPr/>
          <p:nvPr/>
        </p:nvSpPr>
        <p:spPr>
          <a:xfrm>
            <a:off x="3854624" y="2809967"/>
            <a:ext cx="4836039" cy="353943"/>
          </a:xfrm>
          <a:prstGeom prst="rect">
            <a:avLst/>
          </a:prstGeom>
          <a:solidFill>
            <a:schemeClr val="bg2"/>
          </a:solidFill>
          <a:ln>
            <a:solidFill>
              <a:schemeClr val="tx1"/>
            </a:solidFill>
          </a:ln>
        </p:spPr>
        <p:txBody>
          <a:bodyPr wrap="square">
            <a:spAutoFit/>
          </a:bodyPr>
          <a:lstStyle/>
          <a:p>
            <a:r>
              <a:rPr lang="fr-FR" b="1" dirty="0" smtClean="0"/>
              <a:t>Utilisé dans le cadre de la  concertation citoyenne  </a:t>
            </a:r>
            <a:endParaRPr lang="fr-FR" b="1" dirty="0"/>
          </a:p>
        </p:txBody>
      </p:sp>
      <p:pic>
        <p:nvPicPr>
          <p:cNvPr id="17" name="Imag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3827" y="3290680"/>
            <a:ext cx="2242934" cy="1682201"/>
          </a:xfrm>
          <a:prstGeom prst="rect">
            <a:avLst/>
          </a:prstGeom>
          <a:ln w="76200">
            <a:solidFill>
              <a:schemeClr val="bg2">
                <a:lumMod val="90000"/>
              </a:schemeClr>
            </a:solidFill>
          </a:ln>
        </p:spPr>
      </p:pic>
      <p:pic>
        <p:nvPicPr>
          <p:cNvPr id="4" name="Imag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4624" y="577200"/>
            <a:ext cx="4724717" cy="1915696"/>
          </a:xfrm>
          <a:prstGeom prst="rect">
            <a:avLst/>
          </a:prstGeom>
        </p:spPr>
      </p:pic>
      <p:sp>
        <p:nvSpPr>
          <p:cNvPr id="18" name="Rectangle 17"/>
          <p:cNvSpPr/>
          <p:nvPr/>
        </p:nvSpPr>
        <p:spPr>
          <a:xfrm>
            <a:off x="3854624" y="1595635"/>
            <a:ext cx="4759057" cy="615553"/>
          </a:xfrm>
          <a:prstGeom prst="rect">
            <a:avLst/>
          </a:prstGeom>
          <a:solidFill>
            <a:schemeClr val="bg2"/>
          </a:solidFill>
          <a:ln>
            <a:solidFill>
              <a:schemeClr val="tx1"/>
            </a:solidFill>
          </a:ln>
        </p:spPr>
        <p:txBody>
          <a:bodyPr wrap="square">
            <a:spAutoFit/>
          </a:bodyPr>
          <a:lstStyle/>
          <a:p>
            <a:r>
              <a:rPr lang="fr-FR" b="1" dirty="0"/>
              <a:t>Villeneuve d’Ascq lauréate </a:t>
            </a:r>
            <a:r>
              <a:rPr lang="fr-FR" b="1" dirty="0" smtClean="0"/>
              <a:t>du Prix territorial</a:t>
            </a:r>
          </a:p>
          <a:p>
            <a:pPr algn="ctr"/>
            <a:r>
              <a:rPr lang="fr-FR" b="1" dirty="0" smtClean="0"/>
              <a:t>Remise du prix par la GMF </a:t>
            </a:r>
          </a:p>
        </p:txBody>
      </p:sp>
    </p:spTree>
    <p:extLst>
      <p:ext uri="{BB962C8B-B14F-4D97-AF65-F5344CB8AC3E}">
        <p14:creationId xmlns:p14="http://schemas.microsoft.com/office/powerpoint/2010/main" val="16245376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3"/>
          <p:cNvSpPr txBox="1">
            <a:spLocks/>
          </p:cNvSpPr>
          <p:nvPr/>
        </p:nvSpPr>
        <p:spPr>
          <a:xfrm>
            <a:off x="5548449" y="214226"/>
            <a:ext cx="3594126" cy="312292"/>
          </a:xfrm>
          <a:prstGeom prst="rect">
            <a:avLst/>
          </a:prstGeom>
          <a:noFill/>
          <a:effectLst/>
        </p:spPr>
        <p:txBody>
          <a:bodyPr vert="horz" lIns="91387" tIns="45693" rIns="91387" bIns="45693" rtlCol="0" anchor="b">
            <a:noAutofit/>
          </a:bodyPr>
          <a:lstStyle>
            <a:defPPr>
              <a:defRPr lang="fr-FR"/>
            </a:defPPr>
            <a:lvl1pPr algn="r">
              <a:spcBef>
                <a:spcPct val="0"/>
              </a:spcBef>
              <a:buNone/>
              <a:defRPr sz="2000" b="1">
                <a:solidFill>
                  <a:schemeClr val="accent3">
                    <a:lumMod val="75000"/>
                  </a:schemeClr>
                </a:solidFill>
                <a:latin typeface="+mj-lt"/>
                <a:ea typeface="Calibri"/>
                <a:cs typeface="Times New Roman"/>
              </a:defRPr>
            </a:lvl1pPr>
          </a:lstStyle>
          <a:p>
            <a:r>
              <a:rPr lang="fr-FR" dirty="0" smtClean="0"/>
              <a:t>EXERCICE DE LA CITOYENNETÉ</a:t>
            </a: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3089" y="6093296"/>
            <a:ext cx="1800200" cy="66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 1"/>
          <p:cNvPicPr>
            <a:picLocks noChangeAspect="1"/>
          </p:cNvPicPr>
          <p:nvPr/>
        </p:nvPicPr>
        <p:blipFill rotWithShape="1">
          <a:blip r:embed="rId4" cstate="print">
            <a:extLst>
              <a:ext uri="{28A0092B-C50C-407E-A947-70E740481C1C}">
                <a14:useLocalDpi xmlns:a14="http://schemas.microsoft.com/office/drawing/2010/main" val="0"/>
              </a:ext>
            </a:extLst>
          </a:blip>
          <a:srcRect t="26266" r="15855"/>
          <a:stretch/>
        </p:blipFill>
        <p:spPr>
          <a:xfrm rot="5400000">
            <a:off x="677567" y="1214072"/>
            <a:ext cx="6200184" cy="4074762"/>
          </a:xfrm>
          <a:prstGeom prst="rect">
            <a:avLst/>
          </a:prstGeom>
        </p:spPr>
      </p:pic>
      <p:sp>
        <p:nvSpPr>
          <p:cNvPr id="10" name="Espace réservé du contenu 4"/>
          <p:cNvSpPr txBox="1">
            <a:spLocks/>
          </p:cNvSpPr>
          <p:nvPr/>
        </p:nvSpPr>
        <p:spPr>
          <a:xfrm>
            <a:off x="4888995" y="3924956"/>
            <a:ext cx="4255005" cy="2008649"/>
          </a:xfrm>
          <a:prstGeom prst="rect">
            <a:avLst/>
          </a:prstGeom>
          <a:solidFill>
            <a:srgbClr val="FFFFFF"/>
          </a:solidFill>
          <a:ln>
            <a:solidFill>
              <a:schemeClr val="tx1"/>
            </a:solidFill>
          </a:ln>
        </p:spPr>
        <p:txBody>
          <a:bodyPr lIns="91387" tIns="45693" rIns="91387" bIns="45693">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96782" indent="0">
              <a:buNone/>
            </a:pPr>
            <a:r>
              <a:rPr lang="fr-FR" sz="1800" b="1" dirty="0" smtClean="0">
                <a:solidFill>
                  <a:schemeClr val="accent3">
                    <a:lumMod val="75000"/>
                  </a:schemeClr>
                </a:solidFill>
              </a:rPr>
              <a:t>En  </a:t>
            </a:r>
            <a:r>
              <a:rPr lang="fr-FR" sz="1800" b="1" dirty="0">
                <a:solidFill>
                  <a:schemeClr val="accent3">
                    <a:lumMod val="75000"/>
                  </a:schemeClr>
                </a:solidFill>
              </a:rPr>
              <a:t>2024 </a:t>
            </a:r>
            <a:r>
              <a:rPr lang="fr-FR" sz="1800" b="1" dirty="0" smtClean="0">
                <a:solidFill>
                  <a:schemeClr val="accent3">
                    <a:lumMod val="75000"/>
                  </a:schemeClr>
                </a:solidFill>
              </a:rPr>
              <a:t>:</a:t>
            </a:r>
            <a:endParaRPr lang="fr-FR" sz="1800" b="1" dirty="0">
              <a:solidFill>
                <a:schemeClr val="accent3">
                  <a:lumMod val="75000"/>
                </a:schemeClr>
              </a:solidFill>
            </a:endParaRPr>
          </a:p>
          <a:p>
            <a:pPr marL="96782" indent="0">
              <a:buNone/>
            </a:pPr>
            <a:r>
              <a:rPr lang="fr-FR" sz="1600" b="1" dirty="0" smtClean="0"/>
              <a:t>En présentiel :</a:t>
            </a:r>
          </a:p>
          <a:p>
            <a:pPr marL="96782" indent="0">
              <a:buNone/>
            </a:pPr>
            <a:r>
              <a:rPr lang="fr-FR" sz="1800" b="1" dirty="0" smtClean="0">
                <a:solidFill>
                  <a:schemeClr val="accent3">
                    <a:lumMod val="75000"/>
                  </a:schemeClr>
                </a:solidFill>
              </a:rPr>
              <a:t>Mairie </a:t>
            </a:r>
            <a:r>
              <a:rPr lang="fr-FR" sz="1600" b="1" dirty="0" smtClean="0"/>
              <a:t>16 fois, </a:t>
            </a:r>
            <a:r>
              <a:rPr lang="fr-FR" sz="1600" dirty="0" smtClean="0"/>
              <a:t>un total </a:t>
            </a:r>
            <a:r>
              <a:rPr lang="fr-FR" sz="1600" dirty="0"/>
              <a:t>de </a:t>
            </a:r>
            <a:r>
              <a:rPr lang="fr-FR" sz="1600" b="1" dirty="0"/>
              <a:t>2h26 d’échange</a:t>
            </a:r>
          </a:p>
          <a:p>
            <a:pPr marL="96782" indent="0">
              <a:buNone/>
            </a:pPr>
            <a:r>
              <a:rPr lang="fr-FR" sz="1800" b="1" dirty="0" smtClean="0">
                <a:solidFill>
                  <a:schemeClr val="accent3">
                    <a:lumMod val="75000"/>
                  </a:schemeClr>
                </a:solidFill>
              </a:rPr>
              <a:t>CCAS </a:t>
            </a:r>
            <a:r>
              <a:rPr lang="fr-FR" sz="1600" b="1" dirty="0" smtClean="0">
                <a:solidFill>
                  <a:schemeClr val="accent3">
                    <a:lumMod val="75000"/>
                  </a:schemeClr>
                </a:solidFill>
              </a:rPr>
              <a:t> </a:t>
            </a:r>
            <a:r>
              <a:rPr lang="fr-FR" sz="1600" b="1" dirty="0" smtClean="0"/>
              <a:t>1 fois </a:t>
            </a:r>
            <a:r>
              <a:rPr lang="fr-FR" sz="1600" dirty="0" smtClean="0"/>
              <a:t>en LSF pour </a:t>
            </a:r>
            <a:r>
              <a:rPr lang="fr-FR" sz="1600" b="1" dirty="0" smtClean="0"/>
              <a:t>3 </a:t>
            </a:r>
            <a:r>
              <a:rPr lang="fr-FR" sz="1600" b="1" dirty="0"/>
              <a:t>min </a:t>
            </a:r>
            <a:r>
              <a:rPr lang="fr-FR" sz="1600" dirty="0"/>
              <a:t>d’échange</a:t>
            </a:r>
          </a:p>
          <a:p>
            <a:pPr marL="96782" indent="0">
              <a:buNone/>
            </a:pPr>
            <a:r>
              <a:rPr lang="fr-FR" sz="1600" b="1" dirty="0" smtClean="0"/>
              <a:t>Appels </a:t>
            </a:r>
            <a:r>
              <a:rPr lang="fr-FR" sz="1600" b="1" dirty="0"/>
              <a:t>téléphoniques :</a:t>
            </a:r>
          </a:p>
          <a:p>
            <a:pPr marL="96782" indent="0">
              <a:buNone/>
            </a:pPr>
            <a:r>
              <a:rPr lang="fr-FR" sz="1600" b="1" dirty="0" smtClean="0"/>
              <a:t>17 </a:t>
            </a:r>
            <a:r>
              <a:rPr lang="fr-FR" sz="1600" b="1" dirty="0"/>
              <a:t>appels </a:t>
            </a:r>
            <a:r>
              <a:rPr lang="fr-FR" sz="1600" dirty="0" smtClean="0"/>
              <a:t>passés, tous en LSF, un total de </a:t>
            </a:r>
            <a:r>
              <a:rPr lang="fr-FR" sz="1600" b="1" dirty="0" smtClean="0"/>
              <a:t>1h26</a:t>
            </a:r>
          </a:p>
        </p:txBody>
      </p:sp>
      <p:sp>
        <p:nvSpPr>
          <p:cNvPr id="9" name="Rectangle 8"/>
          <p:cNvSpPr/>
          <p:nvPr/>
        </p:nvSpPr>
        <p:spPr>
          <a:xfrm rot="21251945">
            <a:off x="4419529" y="1308396"/>
            <a:ext cx="4625884" cy="2185214"/>
          </a:xfrm>
          <a:prstGeom prst="rect">
            <a:avLst/>
          </a:prstGeom>
          <a:solidFill>
            <a:schemeClr val="bg2"/>
          </a:solidFill>
          <a:ln>
            <a:solidFill>
              <a:schemeClr val="tx1"/>
            </a:solidFill>
          </a:ln>
        </p:spPr>
        <p:txBody>
          <a:bodyPr wrap="square">
            <a:spAutoFit/>
          </a:bodyPr>
          <a:lstStyle/>
          <a:p>
            <a:r>
              <a:rPr lang="fr-FR" b="1" dirty="0" smtClean="0"/>
              <a:t>Dispositif ACCEO financé par la MEL</a:t>
            </a:r>
          </a:p>
          <a:p>
            <a:r>
              <a:rPr lang="fr-FR" b="1" dirty="0" smtClean="0"/>
              <a:t>La Ville de Villeneuve d’Ascq est l’une des premières Villes de la MEL qui utilise le dispositif.</a:t>
            </a:r>
          </a:p>
          <a:p>
            <a:endParaRPr lang="fr-FR" b="1" dirty="0" smtClean="0"/>
          </a:p>
          <a:p>
            <a:r>
              <a:rPr lang="fr-FR" b="1" dirty="0" smtClean="0"/>
              <a:t>- 57 communes bénéficient du dispositif</a:t>
            </a:r>
          </a:p>
          <a:p>
            <a:r>
              <a:rPr lang="fr-FR" b="1" dirty="0" smtClean="0"/>
              <a:t>- Une moyenne de 57 minutes et 10 appels par commune</a:t>
            </a:r>
          </a:p>
          <a:p>
            <a:r>
              <a:rPr lang="fr-FR" b="1" dirty="0" smtClean="0"/>
              <a:t>  </a:t>
            </a:r>
            <a:endParaRPr lang="fr-FR" b="1" dirty="0"/>
          </a:p>
        </p:txBody>
      </p:sp>
      <p:sp>
        <p:nvSpPr>
          <p:cNvPr id="12" name="Rectangle 11"/>
          <p:cNvSpPr/>
          <p:nvPr/>
        </p:nvSpPr>
        <p:spPr>
          <a:xfrm>
            <a:off x="58133" y="5408111"/>
            <a:ext cx="2608190" cy="1015608"/>
          </a:xfrm>
          <a:prstGeom prst="rect">
            <a:avLst/>
          </a:prstGeom>
          <a:solidFill>
            <a:schemeClr val="bg1"/>
          </a:solidFill>
          <a:ln>
            <a:solidFill>
              <a:schemeClr val="accent3">
                <a:lumMod val="75000"/>
              </a:schemeClr>
            </a:solidFill>
          </a:ln>
        </p:spPr>
        <p:txBody>
          <a:bodyPr wrap="square" lIns="91387" tIns="45693" rIns="91387" bIns="45693">
            <a:spAutoFit/>
          </a:bodyPr>
          <a:lstStyle/>
          <a:p>
            <a:r>
              <a:rPr lang="fr-FR" sz="1200" u="sng" dirty="0">
                <a:ea typeface="Calibri"/>
                <a:cs typeface="Times New Roman"/>
              </a:rPr>
              <a:t>Suivi</a:t>
            </a:r>
            <a:r>
              <a:rPr lang="fr-FR" sz="1200" dirty="0">
                <a:ea typeface="Calibri"/>
                <a:cs typeface="Times New Roman"/>
              </a:rPr>
              <a:t> : </a:t>
            </a:r>
          </a:p>
          <a:p>
            <a:r>
              <a:rPr lang="fr-FR" sz="1200" dirty="0" smtClean="0">
                <a:ea typeface="Calibri"/>
                <a:cs typeface="Times New Roman"/>
              </a:rPr>
              <a:t>MEL</a:t>
            </a:r>
          </a:p>
          <a:p>
            <a:r>
              <a:rPr lang="fr-FR" sz="1200" dirty="0" smtClean="0">
                <a:ea typeface="Calibri"/>
                <a:cs typeface="Times New Roman"/>
              </a:rPr>
              <a:t>Service accueil et CCAS</a:t>
            </a:r>
          </a:p>
          <a:p>
            <a:r>
              <a:rPr lang="fr-FR" sz="1200" dirty="0" smtClean="0">
                <a:ea typeface="Calibri"/>
                <a:cs typeface="Times New Roman"/>
              </a:rPr>
              <a:t>Service accessibilité universelle d’usage et durable </a:t>
            </a:r>
          </a:p>
        </p:txBody>
      </p:sp>
      <p:sp>
        <p:nvSpPr>
          <p:cNvPr id="15" name="Espace réservé du texte 5"/>
          <p:cNvSpPr txBox="1">
            <a:spLocks/>
          </p:cNvSpPr>
          <p:nvPr/>
        </p:nvSpPr>
        <p:spPr>
          <a:xfrm>
            <a:off x="151403" y="214226"/>
            <a:ext cx="1872208" cy="3972416"/>
          </a:xfrm>
          <a:prstGeom prst="rect">
            <a:avLst/>
          </a:prstGeom>
          <a:solidFill>
            <a:schemeClr val="bg2"/>
          </a:solidFill>
          <a:effectLst>
            <a:outerShdw blurRad="50800" dist="38100" dir="2700000" algn="tl" rotWithShape="0">
              <a:prstClr val="black">
                <a:alpha val="40000"/>
              </a:prstClr>
            </a:outerShdw>
          </a:effectLst>
        </p:spPr>
        <p:txBody>
          <a:bodyPr vert="horz" lIns="91387" tIns="45693" rIns="91387" bIns="45693"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fr-FR" sz="1600" b="1" dirty="0" smtClean="0"/>
              <a:t>Article </a:t>
            </a:r>
            <a:r>
              <a:rPr lang="fr-FR" sz="1600" b="1" dirty="0"/>
              <a:t>78 - Loi n° 2005-102 du 11 février 2005 pour l'égalité des droits et des chances, la participation et la citoyenneté des personnes </a:t>
            </a:r>
            <a:r>
              <a:rPr lang="fr-FR" sz="1600" b="1" dirty="0" smtClean="0"/>
              <a:t>handicapées :</a:t>
            </a:r>
          </a:p>
          <a:p>
            <a:r>
              <a:rPr lang="fr-FR" sz="1600" b="1" dirty="0"/>
              <a:t>o</a:t>
            </a:r>
            <a:r>
              <a:rPr lang="fr-FR" sz="1600" b="1" dirty="0" smtClean="0"/>
              <a:t>bligation de proposer un service d’accueil et téléphonique aux personnes malentendantes ou sourdes.</a:t>
            </a:r>
            <a:endParaRPr lang="fr-FR" sz="1600" b="1" dirty="0"/>
          </a:p>
        </p:txBody>
      </p:sp>
    </p:spTree>
    <p:extLst>
      <p:ext uri="{BB962C8B-B14F-4D97-AF65-F5344CB8AC3E}">
        <p14:creationId xmlns:p14="http://schemas.microsoft.com/office/powerpoint/2010/main" val="3456598841"/>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19815</TotalTime>
  <Words>6878</Words>
  <Application>Microsoft Office PowerPoint</Application>
  <PresentationFormat>Affichage à l'écran (4:3)</PresentationFormat>
  <Paragraphs>1151</Paragraphs>
  <Slides>58</Slides>
  <Notes>11</Notes>
  <HiddenSlides>0</HiddenSlides>
  <MMClips>0</MMClips>
  <ScaleCrop>false</ScaleCrop>
  <HeadingPairs>
    <vt:vector size="8" baseType="variant">
      <vt:variant>
        <vt:lpstr>Polices utilisées</vt:lpstr>
      </vt:variant>
      <vt:variant>
        <vt:i4>13</vt:i4>
      </vt:variant>
      <vt:variant>
        <vt:lpstr>Thème</vt:lpstr>
      </vt:variant>
      <vt:variant>
        <vt:i4>3</vt:i4>
      </vt:variant>
      <vt:variant>
        <vt:lpstr>Titres des diapositives</vt:lpstr>
      </vt:variant>
      <vt:variant>
        <vt:i4>58</vt:i4>
      </vt:variant>
      <vt:variant>
        <vt:lpstr>Diaporamas personnalisés</vt:lpstr>
      </vt:variant>
      <vt:variant>
        <vt:i4>1</vt:i4>
      </vt:variant>
    </vt:vector>
  </HeadingPairs>
  <TitlesOfParts>
    <vt:vector size="75" baseType="lpstr">
      <vt:lpstr>Aharoni</vt:lpstr>
      <vt:lpstr>Aptos</vt:lpstr>
      <vt:lpstr>Arial</vt:lpstr>
      <vt:lpstr>Book Antiqua</vt:lpstr>
      <vt:lpstr>Calibri</vt:lpstr>
      <vt:lpstr>Comic Sans MS</vt:lpstr>
      <vt:lpstr>Hobo Std</vt:lpstr>
      <vt:lpstr>Lucida Sans Unicode</vt:lpstr>
      <vt:lpstr>Marianne</vt:lpstr>
      <vt:lpstr>MV Boli</vt:lpstr>
      <vt:lpstr>Tahoma</vt:lpstr>
      <vt:lpstr>Times New Roman</vt:lpstr>
      <vt:lpstr>Wingdings</vt:lpstr>
      <vt:lpstr>Conception personnalisée</vt:lpstr>
      <vt:lpstr>Thème Office</vt:lpstr>
      <vt:lpstr>1_Conception personnalisée</vt:lpstr>
      <vt:lpstr>Accessibilité universelle Bilan 2024</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Diaporama personnalisé 1</vt:lpstr>
    </vt:vector>
  </TitlesOfParts>
  <Company>Mairie de Villeneuve d Ascq</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Benoit Dacquin</dc:creator>
  <cp:lastModifiedBy>Benoit Dacquin</cp:lastModifiedBy>
  <cp:revision>1044</cp:revision>
  <cp:lastPrinted>2025-05-07T14:52:03Z</cp:lastPrinted>
  <dcterms:created xsi:type="dcterms:W3CDTF">2018-04-30T14:14:30Z</dcterms:created>
  <dcterms:modified xsi:type="dcterms:W3CDTF">2025-09-10T14:33:07Z</dcterms:modified>
</cp:coreProperties>
</file>