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1" r:id="rId2"/>
    <p:sldMasterId id="2147483693" r:id="rId3"/>
  </p:sldMasterIdLst>
  <p:notesMasterIdLst>
    <p:notesMasterId r:id="rId37"/>
  </p:notesMasterIdLst>
  <p:handoutMasterIdLst>
    <p:handoutMasterId r:id="rId38"/>
  </p:handoutMasterIdLst>
  <p:sldIdLst>
    <p:sldId id="259" r:id="rId4"/>
    <p:sldId id="398" r:id="rId5"/>
    <p:sldId id="420" r:id="rId6"/>
    <p:sldId id="421" r:id="rId7"/>
    <p:sldId id="422" r:id="rId8"/>
    <p:sldId id="275" r:id="rId9"/>
    <p:sldId id="403" r:id="rId10"/>
    <p:sldId id="404" r:id="rId11"/>
    <p:sldId id="281" r:id="rId12"/>
    <p:sldId id="350" r:id="rId13"/>
    <p:sldId id="423" r:id="rId14"/>
    <p:sldId id="380" r:id="rId15"/>
    <p:sldId id="358" r:id="rId16"/>
    <p:sldId id="384" r:id="rId17"/>
    <p:sldId id="400" r:id="rId18"/>
    <p:sldId id="401" r:id="rId19"/>
    <p:sldId id="413" r:id="rId20"/>
    <p:sldId id="414" r:id="rId21"/>
    <p:sldId id="399" r:id="rId22"/>
    <p:sldId id="417" r:id="rId23"/>
    <p:sldId id="375" r:id="rId24"/>
    <p:sldId id="415" r:id="rId25"/>
    <p:sldId id="376" r:id="rId26"/>
    <p:sldId id="367" r:id="rId27"/>
    <p:sldId id="418" r:id="rId28"/>
    <p:sldId id="392" r:id="rId29"/>
    <p:sldId id="319" r:id="rId30"/>
    <p:sldId id="419" r:id="rId31"/>
    <p:sldId id="388" r:id="rId32"/>
    <p:sldId id="385" r:id="rId33"/>
    <p:sldId id="394" r:id="rId34"/>
    <p:sldId id="363" r:id="rId35"/>
    <p:sldId id="333" r:id="rId36"/>
  </p:sldIdLst>
  <p:sldSz cx="9144000" cy="6858000" type="screen4x3"/>
  <p:notesSz cx="6797675" cy="9928225"/>
  <p:custShowLst>
    <p:custShow name="Diaporama personnalisé 1" id="0">
      <p:sldLst/>
    </p:custShow>
  </p:custShowLst>
  <p:defaultTextStyle>
    <a:defPPr>
      <a:defRPr lang="fr-FR"/>
    </a:defPPr>
    <a:lvl1pPr marL="0" algn="l" defTabSz="91391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56957" algn="l" defTabSz="91391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913913" algn="l" defTabSz="91391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70872" algn="l" defTabSz="91391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827828" algn="l" defTabSz="91391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284784" algn="l" defTabSz="91391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741741" algn="l" defTabSz="91391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198701" algn="l" defTabSz="91391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655656" algn="l" defTabSz="91391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oit Dacquin" initials="BD" lastIdx="0" clrIdx="0">
    <p:extLst>
      <p:ext uri="{19B8F6BF-5375-455C-9EA6-DF929625EA0E}">
        <p15:presenceInfo xmlns:p15="http://schemas.microsoft.com/office/powerpoint/2012/main" userId="Benoit Dacqu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7E4BD"/>
    <a:srgbClr val="3366FF"/>
    <a:srgbClr val="66CC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56" autoAdjust="0"/>
    <p:restoredTop sz="94595" autoAdjust="0"/>
  </p:normalViewPr>
  <p:slideViewPr>
    <p:cSldViewPr>
      <p:cViewPr varScale="1">
        <p:scale>
          <a:sx n="69" d="100"/>
          <a:sy n="69" d="100"/>
        </p:scale>
        <p:origin x="1104" y="66"/>
      </p:cViewPr>
      <p:guideLst>
        <p:guide orient="horz" pos="2161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2980" y="48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commentAuthors" Target="commentAuthor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4566393763354288E-4"/>
          <c:y val="0"/>
          <c:w val="0.96894590808433378"/>
          <c:h val="0.9455861485782483"/>
        </c:manualLayout>
      </c:layout>
      <c:pie3DChart>
        <c:varyColors val="1"/>
        <c:ser>
          <c:idx val="0"/>
          <c:order val="0"/>
          <c:dPt>
            <c:idx val="0"/>
            <c:bubble3D val="0"/>
            <c:explosion val="35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A0F-4ECC-8D2E-8C8971AC0F0F}"/>
              </c:ext>
            </c:extLst>
          </c:dPt>
          <c:dPt>
            <c:idx val="1"/>
            <c:bubble3D val="0"/>
            <c:explosion val="35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A0F-4ECC-8D2E-8C8971AC0F0F}"/>
              </c:ext>
            </c:extLst>
          </c:dPt>
          <c:dPt>
            <c:idx val="2"/>
            <c:bubble3D val="0"/>
            <c:explosion val="4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A0F-4ECC-8D2E-8C8971AC0F0F}"/>
              </c:ext>
            </c:extLst>
          </c:dPt>
          <c:dPt>
            <c:idx val="3"/>
            <c:bubble3D val="0"/>
            <c:explosion val="4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A0F-4ECC-8D2E-8C8971AC0F0F}"/>
              </c:ext>
            </c:extLst>
          </c:dPt>
          <c:dPt>
            <c:idx val="4"/>
            <c:bubble3D val="0"/>
            <c:explosion val="4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A0F-4ECC-8D2E-8C8971AC0F0F}"/>
              </c:ext>
            </c:extLst>
          </c:dPt>
          <c:dPt>
            <c:idx val="5"/>
            <c:bubble3D val="0"/>
            <c:explosion val="4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A0F-4ECC-8D2E-8C8971AC0F0F}"/>
              </c:ext>
            </c:extLst>
          </c:dPt>
          <c:dPt>
            <c:idx val="6"/>
            <c:bubble3D val="0"/>
            <c:explosion val="4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BA0F-4ECC-8D2E-8C8971AC0F0F}"/>
              </c:ext>
            </c:extLst>
          </c:dPt>
          <c:dPt>
            <c:idx val="7"/>
            <c:bubble3D val="0"/>
            <c:explosion val="5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BA0F-4ECC-8D2E-8C8971AC0F0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noFill/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ERP!$B$297:$B$302</c:f>
              <c:numCache>
                <c:formatCode>General</c:formatCode>
                <c:ptCount val="6"/>
                <c:pt idx="0">
                  <c:v>99</c:v>
                </c:pt>
                <c:pt idx="1">
                  <c:v>7</c:v>
                </c:pt>
                <c:pt idx="2">
                  <c:v>12</c:v>
                </c:pt>
                <c:pt idx="3">
                  <c:v>18</c:v>
                </c:pt>
                <c:pt idx="4">
                  <c:v>15</c:v>
                </c:pt>
                <c:pt idx="5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A0F-4ECC-8D2E-8C8971AC0F0F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noFill/>
        </a:defRPr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1.1057379363480723E-3"/>
          <c:w val="0.96894590808433378"/>
          <c:h val="0.9455861485782483"/>
        </c:manualLayout>
      </c:layout>
      <c:pie3DChart>
        <c:varyColors val="1"/>
        <c:ser>
          <c:idx val="0"/>
          <c:order val="0"/>
          <c:dPt>
            <c:idx val="0"/>
            <c:bubble3D val="0"/>
            <c:explosion val="35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9700-402D-9056-65E6B9ACDB3F}"/>
              </c:ext>
            </c:extLst>
          </c:dPt>
          <c:dPt>
            <c:idx val="1"/>
            <c:bubble3D val="0"/>
            <c:explosion val="35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9700-402D-9056-65E6B9ACDB3F}"/>
              </c:ext>
            </c:extLst>
          </c:dPt>
          <c:dPt>
            <c:idx val="2"/>
            <c:bubble3D val="0"/>
            <c:explosion val="4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9700-402D-9056-65E6B9ACDB3F}"/>
              </c:ext>
            </c:extLst>
          </c:dPt>
          <c:dPt>
            <c:idx val="3"/>
            <c:bubble3D val="0"/>
            <c:explosion val="4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9700-402D-9056-65E6B9ACDB3F}"/>
              </c:ext>
            </c:extLst>
          </c:dPt>
          <c:dPt>
            <c:idx val="4"/>
            <c:bubble3D val="0"/>
            <c:explosion val="4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9700-402D-9056-65E6B9ACDB3F}"/>
              </c:ext>
            </c:extLst>
          </c:dPt>
          <c:dPt>
            <c:idx val="5"/>
            <c:bubble3D val="0"/>
            <c:explosion val="4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9700-402D-9056-65E6B9ACDB3F}"/>
              </c:ext>
            </c:extLst>
          </c:dPt>
          <c:dPt>
            <c:idx val="6"/>
            <c:bubble3D val="0"/>
            <c:explosion val="4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9700-402D-9056-65E6B9ACDB3F}"/>
              </c:ext>
            </c:extLst>
          </c:dPt>
          <c:dPt>
            <c:idx val="7"/>
            <c:bubble3D val="0"/>
            <c:explosion val="5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F-9700-402D-9056-65E6B9ACDB3F}"/>
              </c:ext>
            </c:extLst>
          </c:dPt>
          <c:val>
            <c:numRef>
              <c:f>ERP!$B$297:$B$302</c:f>
              <c:numCache>
                <c:formatCode>General</c:formatCode>
                <c:ptCount val="6"/>
                <c:pt idx="0">
                  <c:v>17</c:v>
                </c:pt>
                <c:pt idx="1">
                  <c:v>2</c:v>
                </c:pt>
                <c:pt idx="2">
                  <c:v>5</c:v>
                </c:pt>
                <c:pt idx="3">
                  <c:v>2</c:v>
                </c:pt>
                <c:pt idx="4">
                  <c:v>1</c:v>
                </c:pt>
                <c:pt idx="5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700-402D-9056-65E6B9ACDB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20044-9F1F-472F-A0DC-59611C0774E1}" type="datetimeFigureOut">
              <a:rPr lang="fr-FR" smtClean="0"/>
              <a:t>12/09/2025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2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5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29139-765E-41CC-A531-740000078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8454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EA783-E37A-4E66-8B4E-29A3BD90724E}" type="datetimeFigureOut">
              <a:rPr lang="fr-FR" smtClean="0"/>
              <a:t>12/09/2025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5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CD12A-4A83-4EF3-A998-CC1E53AB70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848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57" algn="l" defTabSz="9139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13" algn="l" defTabSz="9139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72" algn="l" defTabSz="9139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28" algn="l" defTabSz="9139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84" algn="l" defTabSz="9139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41" algn="l" defTabSz="9139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01" algn="l" defTabSz="9139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656" algn="l" defTabSz="9139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8CD12A-4A83-4EF3-A998-CC1E53AB702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81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D12A-4A83-4EF3-A998-CC1E53AB7022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8325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D12A-4A83-4EF3-A998-CC1E53AB7022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5244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D12A-4A83-4EF3-A998-CC1E53AB7022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5325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D12A-4A83-4EF3-A998-CC1E53AB7022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0759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D12A-4A83-4EF3-A998-CC1E53AB7022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5613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8CD12A-4A83-4EF3-A998-CC1E53AB702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355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8CD12A-4A83-4EF3-A998-CC1E53AB702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667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1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703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343C58-56E6-4B11-8E37-AA6E98A652E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12/09/2025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1AD5F8-C7ED-4F31-89E9-FF1F3316201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85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343C58-56E6-4B11-8E37-AA6E98A652E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12/09/2025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1AD5F8-C7ED-4F31-89E9-FF1F3316201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804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343C58-56E6-4B11-8E37-AA6E98A652E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12/09/2025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1AD5F8-C7ED-4F31-89E9-FF1F3316201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381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343C58-56E6-4B11-8E37-AA6E98A652E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12/09/2025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1AD5F8-C7ED-4F31-89E9-FF1F3316201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953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1" y="2130427"/>
            <a:ext cx="7772401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5674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309320"/>
            <a:ext cx="1153081" cy="42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3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3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3" y="6356350"/>
            <a:ext cx="2133600" cy="365126"/>
          </a:xfrm>
          <a:prstGeom prst="rect">
            <a:avLst/>
          </a:prstGeom>
        </p:spPr>
        <p:txBody>
          <a:bodyPr/>
          <a:lstStyle/>
          <a:p>
            <a:fld id="{C2D3B6E4-68BC-4B1F-9D35-D350124E8DDE}" type="datetimeFigureOut">
              <a:rPr lang="fr-FR" smtClean="0"/>
              <a:t>12/09/2025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3" y="6356350"/>
            <a:ext cx="2133600" cy="365126"/>
          </a:xfrm>
          <a:prstGeom prst="rect">
            <a:avLst/>
          </a:prstGeom>
        </p:spPr>
        <p:txBody>
          <a:bodyPr/>
          <a:lstStyle/>
          <a:p>
            <a:fld id="{A7A38C96-6EFF-40C9-AD22-404B3B0846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1125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7" y="6309320"/>
            <a:ext cx="1153081" cy="42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458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343C58-56E6-4B11-8E37-AA6E98A652E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12/09/2025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1AD5F8-C7ED-4F31-89E9-FF1F3316201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015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343C58-56E6-4B11-8E37-AA6E98A652E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12/09/2025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1AD5F8-C7ED-4F31-89E9-FF1F3316201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697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343C58-56E6-4B11-8E37-AA6E98A652E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12/09/2025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1AD5F8-C7ED-4F31-89E9-FF1F3316201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032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343C58-56E6-4B11-8E37-AA6E98A652E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12/09/2025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1AD5F8-C7ED-4F31-89E9-FF1F3316201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634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343C58-56E6-4B11-8E37-AA6E98A652E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12/09/2025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1AD5F8-C7ED-4F31-89E9-FF1F3316201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069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343C58-56E6-4B11-8E37-AA6E98A652E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12/09/2025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1AD5F8-C7ED-4F31-89E9-FF1F3316201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428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343C58-56E6-4B11-8E37-AA6E98A652E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12/09/2025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611088" cy="365125"/>
          </a:xfrm>
          <a:prstGeom prst="rect">
            <a:avLst/>
          </a:prstGeom>
        </p:spPr>
        <p:txBody>
          <a:bodyPr/>
          <a:lstStyle/>
          <a:p>
            <a:fld id="{8D1AD5F8-C7ED-4F31-89E9-FF1F3316201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92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9"/>
          <p:cNvSpPr txBox="1">
            <a:spLocks/>
          </p:cNvSpPr>
          <p:nvPr userDrawn="1"/>
        </p:nvSpPr>
        <p:spPr>
          <a:xfrm>
            <a:off x="4266456" y="6520259"/>
            <a:ext cx="611088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3913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57" algn="l" defTabSz="913913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913" algn="l" defTabSz="913913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872" algn="l" defTabSz="913913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828" algn="l" defTabSz="913913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784" algn="l" defTabSz="913913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741" algn="l" defTabSz="913913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701" algn="l" defTabSz="913913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656" algn="l" defTabSz="913913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55FCE1-1E49-41BB-B4B6-AC2CF39F2C3A}" type="slidenum">
              <a:rPr lang="fr-FR" sz="1400" smtClean="0"/>
              <a:pPr algn="ctr"/>
              <a:t>‹N°›</a:t>
            </a:fld>
            <a:endParaRPr lang="fr-FR" sz="14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367136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5" rIns="91392" bIns="45695" rtlCol="0" anchor="ctr"/>
          <a:lstStyle/>
          <a:p>
            <a:pPr algn="ctr"/>
            <a:endParaRPr lang="fr-FR" dirty="0"/>
          </a:p>
        </p:txBody>
      </p:sp>
      <p:sp>
        <p:nvSpPr>
          <p:cNvPr id="9" name="Sous-titre 10"/>
          <p:cNvSpPr txBox="1">
            <a:spLocks/>
          </p:cNvSpPr>
          <p:nvPr userDrawn="1"/>
        </p:nvSpPr>
        <p:spPr>
          <a:xfrm>
            <a:off x="98336" y="6520259"/>
            <a:ext cx="1760538" cy="265113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/>
              <a:t>Bilan accessibilité 2024</a:t>
            </a:r>
            <a:endParaRPr lang="fr-FR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7" y="6309320"/>
            <a:ext cx="1153081" cy="42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071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9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3913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8" indent="-342718" algn="l" defTabSz="91391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56" indent="-285600" algn="l" defTabSz="913913" rtl="0" eaLnBrk="1" latinLnBrk="0" hangingPunct="1">
        <a:spcBef>
          <a:spcPct val="20000"/>
        </a:spcBef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93" indent="-228476" algn="l" defTabSz="9139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51" indent="-228476" algn="l" defTabSz="91391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08" indent="-228476" algn="l" defTabSz="91391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64" indent="-228476" algn="l" defTabSz="9139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21" indent="-228476" algn="l" defTabSz="9139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78" indent="-228476" algn="l" defTabSz="9139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34" indent="-228476" algn="l" defTabSz="9139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391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7" algn="l" defTabSz="91391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3" algn="l" defTabSz="91391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72" algn="l" defTabSz="91391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8" algn="l" defTabSz="91391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84" algn="l" defTabSz="91391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41" algn="l" defTabSz="91391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01" algn="l" defTabSz="91391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56" algn="l" defTabSz="91391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92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9"/>
          <p:cNvSpPr txBox="1">
            <a:spLocks/>
          </p:cNvSpPr>
          <p:nvPr userDrawn="1"/>
        </p:nvSpPr>
        <p:spPr>
          <a:xfrm>
            <a:off x="4266456" y="6520261"/>
            <a:ext cx="611088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3913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57" algn="l" defTabSz="913913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913" algn="l" defTabSz="913913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872" algn="l" defTabSz="913913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828" algn="l" defTabSz="913913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784" algn="l" defTabSz="913913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741" algn="l" defTabSz="913913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701" algn="l" defTabSz="913913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656" algn="l" defTabSz="913913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55FCE1-1E49-41BB-B4B6-AC2CF39F2C3A}" type="slidenum">
              <a:rPr lang="fr-FR" sz="1050" smtClean="0"/>
              <a:pPr algn="ctr"/>
              <a:t>‹N°›</a:t>
            </a:fld>
            <a:endParaRPr lang="fr-FR" sz="105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367136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pPr algn="ctr"/>
            <a:endParaRPr lang="fr-FR" sz="1350" dirty="0"/>
          </a:p>
        </p:txBody>
      </p:sp>
      <p:sp>
        <p:nvSpPr>
          <p:cNvPr id="9" name="Sous-titre 10"/>
          <p:cNvSpPr txBox="1">
            <a:spLocks/>
          </p:cNvSpPr>
          <p:nvPr userDrawn="1"/>
        </p:nvSpPr>
        <p:spPr>
          <a:xfrm>
            <a:off x="98336" y="6520261"/>
            <a:ext cx="1760538" cy="265113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dirty="0" smtClean="0"/>
              <a:t>Bilan accessibilité 2023</a:t>
            </a:r>
            <a:endParaRPr lang="fr-FR" sz="2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309320"/>
            <a:ext cx="1153081" cy="42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626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685435" rtl="0" eaLnBrk="1" latinLnBrk="0" hangingPunct="1"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039" indent="-257039" algn="l" defTabSz="68543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917" indent="-214200" algn="l" defTabSz="685435" rtl="0" eaLnBrk="1" latinLnBrk="0" hangingPunct="1">
        <a:spcBef>
          <a:spcPct val="20000"/>
        </a:spcBef>
        <a:buFont typeface="Arial" panose="020B0604020202020204" pitchFamily="34" charset="0"/>
        <a:buChar char="–"/>
        <a:defRPr sz="2175" kern="1200">
          <a:solidFill>
            <a:schemeClr val="tx1"/>
          </a:solidFill>
          <a:latin typeface="+mn-lt"/>
          <a:ea typeface="+mn-ea"/>
          <a:cs typeface="+mn-cs"/>
        </a:defRPr>
      </a:lvl2pPr>
      <a:lvl3pPr marL="856795" indent="-171357" algn="l" defTabSz="68543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13" indent="-171357" algn="l" defTabSz="685435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231" indent="-171357" algn="l" defTabSz="685435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948" indent="-171357" algn="l" defTabSz="68543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666" indent="-171357" algn="l" defTabSz="68543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384" indent="-171357" algn="l" defTabSz="68543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101" indent="-171357" algn="l" defTabSz="68543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4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42718" algn="l" defTabSz="6854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85435" algn="l" defTabSz="6854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8154" algn="l" defTabSz="6854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370871" algn="l" defTabSz="6854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713588" algn="l" defTabSz="6854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2056306" algn="l" defTabSz="6854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399026" algn="l" defTabSz="6854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741742" algn="l" defTabSz="6854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hyperlink" Target="https://www.cerema.fr/fr/actualites/comment-ameliorer-accessibilite-bibliotheques-mediatheques" TargetMode="External"/><Relationship Id="rId4" Type="http://schemas.openxmlformats.org/officeDocument/2006/relationships/hyperlink" Target="https://www.cerema.fr/fr/actualites/initier-creation-observatoire-accessibilite-son-territoir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smtClean="0"/>
              <a:t>1</a:t>
            </a:r>
          </a:p>
        </p:txBody>
      </p:sp>
      <p:sp>
        <p:nvSpPr>
          <p:cNvPr id="5" name="Sous-titre 2"/>
          <p:cNvSpPr>
            <a:spLocks noGrp="1"/>
          </p:cNvSpPr>
          <p:nvPr>
            <p:ph type="subTitle" idx="4294967295"/>
          </p:nvPr>
        </p:nvSpPr>
        <p:spPr>
          <a:xfrm>
            <a:off x="1381893" y="1275259"/>
            <a:ext cx="7294563" cy="11287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800" dirty="0" smtClean="0">
                <a:solidFill>
                  <a:schemeClr val="bg2">
                    <a:lumMod val="25000"/>
                  </a:schemeClr>
                </a:solidFill>
              </a:rPr>
              <a:t>Conseil municipal</a:t>
            </a:r>
          </a:p>
          <a:p>
            <a:pPr marL="0" indent="0" algn="ctr">
              <a:buNone/>
            </a:pPr>
            <a:r>
              <a:rPr lang="fr-FR" sz="2800" dirty="0" smtClean="0">
                <a:solidFill>
                  <a:schemeClr val="bg2">
                    <a:lumMod val="25000"/>
                  </a:schemeClr>
                </a:solidFill>
              </a:rPr>
              <a:t>Du </a:t>
            </a:r>
            <a:r>
              <a:rPr lang="fr-FR" sz="2800" dirty="0" smtClean="0">
                <a:solidFill>
                  <a:schemeClr val="bg2">
                    <a:lumMod val="25000"/>
                  </a:schemeClr>
                </a:solidFill>
              </a:rPr>
              <a:t>30 septembre 2025</a:t>
            </a:r>
            <a:endParaRPr lang="fr-FR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itre 1"/>
          <p:cNvSpPr>
            <a:spLocks noGrp="1"/>
          </p:cNvSpPr>
          <p:nvPr>
            <p:ph type="ctrTitle" idx="4294967295"/>
          </p:nvPr>
        </p:nvSpPr>
        <p:spPr>
          <a:xfrm>
            <a:off x="1500956" y="2662287"/>
            <a:ext cx="7056437" cy="177482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glow>
              <a:schemeClr val="accent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defTabSz="1293989"/>
            <a:r>
              <a:rPr lang="fr-FR" sz="4500" b="1" dirty="0">
                <a:solidFill>
                  <a:schemeClr val="tx1"/>
                </a:solidFill>
              </a:rPr>
              <a:t>Accessibilité universelle</a:t>
            </a:r>
            <a:br>
              <a:rPr lang="fr-FR" sz="4500" b="1" dirty="0">
                <a:solidFill>
                  <a:schemeClr val="tx1"/>
                </a:solidFill>
              </a:rPr>
            </a:br>
            <a:r>
              <a:rPr lang="fr-FR" sz="4500" dirty="0">
                <a:solidFill>
                  <a:schemeClr val="tx1"/>
                </a:solidFill>
              </a:rPr>
              <a:t>Bilan </a:t>
            </a:r>
            <a:r>
              <a:rPr lang="fr-FR" sz="4500" dirty="0" smtClean="0">
                <a:solidFill>
                  <a:schemeClr val="tx1"/>
                </a:solidFill>
              </a:rPr>
              <a:t>2024</a:t>
            </a:r>
            <a:endParaRPr lang="fr-FR" sz="45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417" y="364770"/>
            <a:ext cx="1811514" cy="66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87" y="180206"/>
            <a:ext cx="746329" cy="77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" name="Picture 3" descr="\\HELENE\Direction_VA\Amenagement Urbain\BIGéo\00_BIBLIOTHEQUE\- LOGO\HANDICAP\imagesCASAW13X.jpg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87" y="1126604"/>
            <a:ext cx="746329" cy="77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0942" y="5160586"/>
            <a:ext cx="4176464" cy="148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87" y="2073002"/>
            <a:ext cx="746329" cy="77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" name="Picture 4" descr="\\HELENE\Direction_VA\Amenagement Urbain\BIGéo\00_BIBLIOTHEQUE\- LOGO\HANDICAP\Moteur.jpg"/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87" y="3019400"/>
            <a:ext cx="746329" cy="77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/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87" y="3965798"/>
            <a:ext cx="746329" cy="77282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5" name="Picture 4"/>
          <p:cNvPicPr preferRelativeResize="0"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71" y="5849516"/>
            <a:ext cx="737561" cy="76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" name="Picture 5" descr="\\HELENE\Direction_VA\Amenagement Urbain\BIGéo\00_BIBLIOTHEQUE\- LOGO\HANDICAP\logo LSF.jpg"/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71" y="4912196"/>
            <a:ext cx="737561" cy="76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03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3"/>
          <p:cNvSpPr txBox="1">
            <a:spLocks/>
          </p:cNvSpPr>
          <p:nvPr/>
        </p:nvSpPr>
        <p:spPr>
          <a:xfrm>
            <a:off x="3854877" y="150882"/>
            <a:ext cx="4850549" cy="586408"/>
          </a:xfrm>
          <a:prstGeom prst="rect">
            <a:avLst/>
          </a:prstGeom>
          <a:noFill/>
          <a:effectLst/>
        </p:spPr>
        <p:txBody>
          <a:bodyPr vert="horz" lIns="113498" tIns="56750" rIns="113498" bIns="56750" rtlCol="0" anchor="b">
            <a:noAutofit/>
          </a:bodyPr>
          <a:lstStyle>
            <a:lvl1pPr algn="r">
              <a:spcBef>
                <a:spcPct val="0"/>
              </a:spcBef>
              <a:buNone/>
              <a:defRPr sz="2000" b="1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Times New Roman"/>
              </a:defRPr>
            </a:lvl1pPr>
          </a:lstStyle>
          <a:p>
            <a:pPr defTabSz="914400"/>
            <a:r>
              <a:rPr lang="fr-FR" dirty="0" smtClean="0">
                <a:solidFill>
                  <a:srgbClr val="9BBB59">
                    <a:lumMod val="75000"/>
                  </a:srgbClr>
                </a:solidFill>
              </a:rPr>
              <a:t>LOISIRS / SPORTS</a:t>
            </a:r>
            <a:endParaRPr lang="fr-FR" dirty="0">
              <a:solidFill>
                <a:srgbClr val="9BBB59">
                  <a:lumMod val="75000"/>
                </a:srgb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420" y="5879858"/>
            <a:ext cx="4811905" cy="576273"/>
          </a:xfrm>
          <a:prstGeom prst="rect">
            <a:avLst/>
          </a:prstGeom>
          <a:solidFill>
            <a:srgbClr val="FFFFFF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113498" tIns="56750" rIns="113498" bIns="56750">
            <a:spAutoFit/>
          </a:bodyPr>
          <a:lstStyle/>
          <a:p>
            <a:pPr defTabSz="914400"/>
            <a:r>
              <a:rPr lang="fr-FR" sz="1500" u="sng" dirty="0">
                <a:solidFill>
                  <a:prstClr val="black"/>
                </a:solidFill>
                <a:ea typeface="Calibri"/>
                <a:cs typeface="Times New Roman"/>
              </a:rPr>
              <a:t>Suivi</a:t>
            </a:r>
            <a:r>
              <a:rPr lang="fr-FR" sz="1500" dirty="0">
                <a:solidFill>
                  <a:prstClr val="black"/>
                </a:solidFill>
                <a:ea typeface="Calibri"/>
                <a:cs typeface="Times New Roman"/>
              </a:rPr>
              <a:t> : </a:t>
            </a:r>
            <a:r>
              <a:rPr lang="fr-FR" sz="1500" dirty="0" smtClean="0">
                <a:solidFill>
                  <a:prstClr val="black"/>
                </a:solidFill>
                <a:ea typeface="Calibri"/>
                <a:cs typeface="Times New Roman"/>
              </a:rPr>
              <a:t>Service accessibilité universelle d’usage et durable Université de Lille et le stade Villeneuvois </a:t>
            </a:r>
            <a:endParaRPr lang="fr-FR" sz="15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grpSp>
        <p:nvGrpSpPr>
          <p:cNvPr id="15" name="Groupe 14"/>
          <p:cNvGrpSpPr/>
          <p:nvPr/>
        </p:nvGrpSpPr>
        <p:grpSpPr>
          <a:xfrm rot="20931326">
            <a:off x="1833132" y="146615"/>
            <a:ext cx="871538" cy="726026"/>
            <a:chOff x="1295239" y="2921152"/>
            <a:chExt cx="998395" cy="998395"/>
          </a:xfrm>
        </p:grpSpPr>
        <p:sp>
          <p:nvSpPr>
            <p:cNvPr id="16" name="Ellipse 15"/>
            <p:cNvSpPr/>
            <p:nvPr/>
          </p:nvSpPr>
          <p:spPr>
            <a:xfrm>
              <a:off x="1295239" y="2921152"/>
              <a:ext cx="998395" cy="998395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accent6">
                  <a:lumMod val="75000"/>
                </a:schemeClr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numCol="1" rtlCol="0">
              <a:prstTxWarp prst="textDeflate">
                <a:avLst/>
              </a:prstTxWarp>
              <a:spAutoFit/>
            </a:bodyPr>
            <a:lstStyle/>
            <a:p>
              <a:endParaRPr lang="fr-FR" sz="3000">
                <a:solidFill>
                  <a:schemeClr val="accent6">
                    <a:lumMod val="75000"/>
                  </a:schemeClr>
                </a:solidFill>
                <a:latin typeface="Hobo Std" pitchFamily="34" charset="0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1344314" y="2961699"/>
              <a:ext cx="900243" cy="879336"/>
            </a:xfrm>
            <a:prstGeom prst="rect">
              <a:avLst/>
            </a:prstGeom>
            <a:noFill/>
          </p:spPr>
          <p:txBody>
            <a:bodyPr wrap="none" rtlCol="0">
              <a:prstTxWarp prst="textButtonPour">
                <a:avLst/>
              </a:prstTxWarp>
              <a:spAutoFit/>
            </a:bodyPr>
            <a:lstStyle/>
            <a:p>
              <a:pPr algn="ctr"/>
              <a:r>
                <a:rPr lang="fr-FR" sz="1275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NOUVEAU</a:t>
              </a:r>
            </a:p>
            <a:p>
              <a:pPr algn="ctr"/>
              <a:r>
                <a:rPr lang="fr-FR" sz="1275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</a:p>
            <a:p>
              <a:pPr algn="ctr"/>
              <a:r>
                <a:rPr lang="fr-FR" sz="1875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2024</a:t>
              </a:r>
              <a:endParaRPr lang="fr-FR" sz="1875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854877" y="690810"/>
            <a:ext cx="4850550" cy="499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13498" tIns="56750" rIns="113498" bIns="56750">
            <a:spAutoFit/>
          </a:bodyPr>
          <a:lstStyle/>
          <a:p>
            <a:pPr algn="r"/>
            <a:r>
              <a:rPr lang="fr-FR" sz="2500" b="1" dirty="0" smtClean="0">
                <a:solidFill>
                  <a:schemeClr val="accent3">
                    <a:lumMod val="50000"/>
                  </a:schemeClr>
                </a:solidFill>
              </a:rPr>
              <a:t>Audiodescription sportive inclusive  </a:t>
            </a:r>
            <a:endParaRPr lang="fr-FR" sz="25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686" y="1471587"/>
            <a:ext cx="1204214" cy="174805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606" y="3381972"/>
            <a:ext cx="3807119" cy="285533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166800"/>
            <a:ext cx="3166216" cy="13192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7250" y="1444793"/>
            <a:ext cx="5524256" cy="21236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fr-FR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commentaires immersifs </a:t>
            </a:r>
            <a:r>
              <a:rPr lang="fr-FR" sz="1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18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Suivre le jeu avec la vue ou avec l'ouïe.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fr-FR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voix pour 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chaque </a:t>
            </a:r>
            <a:r>
              <a:rPr lang="fr-FR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équipe </a:t>
            </a:r>
            <a:r>
              <a:rPr lang="fr-FR" sz="1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18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savoir </a:t>
            </a:r>
            <a:r>
              <a:rPr lang="fr-FR" sz="1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toute circonstance dans quelles mains se trouve le ballon</a:t>
            </a:r>
            <a:endParaRPr lang="fr-FR" sz="1800" b="1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fr-FR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dispositif universel </a:t>
            </a:r>
            <a:r>
              <a:rPr lang="fr-FR" sz="1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18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offrir aux </a:t>
            </a:r>
            <a:r>
              <a:rPr lang="fr-FR" sz="1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novices et aux passionnés, aux personnes en situation de handicap et valides, </a:t>
            </a:r>
            <a:r>
              <a:rPr lang="fr-FR" sz="18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expérience similaire</a:t>
            </a:r>
            <a:r>
              <a:rPr lang="fr-FR" sz="1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fr-FR" sz="1800" dirty="0">
              <a:latin typeface="Apto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00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3"/>
          <p:cNvSpPr txBox="1">
            <a:spLocks/>
          </p:cNvSpPr>
          <p:nvPr/>
        </p:nvSpPr>
        <p:spPr>
          <a:xfrm>
            <a:off x="4245319" y="91215"/>
            <a:ext cx="4850549" cy="586408"/>
          </a:xfrm>
          <a:prstGeom prst="rect">
            <a:avLst/>
          </a:prstGeom>
          <a:noFill/>
          <a:effectLst/>
        </p:spPr>
        <p:txBody>
          <a:bodyPr vert="horz" lIns="113498" tIns="56750" rIns="113498" bIns="56750" rtlCol="0" anchor="b">
            <a:noAutofit/>
          </a:bodyPr>
          <a:lstStyle>
            <a:lvl1pPr algn="r">
              <a:spcBef>
                <a:spcPct val="0"/>
              </a:spcBef>
              <a:buNone/>
              <a:defRPr sz="2000" b="1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Times New Roman"/>
              </a:defRPr>
            </a:lvl1pPr>
          </a:lstStyle>
          <a:p>
            <a:pPr defTabSz="914400"/>
            <a:r>
              <a:rPr lang="fr-FR" dirty="0" smtClean="0">
                <a:solidFill>
                  <a:srgbClr val="9BBB59">
                    <a:lumMod val="75000"/>
                  </a:srgbClr>
                </a:solidFill>
              </a:rPr>
              <a:t>LOISIRS / SPORTS</a:t>
            </a:r>
            <a:endParaRPr lang="fr-FR" dirty="0">
              <a:solidFill>
                <a:srgbClr val="9BBB59">
                  <a:lumMod val="75000"/>
                </a:srgb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09" y="1025793"/>
            <a:ext cx="3274092" cy="220758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055" y="3612911"/>
            <a:ext cx="3606330" cy="270474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280" y="4137073"/>
            <a:ext cx="1964120" cy="1342436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47" y="3741252"/>
            <a:ext cx="2930214" cy="1919996"/>
          </a:xfrm>
          <a:prstGeom prst="rect">
            <a:avLst/>
          </a:prstGeom>
        </p:spPr>
      </p:pic>
      <p:sp>
        <p:nvSpPr>
          <p:cNvPr id="13" name="Arrondir un rectangle avec un coin diagonal 13"/>
          <p:cNvSpPr/>
          <p:nvPr/>
        </p:nvSpPr>
        <p:spPr>
          <a:xfrm>
            <a:off x="124783" y="243943"/>
            <a:ext cx="6772198" cy="3216613"/>
          </a:xfrm>
          <a:prstGeom prst="round2DiagRect">
            <a:avLst/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498" tIns="56750" rIns="113498" bIns="56750" rtlCol="0" anchor="ctr"/>
          <a:lstStyle/>
          <a:p>
            <a:pPr marL="106405" defTabSz="914400"/>
            <a:r>
              <a:rPr lang="fr-FR" sz="2400" b="1" dirty="0" smtClean="0">
                <a:solidFill>
                  <a:srgbClr val="9BBB59">
                    <a:lumMod val="75000"/>
                  </a:srgbClr>
                </a:solidFill>
                <a:ea typeface="Calibri"/>
                <a:cs typeface="Times New Roman"/>
              </a:rPr>
              <a:t>121 sportifs </a:t>
            </a:r>
            <a:r>
              <a:rPr lang="fr-FR" sz="2400" b="1" dirty="0" smtClean="0">
                <a:solidFill>
                  <a:prstClr val="black"/>
                </a:solidFill>
                <a:ea typeface="Calibri"/>
                <a:cs typeface="Times New Roman"/>
              </a:rPr>
              <a:t>en </a:t>
            </a:r>
            <a:r>
              <a:rPr lang="fr-FR" sz="2400" b="1" dirty="0">
                <a:solidFill>
                  <a:prstClr val="black"/>
                </a:solidFill>
                <a:ea typeface="Calibri"/>
                <a:cs typeface="Times New Roman"/>
              </a:rPr>
              <a:t>situation de handicap </a:t>
            </a:r>
            <a:endParaRPr lang="fr-FR" sz="2400" b="1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106405" defTabSz="914400"/>
            <a:r>
              <a:rPr lang="fr-FR" sz="2400" b="1" dirty="0" smtClean="0">
                <a:solidFill>
                  <a:srgbClr val="9BBB59">
                    <a:lumMod val="75000"/>
                  </a:srgbClr>
                </a:solidFill>
                <a:ea typeface="Calibri"/>
                <a:cs typeface="Times New Roman"/>
              </a:rPr>
              <a:t>50 clubs signataires de l’engagement </a:t>
            </a:r>
            <a:r>
              <a:rPr lang="fr-FR" sz="2400" b="1" dirty="0" err="1" smtClean="0">
                <a:solidFill>
                  <a:srgbClr val="9BBB59">
                    <a:lumMod val="75000"/>
                  </a:srgbClr>
                </a:solidFill>
                <a:ea typeface="Calibri"/>
                <a:cs typeface="Times New Roman"/>
              </a:rPr>
              <a:t>handi</a:t>
            </a:r>
            <a:r>
              <a:rPr lang="fr-FR" sz="2400" b="1" dirty="0" smtClean="0">
                <a:solidFill>
                  <a:srgbClr val="9BBB59">
                    <a:lumMod val="75000"/>
                  </a:srgbClr>
                </a:solidFill>
                <a:ea typeface="Calibri"/>
                <a:cs typeface="Times New Roman"/>
              </a:rPr>
              <a:t>-accueillant villeneuvois</a:t>
            </a:r>
            <a:endParaRPr lang="fr-FR" sz="2400" dirty="0" smtClean="0">
              <a:solidFill>
                <a:srgbClr val="9BBB59">
                  <a:lumMod val="75000"/>
                </a:srgbClr>
              </a:solidFill>
              <a:ea typeface="Calibri"/>
              <a:cs typeface="Times New Roman"/>
            </a:endParaRPr>
          </a:p>
          <a:p>
            <a:pPr marL="106405" defTabSz="914400"/>
            <a:r>
              <a:rPr lang="fr-FR" sz="2400" b="1" dirty="0" smtClean="0">
                <a:solidFill>
                  <a:srgbClr val="9BBB59">
                    <a:lumMod val="75000"/>
                  </a:srgbClr>
                </a:solidFill>
                <a:ea typeface="Calibri"/>
                <a:cs typeface="Times New Roman"/>
              </a:rPr>
              <a:t>3 clubs </a:t>
            </a:r>
            <a:r>
              <a:rPr lang="fr-FR" sz="2400" b="1" dirty="0" smtClean="0">
                <a:solidFill>
                  <a:schemeClr val="tx1"/>
                </a:solidFill>
                <a:ea typeface="Calibri"/>
                <a:cs typeface="Times New Roman"/>
              </a:rPr>
              <a:t>handisport avec 39 licenciés en situation de handicap</a:t>
            </a:r>
          </a:p>
          <a:p>
            <a:pPr marL="106405" defTabSz="914400"/>
            <a:r>
              <a:rPr lang="fr-FR" sz="2400" b="1" dirty="0" smtClean="0">
                <a:solidFill>
                  <a:srgbClr val="00B050"/>
                </a:solidFill>
                <a:ea typeface="Calibri"/>
                <a:cs typeface="Times New Roman"/>
              </a:rPr>
              <a:t>4 </a:t>
            </a:r>
            <a:r>
              <a:rPr lang="fr-FR" sz="2400" b="1" dirty="0">
                <a:solidFill>
                  <a:srgbClr val="00B050"/>
                </a:solidFill>
                <a:ea typeface="Calibri"/>
                <a:cs typeface="Times New Roman"/>
              </a:rPr>
              <a:t>clubs </a:t>
            </a:r>
            <a:r>
              <a:rPr lang="fr-FR" sz="2400" b="1" dirty="0">
                <a:solidFill>
                  <a:schemeClr val="tx1"/>
                </a:solidFill>
                <a:ea typeface="Calibri"/>
                <a:cs typeface="Times New Roman"/>
              </a:rPr>
              <a:t>avec section para </a:t>
            </a:r>
            <a:r>
              <a:rPr lang="fr-FR" sz="2400" b="1" dirty="0" smtClean="0">
                <a:solidFill>
                  <a:schemeClr val="tx1"/>
                </a:solidFill>
                <a:ea typeface="Calibri"/>
                <a:cs typeface="Times New Roman"/>
              </a:rPr>
              <a:t>sport </a:t>
            </a:r>
            <a:r>
              <a:rPr lang="fr-FR" sz="2400" b="1" dirty="0">
                <a:solidFill>
                  <a:schemeClr val="tx1"/>
                </a:solidFill>
                <a:ea typeface="Calibri"/>
                <a:cs typeface="Times New Roman"/>
              </a:rPr>
              <a:t>56 licenciés en situation de handicap. </a:t>
            </a:r>
            <a:endParaRPr lang="fr-FR" sz="2400" b="1" dirty="0" smtClean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106405" defTabSz="914400"/>
            <a:r>
              <a:rPr lang="fr-FR" sz="2400" b="1" dirty="0" smtClean="0">
                <a:solidFill>
                  <a:srgbClr val="00B050"/>
                </a:solidFill>
                <a:ea typeface="Calibri"/>
                <a:cs typeface="Times New Roman"/>
              </a:rPr>
              <a:t>16 </a:t>
            </a:r>
            <a:r>
              <a:rPr lang="fr-FR" sz="2400" b="1" dirty="0">
                <a:solidFill>
                  <a:srgbClr val="00B050"/>
                </a:solidFill>
                <a:ea typeface="Calibri"/>
                <a:cs typeface="Times New Roman"/>
              </a:rPr>
              <a:t>clubs </a:t>
            </a:r>
            <a:r>
              <a:rPr lang="fr-FR" sz="2400" b="1" dirty="0" smtClean="0">
                <a:solidFill>
                  <a:schemeClr val="tx1"/>
                </a:solidFill>
                <a:ea typeface="Calibri"/>
                <a:cs typeface="Times New Roman"/>
              </a:rPr>
              <a:t>- 26 </a:t>
            </a:r>
            <a:r>
              <a:rPr lang="fr-FR" sz="2400" b="1" dirty="0">
                <a:solidFill>
                  <a:schemeClr val="tx1"/>
                </a:solidFill>
                <a:ea typeface="Calibri"/>
                <a:cs typeface="Times New Roman"/>
              </a:rPr>
              <a:t>licenciés </a:t>
            </a:r>
            <a:r>
              <a:rPr lang="fr-FR" sz="2400" b="1" dirty="0" smtClean="0">
                <a:solidFill>
                  <a:schemeClr val="tx1"/>
                </a:solidFill>
                <a:ea typeface="Calibri"/>
                <a:cs typeface="Times New Roman"/>
              </a:rPr>
              <a:t>en </a:t>
            </a:r>
            <a:r>
              <a:rPr lang="fr-FR" sz="2400" b="1" dirty="0">
                <a:solidFill>
                  <a:schemeClr val="tx1"/>
                </a:solidFill>
                <a:ea typeface="Calibri"/>
                <a:cs typeface="Times New Roman"/>
              </a:rPr>
              <a:t>situation de </a:t>
            </a:r>
            <a:r>
              <a:rPr lang="fr-FR" sz="2400" b="1" dirty="0" smtClean="0">
                <a:solidFill>
                  <a:schemeClr val="tx1"/>
                </a:solidFill>
                <a:ea typeface="Calibri"/>
                <a:cs typeface="Times New Roman"/>
              </a:rPr>
              <a:t>handicap</a:t>
            </a:r>
            <a:endParaRPr lang="fr-FR" sz="2400" b="1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4783" y="5439032"/>
            <a:ext cx="2800869" cy="1037938"/>
          </a:xfrm>
          <a:prstGeom prst="rect">
            <a:avLst/>
          </a:prstGeom>
          <a:solidFill>
            <a:srgbClr val="FFFFFF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113498" tIns="56750" rIns="113498" bIns="56750">
            <a:spAutoFit/>
          </a:bodyPr>
          <a:lstStyle/>
          <a:p>
            <a:pPr defTabSz="914400"/>
            <a:r>
              <a:rPr lang="fr-FR" sz="1500" u="sng" dirty="0">
                <a:solidFill>
                  <a:prstClr val="black"/>
                </a:solidFill>
                <a:ea typeface="Calibri"/>
                <a:cs typeface="Times New Roman"/>
              </a:rPr>
              <a:t>Suivi</a:t>
            </a:r>
            <a:r>
              <a:rPr lang="fr-FR" sz="1500" dirty="0">
                <a:solidFill>
                  <a:prstClr val="black"/>
                </a:solidFill>
                <a:ea typeface="Calibri"/>
                <a:cs typeface="Times New Roman"/>
              </a:rPr>
              <a:t> : </a:t>
            </a:r>
          </a:p>
          <a:p>
            <a:pPr defTabSz="914400"/>
            <a:r>
              <a:rPr lang="fr-FR" sz="1500" dirty="0">
                <a:solidFill>
                  <a:prstClr val="black"/>
                </a:solidFill>
                <a:ea typeface="Calibri"/>
                <a:cs typeface="Times New Roman"/>
              </a:rPr>
              <a:t>Clubs et OMS :  </a:t>
            </a:r>
            <a:endParaRPr lang="fr-FR" sz="1500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defTabSz="914400"/>
            <a:r>
              <a:rPr lang="fr-FR" sz="1500" dirty="0" smtClean="0">
                <a:solidFill>
                  <a:prstClr val="black"/>
                </a:solidFill>
                <a:ea typeface="Calibri"/>
                <a:cs typeface="Times New Roman"/>
              </a:rPr>
              <a:t>accompagnement et sensibilisation</a:t>
            </a:r>
            <a:endParaRPr lang="fr-FR" sz="15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1794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3"/>
          <p:cNvSpPr txBox="1">
            <a:spLocks/>
          </p:cNvSpPr>
          <p:nvPr/>
        </p:nvSpPr>
        <p:spPr>
          <a:xfrm>
            <a:off x="3923928" y="80091"/>
            <a:ext cx="4850549" cy="586408"/>
          </a:xfrm>
          <a:prstGeom prst="rect">
            <a:avLst/>
          </a:prstGeom>
          <a:noFill/>
          <a:effectLst/>
        </p:spPr>
        <p:txBody>
          <a:bodyPr vert="horz" lIns="113498" tIns="56750" rIns="113498" bIns="56750" rtlCol="0" anchor="b">
            <a:noAutofit/>
          </a:bodyPr>
          <a:lstStyle>
            <a:lvl1pPr algn="r">
              <a:spcBef>
                <a:spcPct val="0"/>
              </a:spcBef>
              <a:buNone/>
              <a:defRPr sz="2000" b="1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Times New Roman"/>
              </a:defRPr>
            </a:lvl1pPr>
          </a:lstStyle>
          <a:p>
            <a:pPr defTabSz="914400"/>
            <a:r>
              <a:rPr lang="fr-FR" dirty="0" smtClean="0">
                <a:solidFill>
                  <a:srgbClr val="9BBB59">
                    <a:lumMod val="75000"/>
                  </a:srgbClr>
                </a:solidFill>
              </a:rPr>
              <a:t>LOISIRS / SPORTS</a:t>
            </a:r>
            <a:endParaRPr lang="fr-FR" dirty="0">
              <a:solidFill>
                <a:srgbClr val="9BBB59">
                  <a:lumMod val="75000"/>
                </a:srgb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736" y="5157192"/>
            <a:ext cx="1639612" cy="1037938"/>
          </a:xfrm>
          <a:prstGeom prst="rect">
            <a:avLst/>
          </a:prstGeom>
          <a:solidFill>
            <a:srgbClr val="FFFFFF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113498" tIns="56750" rIns="113498" bIns="56750">
            <a:spAutoFit/>
          </a:bodyPr>
          <a:lstStyle/>
          <a:p>
            <a:pPr defTabSz="914400"/>
            <a:r>
              <a:rPr lang="fr-FR" sz="1500" u="sng" dirty="0">
                <a:solidFill>
                  <a:prstClr val="black"/>
                </a:solidFill>
                <a:ea typeface="Calibri"/>
                <a:cs typeface="Times New Roman"/>
              </a:rPr>
              <a:t>Suivi</a:t>
            </a:r>
            <a:r>
              <a:rPr lang="fr-FR" sz="1500" dirty="0">
                <a:solidFill>
                  <a:prstClr val="black"/>
                </a:solidFill>
                <a:ea typeface="Calibri"/>
                <a:cs typeface="Times New Roman"/>
              </a:rPr>
              <a:t> : </a:t>
            </a:r>
          </a:p>
          <a:p>
            <a:pPr defTabSz="914400"/>
            <a:r>
              <a:rPr lang="fr-FR" sz="1500" dirty="0">
                <a:solidFill>
                  <a:prstClr val="black"/>
                </a:solidFill>
                <a:ea typeface="Calibri"/>
                <a:cs typeface="Times New Roman"/>
              </a:rPr>
              <a:t>Clubs et OMS :  </a:t>
            </a:r>
            <a:endParaRPr lang="fr-FR" sz="1500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defTabSz="914400"/>
            <a:r>
              <a:rPr lang="fr-FR" sz="1500" dirty="0" smtClean="0">
                <a:solidFill>
                  <a:prstClr val="black"/>
                </a:solidFill>
                <a:ea typeface="Calibri"/>
                <a:cs typeface="Times New Roman"/>
              </a:rPr>
              <a:t>accompagnement et sensibilisation</a:t>
            </a:r>
            <a:endParaRPr lang="fr-FR" sz="15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21" name="Picture 4" descr="M:\Amenagement Urbain\BIGéo\00_BIBLIOTHEQUE\Objets\POST-IT 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0472" y="80091"/>
            <a:ext cx="2992167" cy="190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51720" y="1196752"/>
            <a:ext cx="590837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ACVA </a:t>
            </a:r>
            <a:r>
              <a:rPr lang="fr-FR" b="1" dirty="0" smtClean="0"/>
              <a:t>– </a:t>
            </a:r>
            <a:r>
              <a:rPr lang="fr-FR" b="1" dirty="0" err="1" smtClean="0"/>
              <a:t>Athétic</a:t>
            </a:r>
            <a:r>
              <a:rPr lang="fr-FR" b="1" dirty="0" smtClean="0"/>
              <a:t> Club de Villeneuve d’Ascq</a:t>
            </a:r>
            <a:endParaRPr lang="fr-FR" dirty="0"/>
          </a:p>
          <a:p>
            <a:r>
              <a:rPr lang="fr-FR" dirty="0" smtClean="0">
                <a:solidFill>
                  <a:srgbClr val="00B050"/>
                </a:solidFill>
              </a:rPr>
              <a:t>Thomas </a:t>
            </a:r>
            <a:r>
              <a:rPr lang="fr-FR" dirty="0" err="1" smtClean="0">
                <a:solidFill>
                  <a:srgbClr val="00B050"/>
                </a:solidFill>
              </a:rPr>
              <a:t>Honnart</a:t>
            </a:r>
            <a:endParaRPr lang="fr-FR" dirty="0" smtClean="0">
              <a:solidFill>
                <a:srgbClr val="00B050"/>
              </a:solidFill>
            </a:endParaRPr>
          </a:p>
          <a:p>
            <a:endParaRPr lang="fr-FR" dirty="0"/>
          </a:p>
          <a:p>
            <a:r>
              <a:rPr lang="fr-FR" b="1" dirty="0" smtClean="0"/>
              <a:t>ASVAM – Association Sport Villeneuve d’Ascq Métropole  </a:t>
            </a:r>
          </a:p>
          <a:p>
            <a:r>
              <a:rPr lang="fr-FR" dirty="0" smtClean="0">
                <a:solidFill>
                  <a:srgbClr val="00B050"/>
                </a:solidFill>
              </a:rPr>
              <a:t>Bah </a:t>
            </a:r>
            <a:r>
              <a:rPr lang="fr-FR" dirty="0">
                <a:solidFill>
                  <a:srgbClr val="00B050"/>
                </a:solidFill>
              </a:rPr>
              <a:t>Alpha Mamadou, </a:t>
            </a:r>
            <a:r>
              <a:rPr lang="fr-FR" dirty="0" err="1">
                <a:solidFill>
                  <a:srgbClr val="00B050"/>
                </a:solidFill>
              </a:rPr>
              <a:t>Jagu</a:t>
            </a:r>
            <a:r>
              <a:rPr lang="fr-FR" dirty="0">
                <a:solidFill>
                  <a:srgbClr val="00B050"/>
                </a:solidFill>
              </a:rPr>
              <a:t> </a:t>
            </a:r>
            <a:r>
              <a:rPr lang="fr-FR" dirty="0" smtClean="0">
                <a:solidFill>
                  <a:srgbClr val="00B050"/>
                </a:solidFill>
              </a:rPr>
              <a:t>Mathieu et  </a:t>
            </a:r>
            <a:r>
              <a:rPr lang="fr-FR" dirty="0" err="1" smtClean="0">
                <a:solidFill>
                  <a:srgbClr val="00B050"/>
                </a:solidFill>
              </a:rPr>
              <a:t>Wolniewicz</a:t>
            </a:r>
            <a:r>
              <a:rPr lang="fr-FR" dirty="0" smtClean="0">
                <a:solidFill>
                  <a:srgbClr val="00B050"/>
                </a:solidFill>
              </a:rPr>
              <a:t> Romain</a:t>
            </a:r>
          </a:p>
          <a:p>
            <a:endParaRPr lang="fr-FR" dirty="0"/>
          </a:p>
          <a:p>
            <a:r>
              <a:rPr lang="fr-FR" b="1" dirty="0" smtClean="0"/>
              <a:t>FFVA – Foot Fauteuil Villeneuve d’Ascq</a:t>
            </a:r>
            <a:endParaRPr lang="fr-FR" dirty="0"/>
          </a:p>
          <a:p>
            <a:r>
              <a:rPr lang="fr-FR" dirty="0"/>
              <a:t>L’équipe de 1</a:t>
            </a:r>
            <a:r>
              <a:rPr lang="fr-FR" baseline="30000" dirty="0"/>
              <a:t>ère</a:t>
            </a:r>
            <a:r>
              <a:rPr lang="fr-FR" dirty="0"/>
              <a:t> division du </a:t>
            </a:r>
            <a:r>
              <a:rPr lang="fr-FR" dirty="0">
                <a:solidFill>
                  <a:srgbClr val="00B050"/>
                </a:solidFill>
              </a:rPr>
              <a:t>Foot Fauteuil Villeneuve d’Ascq </a:t>
            </a:r>
            <a:endParaRPr lang="fr-FR" dirty="0" smtClean="0">
              <a:solidFill>
                <a:srgbClr val="00B050"/>
              </a:solidFill>
            </a:endParaRPr>
          </a:p>
          <a:p>
            <a:endParaRPr lang="fr-FR" dirty="0" smtClean="0">
              <a:solidFill>
                <a:srgbClr val="00B050"/>
              </a:solidFill>
            </a:endParaRPr>
          </a:p>
          <a:p>
            <a:r>
              <a:rPr lang="fr-FR" b="1" dirty="0" smtClean="0"/>
              <a:t>UTVA -  Union des Tireurs de Villeneuve d’Ascq</a:t>
            </a:r>
            <a:endParaRPr lang="fr-FR" dirty="0"/>
          </a:p>
          <a:p>
            <a:r>
              <a:rPr lang="fr-FR" dirty="0">
                <a:solidFill>
                  <a:srgbClr val="00B050"/>
                </a:solidFill>
              </a:rPr>
              <a:t>Pierre Vincent </a:t>
            </a:r>
            <a:r>
              <a:rPr lang="fr-FR" dirty="0" smtClean="0">
                <a:solidFill>
                  <a:srgbClr val="00B050"/>
                </a:solidFill>
              </a:rPr>
              <a:t>Gamin, Sébastien Duchesne</a:t>
            </a:r>
            <a:r>
              <a:rPr lang="fr-FR" dirty="0" smtClean="0"/>
              <a:t> </a:t>
            </a:r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et </a:t>
            </a:r>
            <a:r>
              <a:rPr lang="fr-FR" dirty="0" smtClean="0">
                <a:solidFill>
                  <a:srgbClr val="00B050"/>
                </a:solidFill>
              </a:rPr>
              <a:t>Louis </a:t>
            </a:r>
            <a:r>
              <a:rPr lang="fr-FR" dirty="0" err="1" smtClean="0">
                <a:solidFill>
                  <a:srgbClr val="00B050"/>
                </a:solidFill>
              </a:rPr>
              <a:t>Bertinchon</a:t>
            </a:r>
            <a:endParaRPr lang="fr-FR" dirty="0" smtClean="0">
              <a:solidFill>
                <a:srgbClr val="00B050"/>
              </a:solidFill>
            </a:endParaRPr>
          </a:p>
          <a:p>
            <a:endParaRPr lang="fr-FR" dirty="0"/>
          </a:p>
          <a:p>
            <a:r>
              <a:rPr lang="fr-FR" b="1" dirty="0"/>
              <a:t>VATRI </a:t>
            </a:r>
            <a:r>
              <a:rPr lang="fr-FR" b="1" dirty="0" smtClean="0"/>
              <a:t> - Villeneuve d’Ascq Triathlon </a:t>
            </a:r>
            <a:endParaRPr lang="fr-FR" dirty="0"/>
          </a:p>
          <a:p>
            <a:r>
              <a:rPr lang="fr-FR" dirty="0">
                <a:solidFill>
                  <a:srgbClr val="00B050"/>
                </a:solidFill>
              </a:rPr>
              <a:t>Pierre-Antoine </a:t>
            </a:r>
            <a:r>
              <a:rPr lang="fr-FR" dirty="0" err="1" smtClean="0">
                <a:solidFill>
                  <a:srgbClr val="00B050"/>
                </a:solidFill>
              </a:rPr>
              <a:t>Baele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20922083">
            <a:off x="-82311" y="578712"/>
            <a:ext cx="16626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435"/>
            <a:r>
              <a:rPr lang="fr-FR" sz="2000" b="1" i="1" dirty="0" smtClean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 haut niveau handisport </a:t>
            </a:r>
            <a:endParaRPr lang="fr-FR" sz="2000" b="1" i="1" dirty="0">
              <a:solidFill>
                <a:prstClr val="black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14" name="Groupe 13"/>
          <p:cNvGrpSpPr/>
          <p:nvPr/>
        </p:nvGrpSpPr>
        <p:grpSpPr>
          <a:xfrm rot="20931326">
            <a:off x="84501" y="3337204"/>
            <a:ext cx="1414513" cy="846759"/>
            <a:chOff x="1295239" y="2921152"/>
            <a:chExt cx="998395" cy="998395"/>
          </a:xfrm>
        </p:grpSpPr>
        <p:sp>
          <p:nvSpPr>
            <p:cNvPr id="15" name="Ellipse 14"/>
            <p:cNvSpPr/>
            <p:nvPr/>
          </p:nvSpPr>
          <p:spPr>
            <a:xfrm>
              <a:off x="1295239" y="2921152"/>
              <a:ext cx="998395" cy="998395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accent6">
                  <a:lumMod val="75000"/>
                </a:schemeClr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numCol="1" rtlCol="0">
              <a:prstTxWarp prst="textDeflate">
                <a:avLst/>
              </a:prstTxWarp>
              <a:spAutoFit/>
            </a:bodyPr>
            <a:lstStyle/>
            <a:p>
              <a:endParaRPr lang="fr-FR" sz="3000">
                <a:solidFill>
                  <a:schemeClr val="accent6">
                    <a:lumMod val="75000"/>
                  </a:schemeClr>
                </a:solidFill>
                <a:latin typeface="Hobo Std" pitchFamily="34" charset="0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1344314" y="2961701"/>
              <a:ext cx="900243" cy="879336"/>
            </a:xfrm>
            <a:prstGeom prst="rect">
              <a:avLst/>
            </a:prstGeom>
            <a:noFill/>
          </p:spPr>
          <p:txBody>
            <a:bodyPr wrap="none" rtlCol="0">
              <a:prstTxWarp prst="textButtonPour">
                <a:avLst/>
              </a:prstTxWarp>
              <a:spAutoFit/>
            </a:bodyPr>
            <a:lstStyle/>
            <a:p>
              <a:pPr algn="ctr"/>
              <a:r>
                <a:rPr lang="fr-FR" sz="1275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Félicitations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87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/>
          <p:cNvSpPr txBox="1">
            <a:spLocks/>
          </p:cNvSpPr>
          <p:nvPr/>
        </p:nvSpPr>
        <p:spPr>
          <a:xfrm>
            <a:off x="3854877" y="282390"/>
            <a:ext cx="4850549" cy="454900"/>
          </a:xfrm>
          <a:prstGeom prst="rect">
            <a:avLst/>
          </a:prstGeom>
          <a:noFill/>
          <a:effectLst/>
        </p:spPr>
        <p:txBody>
          <a:bodyPr vert="horz" lIns="113498" tIns="56750" rIns="113498" bIns="56750" rtlCol="0" anchor="b">
            <a:noAutofit/>
          </a:bodyPr>
          <a:lstStyle>
            <a:lvl1pPr algn="r">
              <a:spcBef>
                <a:spcPct val="0"/>
              </a:spcBef>
              <a:buNone/>
              <a:defRPr sz="2000" b="1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Times New Roman"/>
              </a:defRPr>
            </a:lvl1pPr>
          </a:lstStyle>
          <a:p>
            <a:r>
              <a:rPr lang="fr-FR" smtClean="0">
                <a:solidFill>
                  <a:schemeClr val="accent3">
                    <a:lumMod val="75000"/>
                  </a:schemeClr>
                </a:solidFill>
              </a:rPr>
              <a:t>LOISIRS / SPORTS</a:t>
            </a:r>
            <a:endParaRPr lang="fr-FR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99484" y="609886"/>
            <a:ext cx="3505944" cy="499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13498" tIns="56750" rIns="113498" bIns="56750">
            <a:spAutoFit/>
          </a:bodyPr>
          <a:lstStyle/>
          <a:p>
            <a:pPr algn="r"/>
            <a:r>
              <a:rPr lang="fr-FR" sz="2500" b="1">
                <a:solidFill>
                  <a:schemeClr val="accent3">
                    <a:lumMod val="50000"/>
                  </a:schemeClr>
                </a:solidFill>
              </a:rPr>
              <a:t>Les accueils de loisirs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418211" y="1090456"/>
            <a:ext cx="5395822" cy="1676161"/>
          </a:xfrm>
          <a:prstGeom prst="round2DiagRect">
            <a:avLst/>
          </a:prstGeom>
          <a:ln w="28575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13498" tIns="56750" rIns="113498" bIns="56750">
            <a:spAutoFit/>
          </a:bodyPr>
          <a:lstStyle>
            <a:defPPr>
              <a:defRPr lang="fr-FR"/>
            </a:defPPr>
            <a:lvl1pPr>
              <a:defRPr sz="12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fr-FR" sz="2000" dirty="0" smtClean="0"/>
              <a:t>17 </a:t>
            </a:r>
            <a:r>
              <a:rPr lang="fr-FR" sz="2000" dirty="0"/>
              <a:t>Centres d’Accueil et de Loisirs </a:t>
            </a:r>
            <a:endParaRPr lang="fr-FR" sz="2000" dirty="0" smtClean="0"/>
          </a:p>
          <a:p>
            <a:pPr algn="ctr"/>
            <a:r>
              <a:rPr lang="fr-FR" sz="2000" b="1" dirty="0" smtClean="0">
                <a:solidFill>
                  <a:schemeClr val="accent3">
                    <a:lumMod val="75000"/>
                  </a:schemeClr>
                </a:solidFill>
              </a:rPr>
              <a:t>68 enfants </a:t>
            </a:r>
            <a:r>
              <a:rPr lang="fr-FR" sz="2000" b="1" dirty="0">
                <a:solidFill>
                  <a:schemeClr val="accent3">
                    <a:lumMod val="75000"/>
                  </a:schemeClr>
                </a:solidFill>
              </a:rPr>
              <a:t>en situation de handicap</a:t>
            </a:r>
          </a:p>
          <a:p>
            <a:pPr algn="ctr"/>
            <a:r>
              <a:rPr lang="fr-FR" sz="1700" b="1" dirty="0" smtClean="0"/>
              <a:t>42 accueillis </a:t>
            </a:r>
            <a:r>
              <a:rPr lang="fr-FR" sz="1700" b="1" dirty="0"/>
              <a:t>en </a:t>
            </a:r>
            <a:r>
              <a:rPr lang="fr-FR" sz="1700" b="1" dirty="0" smtClean="0"/>
              <a:t>2023</a:t>
            </a:r>
          </a:p>
          <a:p>
            <a:r>
              <a:rPr lang="fr-FR" sz="1700" dirty="0" smtClean="0"/>
              <a:t> 12 filles </a:t>
            </a:r>
            <a:r>
              <a:rPr lang="fr-FR" dirty="0" smtClean="0"/>
              <a:t>(</a:t>
            </a:r>
            <a:r>
              <a:rPr lang="fr-FR" dirty="0"/>
              <a:t>5</a:t>
            </a:r>
            <a:r>
              <a:rPr lang="fr-FR" dirty="0" smtClean="0"/>
              <a:t> en 2023) </a:t>
            </a:r>
            <a:r>
              <a:rPr lang="fr-FR" sz="1700" dirty="0" smtClean="0"/>
              <a:t>et 56 garçons </a:t>
            </a:r>
            <a:r>
              <a:rPr lang="fr-FR" dirty="0" smtClean="0"/>
              <a:t>(37 en 2023) </a:t>
            </a:r>
          </a:p>
          <a:p>
            <a:r>
              <a:rPr lang="fr-FR" sz="1700" dirty="0" smtClean="0"/>
              <a:t>35 </a:t>
            </a:r>
            <a:r>
              <a:rPr lang="fr-FR" sz="1700" dirty="0"/>
              <a:t>en maternelle et </a:t>
            </a:r>
            <a:r>
              <a:rPr lang="fr-FR" sz="1700" dirty="0" smtClean="0"/>
              <a:t>33 </a:t>
            </a:r>
            <a:r>
              <a:rPr lang="fr-FR" sz="1700" dirty="0"/>
              <a:t>en primaire</a:t>
            </a:r>
          </a:p>
        </p:txBody>
      </p:sp>
      <p:sp>
        <p:nvSpPr>
          <p:cNvPr id="23" name="ZoneTexte 22"/>
          <p:cNvSpPr txBox="1"/>
          <p:nvPr/>
        </p:nvSpPr>
        <p:spPr>
          <a:xfrm rot="20948552">
            <a:off x="2370561" y="494032"/>
            <a:ext cx="3282687" cy="4223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13498" tIns="56750" rIns="113498" bIns="56750">
            <a:spAutoFit/>
          </a:bodyPr>
          <a:lstStyle>
            <a:defPPr>
              <a:defRPr lang="fr-FR"/>
            </a:defPPr>
            <a:lvl1pPr algn="ctr">
              <a:defRPr sz="2000"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fr-FR"/>
              <a:t>Service </a:t>
            </a:r>
            <a:r>
              <a:rPr lang="fr-FR" smtClean="0"/>
              <a:t>Enfance</a:t>
            </a:r>
            <a:endParaRPr lang="fr-FR"/>
          </a:p>
        </p:txBody>
      </p:sp>
      <p:sp>
        <p:nvSpPr>
          <p:cNvPr id="8" name="Espace réservé du contenu 4"/>
          <p:cNvSpPr txBox="1">
            <a:spLocks/>
          </p:cNvSpPr>
          <p:nvPr/>
        </p:nvSpPr>
        <p:spPr>
          <a:xfrm>
            <a:off x="4300540" y="2996952"/>
            <a:ext cx="4499007" cy="1591031"/>
          </a:xfrm>
          <a:prstGeom prst="round2DiagRect">
            <a:avLst/>
          </a:prstGeom>
          <a:ln w="28575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13498" tIns="56750" rIns="113498" bIns="56750">
            <a:spAutoFit/>
          </a:bodyPr>
          <a:lstStyle>
            <a:defPPr>
              <a:defRPr lang="fr-FR"/>
            </a:defPPr>
            <a:lvl1pPr>
              <a:defRPr sz="12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fr-FR" sz="2000" b="1" dirty="0" smtClean="0">
                <a:solidFill>
                  <a:schemeClr val="accent3">
                    <a:lumMod val="75000"/>
                  </a:schemeClr>
                </a:solidFill>
              </a:rPr>
              <a:t>106 </a:t>
            </a:r>
            <a:r>
              <a:rPr lang="fr-FR" sz="2000" b="1" dirty="0">
                <a:solidFill>
                  <a:schemeClr val="accent3">
                    <a:lumMod val="75000"/>
                  </a:schemeClr>
                </a:solidFill>
              </a:rPr>
              <a:t>309 €</a:t>
            </a:r>
            <a:r>
              <a:rPr lang="fr-FR" sz="20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sz="1600" dirty="0" smtClean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fr-FR" sz="16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sz="1600" dirty="0" smtClean="0">
                <a:solidFill>
                  <a:schemeClr val="accent3">
                    <a:lumMod val="75000"/>
                  </a:schemeClr>
                </a:solidFill>
              </a:rPr>
              <a:t>9 664 heures)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En 2023 (91 630 €) (En 2022 </a:t>
            </a:r>
            <a:r>
              <a:rPr lang="fr-FR" sz="1600" dirty="0">
                <a:solidFill>
                  <a:schemeClr val="tx1"/>
                </a:solidFill>
              </a:rPr>
              <a:t>– 54 740 €) </a:t>
            </a:r>
            <a:endParaRPr lang="fr-FR" sz="1600" dirty="0" smtClean="0">
              <a:solidFill>
                <a:schemeClr val="tx1"/>
              </a:solidFill>
            </a:endParaRPr>
          </a:p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 (</a:t>
            </a:r>
            <a:r>
              <a:rPr lang="fr-FR" sz="1600" dirty="0">
                <a:solidFill>
                  <a:schemeClr val="tx1"/>
                </a:solidFill>
              </a:rPr>
              <a:t>En 2020 – 53 760 €</a:t>
            </a:r>
            <a:r>
              <a:rPr lang="fr-FR" sz="1600" dirty="0" smtClean="0">
                <a:solidFill>
                  <a:schemeClr val="tx1"/>
                </a:solidFill>
              </a:rPr>
              <a:t>) (En 2019 - 84 075 €) </a:t>
            </a:r>
          </a:p>
          <a:p>
            <a:pPr algn="ctr"/>
            <a:r>
              <a:rPr lang="fr-FR" sz="1700" b="1" dirty="0" smtClean="0"/>
              <a:t>d’heures de vacation </a:t>
            </a:r>
          </a:p>
          <a:p>
            <a:pPr algn="ctr"/>
            <a:r>
              <a:rPr lang="fr-FR" sz="1700" dirty="0" smtClean="0"/>
              <a:t>pour l’accompagnement de ces enfants</a:t>
            </a:r>
            <a:endParaRPr lang="fr-FR" sz="1700" dirty="0"/>
          </a:p>
        </p:txBody>
      </p:sp>
      <p:sp>
        <p:nvSpPr>
          <p:cNvPr id="20" name="Rectangle 19"/>
          <p:cNvSpPr/>
          <p:nvPr/>
        </p:nvSpPr>
        <p:spPr>
          <a:xfrm>
            <a:off x="107504" y="5712406"/>
            <a:ext cx="1972087" cy="576273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113498" tIns="56750" rIns="113498" bIns="56750">
            <a:spAutoFit/>
          </a:bodyPr>
          <a:lstStyle/>
          <a:p>
            <a:r>
              <a:rPr lang="fr-FR" sz="1500" u="sng">
                <a:ea typeface="Calibri"/>
                <a:cs typeface="Times New Roman"/>
              </a:rPr>
              <a:t>Suivi</a:t>
            </a:r>
            <a:r>
              <a:rPr lang="fr-FR" sz="1500">
                <a:ea typeface="Calibri"/>
                <a:cs typeface="Times New Roman"/>
              </a:rPr>
              <a:t> : </a:t>
            </a:r>
          </a:p>
          <a:p>
            <a:r>
              <a:rPr lang="fr-FR" sz="1500">
                <a:ea typeface="Calibri"/>
                <a:cs typeface="Times New Roman"/>
              </a:rPr>
              <a:t>Service Enfance </a:t>
            </a:r>
          </a:p>
        </p:txBody>
      </p:sp>
      <p:sp>
        <p:nvSpPr>
          <p:cNvPr id="24" name="Espace réservé du texte 5"/>
          <p:cNvSpPr txBox="1">
            <a:spLocks/>
          </p:cNvSpPr>
          <p:nvPr/>
        </p:nvSpPr>
        <p:spPr>
          <a:xfrm>
            <a:off x="141593" y="272549"/>
            <a:ext cx="2079590" cy="25732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13498" tIns="56750" rIns="113498" bIns="5675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500" b="1" dirty="0">
                <a:ea typeface="Calibri"/>
                <a:cs typeface="Times New Roman"/>
              </a:rPr>
              <a:t>LES ACCUEILS </a:t>
            </a:r>
            <a:br>
              <a:rPr lang="fr-FR" sz="1500" b="1" dirty="0">
                <a:ea typeface="Calibri"/>
                <a:cs typeface="Times New Roman"/>
              </a:rPr>
            </a:br>
            <a:r>
              <a:rPr lang="fr-FR" sz="1500" b="1" dirty="0">
                <a:ea typeface="Calibri"/>
                <a:cs typeface="Times New Roman"/>
              </a:rPr>
              <a:t>DE LOISIRS</a:t>
            </a:r>
          </a:p>
          <a:p>
            <a:r>
              <a:rPr lang="fr-FR" sz="1500" dirty="0">
                <a:ea typeface="Calibri"/>
                <a:cs typeface="Times New Roman"/>
              </a:rPr>
              <a:t>La Ville accueille </a:t>
            </a:r>
            <a:br>
              <a:rPr lang="fr-FR" sz="1500" dirty="0">
                <a:ea typeface="Calibri"/>
                <a:cs typeface="Times New Roman"/>
              </a:rPr>
            </a:br>
            <a:r>
              <a:rPr lang="fr-FR" sz="1500" dirty="0">
                <a:ea typeface="Calibri"/>
                <a:cs typeface="Times New Roman"/>
              </a:rPr>
              <a:t>les enfants en situation de handicap depuis de nombreuses années. </a:t>
            </a:r>
            <a:br>
              <a:rPr lang="fr-FR" sz="1500" dirty="0">
                <a:ea typeface="Calibri"/>
                <a:cs typeface="Times New Roman"/>
              </a:rPr>
            </a:br>
            <a:r>
              <a:rPr lang="fr-FR" sz="1500" dirty="0">
                <a:ea typeface="Calibri"/>
                <a:cs typeface="Times New Roman"/>
              </a:rPr>
              <a:t>Un agent du service Enfance prépare cet accueil.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2243406" y="5280383"/>
            <a:ext cx="6696743" cy="9148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13498" tIns="56750" rIns="113498" bIns="56750">
            <a:spAutoFit/>
          </a:bodyPr>
          <a:lstStyle>
            <a:defPPr>
              <a:defRPr lang="fr-FR"/>
            </a:defPPr>
            <a:lvl1pPr algn="ctr">
              <a:defRPr sz="2000"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algn="l"/>
            <a:r>
              <a:rPr lang="fr-FR" dirty="0" smtClean="0"/>
              <a:t> Partenariat avec les IME </a:t>
            </a:r>
            <a:r>
              <a:rPr lang="fr-FR" b="0" dirty="0" smtClean="0"/>
              <a:t>:  </a:t>
            </a:r>
            <a:r>
              <a:rPr lang="fr-FR" sz="1600" b="0" dirty="0" smtClean="0">
                <a:solidFill>
                  <a:schemeClr val="tx1"/>
                </a:solidFill>
              </a:rPr>
              <a:t>Personnel éducatif présent avec les enfants </a:t>
            </a:r>
          </a:p>
          <a:p>
            <a:pPr algn="l"/>
            <a:r>
              <a:rPr lang="fr-FR" sz="1600" b="0" dirty="0" smtClean="0">
                <a:solidFill>
                  <a:schemeClr val="tx1"/>
                </a:solidFill>
              </a:rPr>
              <a:t>- </a:t>
            </a:r>
            <a:r>
              <a:rPr lang="fr-FR" sz="1600" b="0" dirty="0">
                <a:solidFill>
                  <a:schemeClr val="tx1"/>
                </a:solidFill>
              </a:rPr>
              <a:t>L</a:t>
            </a:r>
            <a:r>
              <a:rPr lang="fr-FR" sz="1600" b="0" dirty="0" smtClean="0">
                <a:solidFill>
                  <a:schemeClr val="tx1"/>
                </a:solidFill>
              </a:rPr>
              <a:t>e mercredi (IME </a:t>
            </a:r>
            <a:r>
              <a:rPr lang="fr-FR" sz="1600" b="0" dirty="0" err="1" smtClean="0">
                <a:solidFill>
                  <a:schemeClr val="tx1"/>
                </a:solidFill>
              </a:rPr>
              <a:t>Lelandais</a:t>
            </a:r>
            <a:r>
              <a:rPr lang="fr-FR" sz="1600" b="0" dirty="0" smtClean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fr-FR" sz="1600" b="0" dirty="0" smtClean="0">
                <a:solidFill>
                  <a:schemeClr val="tx1"/>
                </a:solidFill>
              </a:rPr>
              <a:t>- En juillet avec les 2 IME (</a:t>
            </a:r>
            <a:r>
              <a:rPr lang="fr-FR" sz="1600" b="0" dirty="0" err="1" smtClean="0">
                <a:solidFill>
                  <a:schemeClr val="tx1"/>
                </a:solidFill>
              </a:rPr>
              <a:t>Lelandais</a:t>
            </a:r>
            <a:r>
              <a:rPr lang="fr-FR" sz="1600" b="0" dirty="0" smtClean="0">
                <a:solidFill>
                  <a:schemeClr val="tx1"/>
                </a:solidFill>
              </a:rPr>
              <a:t> et le Recueil)</a:t>
            </a:r>
          </a:p>
        </p:txBody>
      </p:sp>
    </p:spTree>
    <p:extLst>
      <p:ext uri="{BB962C8B-B14F-4D97-AF65-F5344CB8AC3E}">
        <p14:creationId xmlns:p14="http://schemas.microsoft.com/office/powerpoint/2010/main" val="360434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1"/>
    </mc:Choice>
    <mc:Fallback xmlns="">
      <p:transition spd="slow" advTm="675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3"/>
          <p:cNvSpPr txBox="1">
            <a:spLocks/>
          </p:cNvSpPr>
          <p:nvPr/>
        </p:nvSpPr>
        <p:spPr>
          <a:xfrm>
            <a:off x="3854877" y="282390"/>
            <a:ext cx="4850549" cy="454900"/>
          </a:xfrm>
          <a:prstGeom prst="rect">
            <a:avLst/>
          </a:prstGeom>
          <a:noFill/>
          <a:effectLst/>
        </p:spPr>
        <p:txBody>
          <a:bodyPr vert="horz" lIns="113498" tIns="56750" rIns="113498" bIns="56750" rtlCol="0" anchor="b">
            <a:noAutofit/>
          </a:bodyPr>
          <a:lstStyle>
            <a:lvl1pPr algn="r">
              <a:spcBef>
                <a:spcPct val="0"/>
              </a:spcBef>
              <a:buNone/>
              <a:defRPr sz="2000" b="1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Times New Roman"/>
              </a:defRPr>
            </a:lvl1pPr>
          </a:lstStyle>
          <a:p>
            <a:r>
              <a:rPr lang="fr-FR" smtClean="0">
                <a:solidFill>
                  <a:schemeClr val="accent3">
                    <a:lumMod val="75000"/>
                  </a:schemeClr>
                </a:solidFill>
              </a:rPr>
              <a:t>LOISIRS / SPORTS</a:t>
            </a:r>
            <a:endParaRPr lang="fr-FR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99484" y="609886"/>
            <a:ext cx="3505944" cy="499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13498" tIns="56750" rIns="113498" bIns="56750">
            <a:spAutoFit/>
          </a:bodyPr>
          <a:lstStyle/>
          <a:p>
            <a:pPr algn="r"/>
            <a:r>
              <a:rPr lang="fr-FR" sz="2500" b="1" dirty="0">
                <a:solidFill>
                  <a:schemeClr val="accent3">
                    <a:lumMod val="50000"/>
                  </a:schemeClr>
                </a:solidFill>
              </a:rPr>
              <a:t>Les accueils de loisirs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9184" y="5669291"/>
            <a:ext cx="1523886" cy="576273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113498" tIns="56750" rIns="113498" bIns="56750">
            <a:spAutoFit/>
          </a:bodyPr>
          <a:lstStyle/>
          <a:p>
            <a:r>
              <a:rPr lang="fr-FR" sz="1500" u="sng" dirty="0">
                <a:ea typeface="Calibri"/>
                <a:cs typeface="Times New Roman"/>
              </a:rPr>
              <a:t>Suivi</a:t>
            </a:r>
            <a:r>
              <a:rPr lang="fr-FR" sz="1500" dirty="0">
                <a:ea typeface="Calibri"/>
                <a:cs typeface="Times New Roman"/>
              </a:rPr>
              <a:t> : </a:t>
            </a:r>
          </a:p>
          <a:p>
            <a:r>
              <a:rPr lang="fr-FR" sz="1500" dirty="0">
                <a:ea typeface="Calibri"/>
                <a:cs typeface="Times New Roman"/>
              </a:rPr>
              <a:t>Service Enfance </a:t>
            </a:r>
          </a:p>
        </p:txBody>
      </p:sp>
      <p:sp>
        <p:nvSpPr>
          <p:cNvPr id="28" name="Espace réservé du texte 5"/>
          <p:cNvSpPr txBox="1">
            <a:spLocks/>
          </p:cNvSpPr>
          <p:nvPr/>
        </p:nvSpPr>
        <p:spPr>
          <a:xfrm>
            <a:off x="258599" y="188640"/>
            <a:ext cx="1792807" cy="217289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13498" tIns="56750" rIns="113498" bIns="5675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ea typeface="Calibri"/>
                <a:cs typeface="Times New Roman"/>
              </a:rPr>
              <a:t>ACCUEILS DE LOISIRS</a:t>
            </a:r>
          </a:p>
          <a:p>
            <a:r>
              <a:rPr lang="fr-FR" sz="1500" dirty="0">
                <a:ea typeface="Calibri"/>
                <a:cs typeface="Times New Roman"/>
              </a:rPr>
              <a:t>Tous les jeunes </a:t>
            </a:r>
            <a:br>
              <a:rPr lang="fr-FR" sz="1500" dirty="0">
                <a:ea typeface="Calibri"/>
                <a:cs typeface="Times New Roman"/>
              </a:rPr>
            </a:br>
            <a:r>
              <a:rPr lang="fr-FR" sz="1500" dirty="0">
                <a:ea typeface="Calibri"/>
                <a:cs typeface="Times New Roman"/>
              </a:rPr>
              <a:t>en situation de handicap doivent être accueillis dans les crèches, écoles et centres de loisirs, au même titre que les autres enfants.</a:t>
            </a:r>
          </a:p>
        </p:txBody>
      </p:sp>
      <p:sp>
        <p:nvSpPr>
          <p:cNvPr id="24" name="Espace réservé du contenu 4"/>
          <p:cNvSpPr txBox="1">
            <a:spLocks/>
          </p:cNvSpPr>
          <p:nvPr/>
        </p:nvSpPr>
        <p:spPr>
          <a:xfrm>
            <a:off x="560829" y="2560344"/>
            <a:ext cx="2613832" cy="2404306"/>
          </a:xfrm>
          <a:prstGeom prst="rect">
            <a:avLst/>
          </a:prstGeom>
        </p:spPr>
        <p:txBody>
          <a:bodyPr lIns="113498" tIns="56750" rIns="113498" bIns="5675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44554" y="2560344"/>
            <a:ext cx="7291941" cy="3728713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800" b="1" dirty="0"/>
              <a:t>Un </a:t>
            </a:r>
            <a:r>
              <a:rPr lang="fr-FR" sz="1800" b="1" dirty="0" smtClean="0"/>
              <a:t>accueil adapté au </a:t>
            </a:r>
            <a:r>
              <a:rPr lang="fr-FR" sz="1800" b="1" dirty="0"/>
              <a:t>service enfance </a:t>
            </a:r>
            <a:r>
              <a:rPr lang="fr-FR" sz="1800" b="1" dirty="0" smtClean="0"/>
              <a:t>:</a:t>
            </a:r>
            <a:endParaRPr lang="fr-FR" sz="1800" b="1" dirty="0" smtClean="0"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600" dirty="0" smtClean="0">
                <a:ea typeface="Calibri" panose="020F0502020204030204" pitchFamily="34" charset="0"/>
                <a:cs typeface="Arial" panose="020B0604020202020204" pitchFamily="34" charset="0"/>
              </a:rPr>
              <a:t>Une coordinatrice de l’accueil des enfants en situation de handicap propose: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600" dirty="0" smtClean="0">
                <a:ea typeface="Calibri" panose="020F0502020204030204" pitchFamily="34" charset="0"/>
                <a:cs typeface="Arial" panose="020B0604020202020204" pitchFamily="34" charset="0"/>
              </a:rPr>
              <a:t>	- Une </a:t>
            </a:r>
            <a:r>
              <a:rPr lang="fr-FR" sz="1600" dirty="0">
                <a:ea typeface="Calibri" panose="020F0502020204030204" pitchFamily="34" charset="0"/>
                <a:cs typeface="Arial" panose="020B0604020202020204" pitchFamily="34" charset="0"/>
              </a:rPr>
              <a:t>rencontre équipe, famille, </a:t>
            </a:r>
            <a:r>
              <a:rPr lang="fr-FR" sz="1600" dirty="0" smtClean="0">
                <a:ea typeface="Calibri" panose="020F0502020204030204" pitchFamily="34" charset="0"/>
                <a:cs typeface="Arial" panose="020B0604020202020204" pitchFamily="34" charset="0"/>
              </a:rPr>
              <a:t>partenaires pour </a:t>
            </a:r>
            <a:r>
              <a:rPr lang="fr-FR" sz="1600" dirty="0">
                <a:ea typeface="Calibri" panose="020F0502020204030204" pitchFamily="34" charset="0"/>
                <a:cs typeface="Arial" panose="020B0604020202020204" pitchFamily="34" charset="0"/>
              </a:rPr>
              <a:t>définir le projet </a:t>
            </a:r>
            <a:r>
              <a:rPr lang="fr-FR" sz="1600" dirty="0" smtClean="0">
                <a:ea typeface="Calibri" panose="020F0502020204030204" pitchFamily="34" charset="0"/>
                <a:cs typeface="Arial" panose="020B0604020202020204" pitchFamily="34" charset="0"/>
              </a:rPr>
              <a:t>		d’accueil </a:t>
            </a:r>
            <a:r>
              <a:rPr lang="fr-FR" sz="1600" dirty="0"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fr-FR" sz="1600" dirty="0" smtClean="0">
                <a:ea typeface="Calibri" panose="020F0502020204030204" pitchFamily="34" charset="0"/>
                <a:cs typeface="Arial" panose="020B0604020202020204" pitchFamily="34" charset="0"/>
              </a:rPr>
              <a:t>l’enfant.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600" dirty="0" smtClean="0">
                <a:ea typeface="Calibri" panose="020F0502020204030204" pitchFamily="34" charset="0"/>
                <a:cs typeface="Arial" panose="020B0604020202020204" pitchFamily="34" charset="0"/>
              </a:rPr>
              <a:t>	- Un lien permanent avec les </a:t>
            </a:r>
            <a:r>
              <a:rPr lang="fr-FR" sz="1600" dirty="0">
                <a:ea typeface="Calibri" panose="020F0502020204030204" pitchFamily="34" charset="0"/>
                <a:cs typeface="Arial" panose="020B0604020202020204" pitchFamily="34" charset="0"/>
              </a:rPr>
              <a:t>équipes </a:t>
            </a:r>
            <a:r>
              <a:rPr lang="fr-FR" sz="1600" dirty="0" smtClean="0">
                <a:ea typeface="Calibri" panose="020F0502020204030204" pitchFamily="34" charset="0"/>
                <a:cs typeface="Arial" panose="020B0604020202020204" pitchFamily="34" charset="0"/>
              </a:rPr>
              <a:t>d’animation.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600" dirty="0"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fr-FR" sz="1600" dirty="0" smtClean="0">
                <a:ea typeface="Calibri" panose="020F0502020204030204" pitchFamily="34" charset="0"/>
                <a:cs typeface="Arial" panose="020B0604020202020204" pitchFamily="34" charset="0"/>
              </a:rPr>
              <a:t>- L’acquisition d’outils éducatifs adaptés , jeux, livres…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600" dirty="0"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fr-FR" sz="1600" dirty="0" smtClean="0">
                <a:ea typeface="Calibri" panose="020F0502020204030204" pitchFamily="34" charset="0"/>
                <a:cs typeface="Arial" panose="020B0604020202020204" pitchFamily="34" charset="0"/>
              </a:rPr>
              <a:t>- Le recrutement et le suivi d’animateurs vacataires pour 	l’accompagnement des enfants en situation de handicap. </a:t>
            </a:r>
            <a:endParaRPr lang="fr-FR" sz="1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600" dirty="0"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fr-FR" sz="1600" dirty="0" smtClean="0"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1600" dirty="0"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fr-FR" sz="1600" dirty="0" smtClean="0">
                <a:ea typeface="Calibri" panose="020F0502020204030204" pitchFamily="34" charset="0"/>
                <a:cs typeface="Arial" panose="020B0604020202020204" pitchFamily="34" charset="0"/>
              </a:rPr>
              <a:t>estion des Projets d‘Accueil Individualisé –PAI, non alimentaires  	(commune aux services enfance et affaires scolaires</a:t>
            </a:r>
            <a:r>
              <a:rPr lang="fr-FR" sz="1600" dirty="0">
                <a:ea typeface="Calibri" panose="020F0502020204030204" pitchFamily="34" charset="0"/>
                <a:cs typeface="Arial" panose="020B0604020202020204" pitchFamily="34" charset="0"/>
              </a:rPr>
              <a:t>) soit environ 170 PAI.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31494" t="9400" r="31494" b="10101"/>
          <a:stretch/>
        </p:blipFill>
        <p:spPr>
          <a:xfrm>
            <a:off x="2802010" y="109096"/>
            <a:ext cx="2397471" cy="230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9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4"/>
    </mc:Choice>
    <mc:Fallback xmlns="">
      <p:transition spd="slow" advTm="613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3"/>
          <p:cNvSpPr txBox="1">
            <a:spLocks/>
          </p:cNvSpPr>
          <p:nvPr/>
        </p:nvSpPr>
        <p:spPr>
          <a:xfrm>
            <a:off x="3854877" y="282390"/>
            <a:ext cx="4850549" cy="454900"/>
          </a:xfrm>
          <a:prstGeom prst="rect">
            <a:avLst/>
          </a:prstGeom>
          <a:noFill/>
          <a:effectLst/>
        </p:spPr>
        <p:txBody>
          <a:bodyPr vert="horz" lIns="113498" tIns="56750" rIns="113498" bIns="56750" rtlCol="0" anchor="b">
            <a:noAutofit/>
          </a:bodyPr>
          <a:lstStyle>
            <a:lvl1pPr algn="r">
              <a:spcBef>
                <a:spcPct val="0"/>
              </a:spcBef>
              <a:buNone/>
              <a:defRPr sz="2000" b="1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Times New Roman"/>
              </a:defRPr>
            </a:lvl1pPr>
          </a:lstStyle>
          <a:p>
            <a:r>
              <a:rPr lang="fr-FR" smtClean="0">
                <a:solidFill>
                  <a:schemeClr val="accent3">
                    <a:lumMod val="75000"/>
                  </a:schemeClr>
                </a:solidFill>
              </a:rPr>
              <a:t>LOISIRS / SPORTS</a:t>
            </a:r>
            <a:endParaRPr lang="fr-FR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04086" y="609886"/>
            <a:ext cx="4601341" cy="48394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13498" tIns="56750" rIns="113498" bIns="56750">
            <a:spAutoFit/>
          </a:bodyPr>
          <a:lstStyle/>
          <a:p>
            <a:pPr algn="r"/>
            <a:r>
              <a:rPr lang="fr-FR" sz="2400" b="1" dirty="0">
                <a:solidFill>
                  <a:schemeClr val="accent3">
                    <a:lumMod val="50000"/>
                  </a:schemeClr>
                </a:solidFill>
              </a:rPr>
              <a:t>Animations en direction des aînés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7504" y="6152115"/>
            <a:ext cx="2305624" cy="345441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113498" tIns="56750" rIns="113498" bIns="56750">
            <a:spAutoFit/>
          </a:bodyPr>
          <a:lstStyle/>
          <a:p>
            <a:r>
              <a:rPr lang="fr-FR" sz="1500" u="sng" dirty="0">
                <a:ea typeface="Calibri"/>
                <a:cs typeface="Times New Roman"/>
              </a:rPr>
              <a:t>Suivi</a:t>
            </a:r>
            <a:r>
              <a:rPr lang="fr-FR" sz="1500" dirty="0">
                <a:ea typeface="Calibri"/>
                <a:cs typeface="Times New Roman"/>
              </a:rPr>
              <a:t> : </a:t>
            </a:r>
            <a:r>
              <a:rPr lang="fr-FR" sz="1500" dirty="0" smtClean="0">
                <a:ea typeface="Calibri"/>
                <a:cs typeface="Times New Roman"/>
              </a:rPr>
              <a:t>Service des aînés</a:t>
            </a:r>
            <a:endParaRPr lang="fr-FR" sz="1500" dirty="0">
              <a:ea typeface="Calibri"/>
              <a:cs typeface="Times New Roman"/>
            </a:endParaRPr>
          </a:p>
        </p:txBody>
      </p:sp>
      <p:sp>
        <p:nvSpPr>
          <p:cNvPr id="18" name="Espace réservé du texte 5"/>
          <p:cNvSpPr txBox="1">
            <a:spLocks/>
          </p:cNvSpPr>
          <p:nvPr/>
        </p:nvSpPr>
        <p:spPr>
          <a:xfrm>
            <a:off x="207896" y="140028"/>
            <a:ext cx="3500008" cy="5972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13498" tIns="56750" rIns="113498" bIns="5675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 smtClean="0">
                <a:ea typeface="Calibri"/>
                <a:cs typeface="Times New Roman"/>
              </a:rPr>
              <a:t>La Ville soutient et propose des activités pour l’ensemble des ainés.</a:t>
            </a:r>
            <a:endParaRPr lang="fr-FR" sz="1600" dirty="0">
              <a:ea typeface="Calibri"/>
              <a:cs typeface="Times New Roman"/>
            </a:endParaRPr>
          </a:p>
        </p:txBody>
      </p:sp>
      <p:grpSp>
        <p:nvGrpSpPr>
          <p:cNvPr id="8" name="Groupe 7"/>
          <p:cNvGrpSpPr/>
          <p:nvPr/>
        </p:nvGrpSpPr>
        <p:grpSpPr>
          <a:xfrm rot="20931326">
            <a:off x="7658284" y="5162566"/>
            <a:ext cx="871538" cy="726026"/>
            <a:chOff x="1295239" y="2921152"/>
            <a:chExt cx="998395" cy="998395"/>
          </a:xfrm>
        </p:grpSpPr>
        <p:sp>
          <p:nvSpPr>
            <p:cNvPr id="9" name="Ellipse 8"/>
            <p:cNvSpPr/>
            <p:nvPr/>
          </p:nvSpPr>
          <p:spPr>
            <a:xfrm>
              <a:off x="1295239" y="2921152"/>
              <a:ext cx="998395" cy="998395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accent6">
                  <a:lumMod val="75000"/>
                </a:schemeClr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numCol="1" rtlCol="0">
              <a:prstTxWarp prst="textDeflate">
                <a:avLst/>
              </a:prstTxWarp>
              <a:spAutoFit/>
            </a:bodyPr>
            <a:lstStyle/>
            <a:p>
              <a:endParaRPr lang="fr-FR" sz="3000">
                <a:solidFill>
                  <a:schemeClr val="accent6">
                    <a:lumMod val="75000"/>
                  </a:schemeClr>
                </a:solidFill>
                <a:latin typeface="Hobo Std" pitchFamily="34" charset="0"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344314" y="2961699"/>
              <a:ext cx="900243" cy="879336"/>
            </a:xfrm>
            <a:prstGeom prst="rect">
              <a:avLst/>
            </a:prstGeom>
            <a:noFill/>
          </p:spPr>
          <p:txBody>
            <a:bodyPr wrap="none" rtlCol="0">
              <a:prstTxWarp prst="textButtonPour">
                <a:avLst/>
              </a:prstTxWarp>
              <a:spAutoFit/>
            </a:bodyPr>
            <a:lstStyle/>
            <a:p>
              <a:pPr algn="ctr"/>
              <a:r>
                <a:rPr lang="fr-FR" sz="1275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NOUVEAU</a:t>
              </a:r>
            </a:p>
            <a:p>
              <a:pPr algn="ctr"/>
              <a:r>
                <a:rPr lang="fr-FR" sz="1275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</a:p>
            <a:p>
              <a:pPr algn="ctr"/>
              <a:r>
                <a:rPr lang="fr-FR" sz="1875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2024</a:t>
              </a:r>
              <a:endParaRPr lang="fr-FR" sz="1875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49" y="1093826"/>
            <a:ext cx="6668016" cy="50010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788024" y="2974321"/>
            <a:ext cx="3940416" cy="147732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 defTabSz="685435"/>
            <a:r>
              <a:rPr lang="fr-FR" sz="1800" b="1" dirty="0">
                <a:solidFill>
                  <a:prstClr val="black"/>
                </a:solidFill>
              </a:rPr>
              <a:t>D</a:t>
            </a:r>
            <a:r>
              <a:rPr lang="fr-FR" sz="1800" b="1" dirty="0" smtClean="0">
                <a:solidFill>
                  <a:prstClr val="black"/>
                </a:solidFill>
              </a:rPr>
              <a:t>es membres </a:t>
            </a:r>
            <a:r>
              <a:rPr lang="fr-FR" sz="1800" b="1" dirty="0">
                <a:solidFill>
                  <a:prstClr val="black"/>
                </a:solidFill>
              </a:rPr>
              <a:t>de </a:t>
            </a:r>
            <a:r>
              <a:rPr lang="fr-FR" sz="1800" b="1" dirty="0" smtClean="0">
                <a:solidFill>
                  <a:prstClr val="black"/>
                </a:solidFill>
              </a:rPr>
              <a:t>L'Association </a:t>
            </a:r>
            <a:r>
              <a:rPr lang="fr-FR" sz="1800" b="1" dirty="0">
                <a:solidFill>
                  <a:prstClr val="black"/>
                </a:solidFill>
              </a:rPr>
              <a:t>de Bénévoles œuvrant aux Loisirs des Aînés Villeneuvois </a:t>
            </a:r>
            <a:r>
              <a:rPr lang="fr-FR" sz="1800" b="1" dirty="0" smtClean="0">
                <a:solidFill>
                  <a:prstClr val="black"/>
                </a:solidFill>
              </a:rPr>
              <a:t>proposent </a:t>
            </a:r>
            <a:r>
              <a:rPr lang="fr-FR" sz="1800" b="1" dirty="0">
                <a:solidFill>
                  <a:prstClr val="black"/>
                </a:solidFill>
              </a:rPr>
              <a:t>un atelier de lecture </a:t>
            </a:r>
            <a:r>
              <a:rPr lang="fr-FR" sz="1800" b="1" dirty="0" smtClean="0">
                <a:solidFill>
                  <a:prstClr val="black"/>
                </a:solidFill>
              </a:rPr>
              <a:t>musicale pour </a:t>
            </a:r>
            <a:r>
              <a:rPr lang="fr-FR" sz="1800" b="1" dirty="0">
                <a:solidFill>
                  <a:prstClr val="black"/>
                </a:solidFill>
              </a:rPr>
              <a:t>des jeunes de </a:t>
            </a:r>
            <a:r>
              <a:rPr lang="fr-FR" sz="1800" b="1" dirty="0" smtClean="0">
                <a:solidFill>
                  <a:prstClr val="black"/>
                </a:solidFill>
              </a:rPr>
              <a:t>l’IEM </a:t>
            </a:r>
            <a:r>
              <a:rPr lang="fr-FR" sz="1800" b="1" dirty="0">
                <a:solidFill>
                  <a:prstClr val="black"/>
                </a:solidFill>
              </a:rPr>
              <a:t>Christian </a:t>
            </a:r>
            <a:r>
              <a:rPr lang="fr-FR" sz="1800" b="1" dirty="0" err="1">
                <a:solidFill>
                  <a:prstClr val="black"/>
                </a:solidFill>
              </a:rPr>
              <a:t>Dabbadie</a:t>
            </a:r>
            <a:endParaRPr lang="fr-FR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23495" y="164398"/>
            <a:ext cx="3256417" cy="499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13498" tIns="56750" rIns="113498" bIns="56750">
            <a:spAutoFit/>
          </a:bodyPr>
          <a:lstStyle/>
          <a:p>
            <a:r>
              <a:rPr lang="fr-FR" sz="2500" b="1" dirty="0" smtClean="0">
                <a:solidFill>
                  <a:srgbClr val="00B050"/>
                </a:solidFill>
              </a:rPr>
              <a:t> La communication  </a:t>
            </a:r>
            <a:endParaRPr lang="fr-FR" sz="2500" b="1" dirty="0">
              <a:solidFill>
                <a:srgbClr val="00B050"/>
              </a:solidFill>
            </a:endParaRPr>
          </a:p>
        </p:txBody>
      </p:sp>
      <p:sp>
        <p:nvSpPr>
          <p:cNvPr id="9" name="Titre 3"/>
          <p:cNvSpPr txBox="1">
            <a:spLocks/>
          </p:cNvSpPr>
          <p:nvPr/>
        </p:nvSpPr>
        <p:spPr>
          <a:xfrm>
            <a:off x="4032688" y="266466"/>
            <a:ext cx="4850549" cy="620658"/>
          </a:xfrm>
          <a:prstGeom prst="rect">
            <a:avLst/>
          </a:prstGeom>
          <a:noFill/>
          <a:effectLst/>
        </p:spPr>
        <p:txBody>
          <a:bodyPr vert="horz" lIns="113498" tIns="56750" rIns="113498" bIns="56750" rtlCol="0" anchor="b">
            <a:noAutofit/>
          </a:bodyPr>
          <a:lstStyle>
            <a:lvl1pPr algn="r">
              <a:spcBef>
                <a:spcPct val="0"/>
              </a:spcBef>
              <a:buNone/>
              <a:defRPr sz="2000" b="1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Times New Roman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CULTURE</a:t>
            </a:r>
          </a:p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Ferme d’en Haut</a:t>
            </a:r>
            <a:endParaRPr lang="fr-FR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427" y="5906306"/>
            <a:ext cx="2880320" cy="576273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113498" tIns="56750" rIns="113498" bIns="56750">
            <a:spAutoFit/>
          </a:bodyPr>
          <a:lstStyle/>
          <a:p>
            <a:r>
              <a:rPr lang="fr-FR" sz="1500" u="sng" dirty="0">
                <a:ea typeface="Calibri"/>
                <a:cs typeface="Times New Roman"/>
              </a:rPr>
              <a:t>Suivi</a:t>
            </a:r>
            <a:r>
              <a:rPr lang="fr-FR" sz="1500" dirty="0">
                <a:ea typeface="Calibri"/>
                <a:cs typeface="Times New Roman"/>
              </a:rPr>
              <a:t> : </a:t>
            </a:r>
          </a:p>
          <a:p>
            <a:r>
              <a:rPr lang="fr-FR" sz="1500" dirty="0">
                <a:ea typeface="Calibri"/>
                <a:cs typeface="Times New Roman"/>
              </a:rPr>
              <a:t>Service </a:t>
            </a:r>
            <a:r>
              <a:rPr lang="fr-FR" sz="1500" dirty="0" smtClean="0">
                <a:ea typeface="Calibri"/>
                <a:cs typeface="Times New Roman"/>
              </a:rPr>
              <a:t>Culture</a:t>
            </a:r>
          </a:p>
        </p:txBody>
      </p:sp>
      <p:sp>
        <p:nvSpPr>
          <p:cNvPr id="6" name="Arrondir un rectangle avec un coin diagonal 9"/>
          <p:cNvSpPr/>
          <p:nvPr/>
        </p:nvSpPr>
        <p:spPr>
          <a:xfrm>
            <a:off x="509461" y="962102"/>
            <a:ext cx="5344650" cy="2272069"/>
          </a:xfrm>
          <a:prstGeom prst="round2DiagRect">
            <a:avLst/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113498" tIns="56750" rIns="113498" bIns="56750">
            <a:spAutoFit/>
          </a:bodyPr>
          <a:lstStyle/>
          <a:p>
            <a:pPr>
              <a:spcAft>
                <a:spcPts val="0"/>
              </a:spcAft>
            </a:pPr>
            <a:r>
              <a:rPr lang="fr-FR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Panneau CARTEL en salle d’exposition :</a:t>
            </a:r>
          </a:p>
          <a:p>
            <a:pPr>
              <a:spcAft>
                <a:spcPts val="0"/>
              </a:spcAft>
            </a:pPr>
            <a:r>
              <a:rPr lang="fr-FR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Les textes explicatifs des artistes sont proposés en FALC, Facile à Lire et à Comprendre.</a:t>
            </a:r>
          </a:p>
          <a:p>
            <a:pPr>
              <a:spcAft>
                <a:spcPts val="0"/>
              </a:spcAft>
            </a:pPr>
            <a:endParaRPr lang="fr-FR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Certaines expositions peuvent être </a:t>
            </a:r>
            <a:r>
              <a:rPr lang="fr-FR" sz="18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appréhendées de manière tactile, du bout des doigts afin d’améliorer </a:t>
            </a:r>
            <a:r>
              <a:rPr lang="fr-FR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la compréhension. </a:t>
            </a:r>
            <a:endParaRPr lang="fr-FR" sz="1800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156" y="1218152"/>
            <a:ext cx="1607228" cy="151268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7" r="6825"/>
          <a:stretch/>
        </p:blipFill>
        <p:spPr>
          <a:xfrm>
            <a:off x="6156176" y="3657816"/>
            <a:ext cx="2556100" cy="2522572"/>
          </a:xfrm>
          <a:prstGeom prst="rect">
            <a:avLst/>
          </a:prstGeom>
        </p:spPr>
      </p:pic>
      <p:sp>
        <p:nvSpPr>
          <p:cNvPr id="14" name="Arrondir un rectangle avec un coin diagonal 9"/>
          <p:cNvSpPr/>
          <p:nvPr/>
        </p:nvSpPr>
        <p:spPr>
          <a:xfrm>
            <a:off x="2065931" y="3448275"/>
            <a:ext cx="3769746" cy="2272069"/>
          </a:xfrm>
          <a:prstGeom prst="round2DiagRect">
            <a:avLst/>
          </a:prstGeom>
          <a:solidFill>
            <a:schemeClr val="bg2"/>
          </a:solidFill>
          <a:ln w="28575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113498" tIns="56750" rIns="113498" bIns="56750">
            <a:spAutoFit/>
          </a:bodyPr>
          <a:lstStyle/>
          <a:p>
            <a:pPr>
              <a:spcAft>
                <a:spcPts val="0"/>
              </a:spcAft>
            </a:pPr>
            <a:r>
              <a:rPr lang="fr-FR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Le handicap auditif est un handicap invisible, afin d’éviter des quiproquos ou des jugements erronés, le service culture a répondu à la demande de certains agents malentendants pour créer un badge avec le logo de l’oreille barrée. </a:t>
            </a:r>
          </a:p>
        </p:txBody>
      </p:sp>
    </p:spTree>
    <p:extLst>
      <p:ext uri="{BB962C8B-B14F-4D97-AF65-F5344CB8AC3E}">
        <p14:creationId xmlns:p14="http://schemas.microsoft.com/office/powerpoint/2010/main" val="382245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23495" y="164398"/>
            <a:ext cx="4192521" cy="499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13498" tIns="56750" rIns="113498" bIns="56750">
            <a:spAutoFit/>
          </a:bodyPr>
          <a:lstStyle/>
          <a:p>
            <a:r>
              <a:rPr lang="fr-FR" sz="2500" b="1" dirty="0" smtClean="0">
                <a:solidFill>
                  <a:srgbClr val="00B050"/>
                </a:solidFill>
              </a:rPr>
              <a:t> Sensibilisation - Formation</a:t>
            </a:r>
          </a:p>
        </p:txBody>
      </p:sp>
      <p:sp>
        <p:nvSpPr>
          <p:cNvPr id="9" name="Titre 3"/>
          <p:cNvSpPr txBox="1">
            <a:spLocks/>
          </p:cNvSpPr>
          <p:nvPr/>
        </p:nvSpPr>
        <p:spPr>
          <a:xfrm>
            <a:off x="4235227" y="103733"/>
            <a:ext cx="4850549" cy="620658"/>
          </a:xfrm>
          <a:prstGeom prst="rect">
            <a:avLst/>
          </a:prstGeom>
          <a:noFill/>
          <a:effectLst/>
        </p:spPr>
        <p:txBody>
          <a:bodyPr vert="horz" lIns="113498" tIns="56750" rIns="113498" bIns="56750" rtlCol="0" anchor="b">
            <a:noAutofit/>
          </a:bodyPr>
          <a:lstStyle>
            <a:lvl1pPr algn="r">
              <a:spcBef>
                <a:spcPct val="0"/>
              </a:spcBef>
              <a:buNone/>
              <a:defRPr sz="2000" b="1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Times New Roman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CULTURE</a:t>
            </a:r>
          </a:p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Parc </a:t>
            </a:r>
            <a:r>
              <a:rPr lang="fr-FR" dirty="0" err="1" smtClean="0">
                <a:solidFill>
                  <a:schemeClr val="accent3">
                    <a:lumMod val="75000"/>
                  </a:schemeClr>
                </a:solidFill>
              </a:rPr>
              <a:t>Asnapio</a:t>
            </a:r>
            <a:endParaRPr lang="fr-FR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512" y="5569764"/>
            <a:ext cx="4681589" cy="807106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113498" tIns="56750" rIns="113498" bIns="56750">
            <a:spAutoFit/>
          </a:bodyPr>
          <a:lstStyle/>
          <a:p>
            <a:r>
              <a:rPr lang="fr-FR" sz="1500" u="sng" dirty="0">
                <a:ea typeface="Calibri"/>
                <a:cs typeface="Times New Roman"/>
              </a:rPr>
              <a:t>Suivi</a:t>
            </a:r>
            <a:r>
              <a:rPr lang="fr-FR" sz="1500" dirty="0">
                <a:ea typeface="Calibri"/>
                <a:cs typeface="Times New Roman"/>
              </a:rPr>
              <a:t> : </a:t>
            </a:r>
          </a:p>
          <a:p>
            <a:r>
              <a:rPr lang="fr-FR" sz="1500" dirty="0">
                <a:ea typeface="Calibri"/>
                <a:cs typeface="Times New Roman"/>
              </a:rPr>
              <a:t>Service </a:t>
            </a:r>
            <a:r>
              <a:rPr lang="fr-FR" sz="1500" dirty="0" smtClean="0">
                <a:ea typeface="Calibri"/>
                <a:cs typeface="Times New Roman"/>
              </a:rPr>
              <a:t>Culture</a:t>
            </a:r>
          </a:p>
          <a:p>
            <a:r>
              <a:rPr lang="fr-FR" sz="1500" dirty="0" smtClean="0">
                <a:ea typeface="Calibri"/>
                <a:cs typeface="Times New Roman"/>
              </a:rPr>
              <a:t>Service accessibilité universelle d’usage et durable </a:t>
            </a:r>
          </a:p>
        </p:txBody>
      </p:sp>
      <p:grpSp>
        <p:nvGrpSpPr>
          <p:cNvPr id="10" name="Groupe 9"/>
          <p:cNvGrpSpPr/>
          <p:nvPr/>
        </p:nvGrpSpPr>
        <p:grpSpPr>
          <a:xfrm rot="20931326">
            <a:off x="3197638" y="4757932"/>
            <a:ext cx="871538" cy="726026"/>
            <a:chOff x="1295239" y="2921152"/>
            <a:chExt cx="998395" cy="998395"/>
          </a:xfrm>
        </p:grpSpPr>
        <p:sp>
          <p:nvSpPr>
            <p:cNvPr id="11" name="Ellipse 10"/>
            <p:cNvSpPr/>
            <p:nvPr/>
          </p:nvSpPr>
          <p:spPr>
            <a:xfrm>
              <a:off x="1295239" y="2921152"/>
              <a:ext cx="998395" cy="998395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accent6">
                  <a:lumMod val="75000"/>
                </a:schemeClr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numCol="1" rtlCol="0">
              <a:prstTxWarp prst="textDeflate">
                <a:avLst/>
              </a:prstTxWarp>
              <a:spAutoFit/>
            </a:bodyPr>
            <a:lstStyle/>
            <a:p>
              <a:endParaRPr lang="fr-FR" sz="3000">
                <a:solidFill>
                  <a:schemeClr val="accent6">
                    <a:lumMod val="75000"/>
                  </a:schemeClr>
                </a:solidFill>
                <a:latin typeface="Hobo Std" pitchFamily="34" charset="0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344314" y="2961699"/>
              <a:ext cx="900243" cy="879336"/>
            </a:xfrm>
            <a:prstGeom prst="rect">
              <a:avLst/>
            </a:prstGeom>
            <a:noFill/>
          </p:spPr>
          <p:txBody>
            <a:bodyPr wrap="none" rtlCol="0">
              <a:prstTxWarp prst="textButtonPour">
                <a:avLst/>
              </a:prstTxWarp>
              <a:spAutoFit/>
            </a:bodyPr>
            <a:lstStyle/>
            <a:p>
              <a:pPr algn="ctr"/>
              <a:r>
                <a:rPr lang="fr-FR" sz="1275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NOUVEAU</a:t>
              </a:r>
            </a:p>
            <a:p>
              <a:pPr algn="ctr"/>
              <a:r>
                <a:rPr lang="fr-FR" sz="1275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</a:p>
            <a:p>
              <a:pPr algn="ctr"/>
              <a:r>
                <a:rPr lang="fr-FR" sz="1875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2024</a:t>
              </a:r>
              <a:endParaRPr lang="fr-FR" sz="1875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2166" y="1356204"/>
            <a:ext cx="5540129" cy="4276508"/>
          </a:xfrm>
          <a:prstGeom prst="rect">
            <a:avLst/>
          </a:prstGeom>
        </p:spPr>
      </p:pic>
      <p:sp>
        <p:nvSpPr>
          <p:cNvPr id="13" name="Arrondir un rectangle avec un coin diagonal 9"/>
          <p:cNvSpPr/>
          <p:nvPr/>
        </p:nvSpPr>
        <p:spPr>
          <a:xfrm>
            <a:off x="755576" y="2060848"/>
            <a:ext cx="3096343" cy="1352668"/>
          </a:xfrm>
          <a:prstGeom prst="round2DiagRect">
            <a:avLst/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113498" tIns="56750" rIns="113498" bIns="56750">
            <a:spAutoFit/>
          </a:bodyPr>
          <a:lstStyle/>
          <a:p>
            <a:pPr>
              <a:spcAft>
                <a:spcPts val="0"/>
              </a:spcAft>
            </a:pPr>
            <a:r>
              <a:rPr lang="fr-FR" sz="1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Le service accessibilité a proposé aux agents du Parc </a:t>
            </a:r>
            <a:r>
              <a:rPr lang="fr-FR" sz="18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Asnapio</a:t>
            </a:r>
            <a:r>
              <a:rPr lang="fr-FR" sz="1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une sensibilisation aux handicaps. </a:t>
            </a:r>
          </a:p>
        </p:txBody>
      </p:sp>
    </p:spTree>
    <p:extLst>
      <p:ext uri="{BB962C8B-B14F-4D97-AF65-F5344CB8AC3E}">
        <p14:creationId xmlns:p14="http://schemas.microsoft.com/office/powerpoint/2010/main" val="70061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851" y="1916832"/>
            <a:ext cx="6391798" cy="42645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3495" y="164398"/>
            <a:ext cx="4192521" cy="499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13498" tIns="56750" rIns="113498" bIns="56750">
            <a:spAutoFit/>
          </a:bodyPr>
          <a:lstStyle/>
          <a:p>
            <a:r>
              <a:rPr lang="fr-FR" sz="2500" b="1" dirty="0" smtClean="0">
                <a:solidFill>
                  <a:srgbClr val="00B050"/>
                </a:solidFill>
              </a:rPr>
              <a:t> Journée du patrimoine 2024</a:t>
            </a:r>
          </a:p>
        </p:txBody>
      </p:sp>
      <p:sp>
        <p:nvSpPr>
          <p:cNvPr id="9" name="Titre 3"/>
          <p:cNvSpPr txBox="1">
            <a:spLocks/>
          </p:cNvSpPr>
          <p:nvPr/>
        </p:nvSpPr>
        <p:spPr>
          <a:xfrm>
            <a:off x="4320626" y="264908"/>
            <a:ext cx="4850549" cy="620658"/>
          </a:xfrm>
          <a:prstGeom prst="rect">
            <a:avLst/>
          </a:prstGeom>
          <a:noFill/>
          <a:effectLst/>
        </p:spPr>
        <p:txBody>
          <a:bodyPr vert="horz" lIns="113498" tIns="56750" rIns="113498" bIns="56750" rtlCol="0" anchor="b">
            <a:noAutofit/>
          </a:bodyPr>
          <a:lstStyle>
            <a:lvl1pPr algn="r">
              <a:spcBef>
                <a:spcPct val="0"/>
              </a:spcBef>
              <a:buNone/>
              <a:defRPr sz="2000" b="1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Times New Roman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CULTURE</a:t>
            </a:r>
          </a:p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Pôle patrimoine et musée</a:t>
            </a:r>
            <a:endParaRPr lang="fr-FR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512" y="5387336"/>
            <a:ext cx="4681589" cy="1037938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113498" tIns="56750" rIns="113498" bIns="56750">
            <a:spAutoFit/>
          </a:bodyPr>
          <a:lstStyle/>
          <a:p>
            <a:r>
              <a:rPr lang="fr-FR" sz="1500" u="sng" dirty="0">
                <a:ea typeface="Calibri"/>
                <a:cs typeface="Times New Roman"/>
              </a:rPr>
              <a:t>Suivi</a:t>
            </a:r>
            <a:r>
              <a:rPr lang="fr-FR" sz="1500" dirty="0">
                <a:ea typeface="Calibri"/>
                <a:cs typeface="Times New Roman"/>
              </a:rPr>
              <a:t> : </a:t>
            </a:r>
          </a:p>
          <a:p>
            <a:r>
              <a:rPr lang="fr-FR" sz="1500" dirty="0">
                <a:ea typeface="Calibri"/>
                <a:cs typeface="Times New Roman"/>
              </a:rPr>
              <a:t>Service </a:t>
            </a:r>
            <a:r>
              <a:rPr lang="fr-FR" sz="1500" dirty="0" smtClean="0">
                <a:ea typeface="Calibri"/>
                <a:cs typeface="Times New Roman"/>
              </a:rPr>
              <a:t>Culture</a:t>
            </a:r>
          </a:p>
          <a:p>
            <a:r>
              <a:rPr lang="fr-FR" sz="1500" dirty="0" smtClean="0">
                <a:ea typeface="Calibri"/>
                <a:cs typeface="Times New Roman"/>
              </a:rPr>
              <a:t>Foyer la </a:t>
            </a:r>
            <a:r>
              <a:rPr lang="fr-FR" sz="1500" dirty="0">
                <a:ea typeface="Calibri"/>
                <a:cs typeface="Times New Roman"/>
              </a:rPr>
              <a:t>S</a:t>
            </a:r>
            <a:r>
              <a:rPr lang="fr-FR" sz="1500" dirty="0" smtClean="0">
                <a:ea typeface="Calibri"/>
                <a:cs typeface="Times New Roman"/>
              </a:rPr>
              <a:t>ource </a:t>
            </a:r>
          </a:p>
          <a:p>
            <a:r>
              <a:rPr lang="fr-FR" sz="1500" dirty="0" smtClean="0">
                <a:ea typeface="Calibri"/>
                <a:cs typeface="Times New Roman"/>
              </a:rPr>
              <a:t>Service accessibilité universelle d’usage et durable </a:t>
            </a:r>
          </a:p>
        </p:txBody>
      </p:sp>
      <p:grpSp>
        <p:nvGrpSpPr>
          <p:cNvPr id="10" name="Groupe 9"/>
          <p:cNvGrpSpPr/>
          <p:nvPr/>
        </p:nvGrpSpPr>
        <p:grpSpPr>
          <a:xfrm rot="20931326">
            <a:off x="4969460" y="300714"/>
            <a:ext cx="871538" cy="726026"/>
            <a:chOff x="1295239" y="2921152"/>
            <a:chExt cx="998395" cy="998395"/>
          </a:xfrm>
        </p:grpSpPr>
        <p:sp>
          <p:nvSpPr>
            <p:cNvPr id="11" name="Ellipse 10"/>
            <p:cNvSpPr/>
            <p:nvPr/>
          </p:nvSpPr>
          <p:spPr>
            <a:xfrm>
              <a:off x="1295239" y="2921152"/>
              <a:ext cx="998395" cy="998395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accent6">
                  <a:lumMod val="75000"/>
                </a:schemeClr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numCol="1" rtlCol="0">
              <a:prstTxWarp prst="textDeflate">
                <a:avLst/>
              </a:prstTxWarp>
              <a:spAutoFit/>
            </a:bodyPr>
            <a:lstStyle/>
            <a:p>
              <a:endParaRPr lang="fr-FR" sz="3000">
                <a:solidFill>
                  <a:schemeClr val="accent6">
                    <a:lumMod val="75000"/>
                  </a:schemeClr>
                </a:solidFill>
                <a:latin typeface="Hobo Std" pitchFamily="34" charset="0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344314" y="2961699"/>
              <a:ext cx="900243" cy="879336"/>
            </a:xfrm>
            <a:prstGeom prst="rect">
              <a:avLst/>
            </a:prstGeom>
            <a:noFill/>
          </p:spPr>
          <p:txBody>
            <a:bodyPr wrap="none" rtlCol="0">
              <a:prstTxWarp prst="textButtonPour">
                <a:avLst/>
              </a:prstTxWarp>
              <a:spAutoFit/>
            </a:bodyPr>
            <a:lstStyle/>
            <a:p>
              <a:pPr algn="ctr"/>
              <a:r>
                <a:rPr lang="fr-FR" sz="1275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NOUVEAU</a:t>
              </a:r>
            </a:p>
            <a:p>
              <a:pPr algn="ctr"/>
              <a:r>
                <a:rPr lang="fr-FR" sz="1275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</a:p>
            <a:p>
              <a:pPr algn="ctr"/>
              <a:r>
                <a:rPr lang="fr-FR" sz="1875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2024</a:t>
              </a:r>
              <a:endParaRPr lang="fr-FR" sz="1875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Arrondir un rectangle avec un coin diagonal 9"/>
          <p:cNvSpPr/>
          <p:nvPr/>
        </p:nvSpPr>
        <p:spPr>
          <a:xfrm>
            <a:off x="148711" y="1315261"/>
            <a:ext cx="5935457" cy="1046201"/>
          </a:xfrm>
          <a:prstGeom prst="round2DiagRect">
            <a:avLst/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113498" tIns="56750" rIns="113498" bIns="56750">
            <a:spAutoFit/>
          </a:bodyPr>
          <a:lstStyle/>
          <a:p>
            <a:pPr>
              <a:spcAft>
                <a:spcPts val="0"/>
              </a:spcAft>
            </a:pPr>
            <a:r>
              <a:rPr lang="fr-FR" sz="1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Dans le cadre des journées du patrimoine, les résidents du </a:t>
            </a:r>
            <a:r>
              <a:rPr lang="fr-FR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</a:t>
            </a:r>
            <a:r>
              <a:rPr lang="fr-FR" sz="1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oyer la Source ont emmené des citoyens à la découverte du patrimoine d’Ascq à travers les ruelles et les sentiers.</a:t>
            </a:r>
            <a:endParaRPr lang="fr-FR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81" y="3029301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1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76055" y="592042"/>
            <a:ext cx="3960439" cy="85327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13498" tIns="56750" rIns="113498" bIns="56750">
            <a:spAutoFit/>
          </a:bodyPr>
          <a:lstStyle/>
          <a:p>
            <a:pPr algn="r"/>
            <a:r>
              <a:rPr lang="fr-FR" sz="2400" b="1" dirty="0" smtClean="0">
                <a:solidFill>
                  <a:srgbClr val="00B050"/>
                </a:solidFill>
              </a:rPr>
              <a:t>Médiathèque </a:t>
            </a:r>
            <a:r>
              <a:rPr lang="fr-FR" sz="2400" b="1" dirty="0">
                <a:solidFill>
                  <a:srgbClr val="00B050"/>
                </a:solidFill>
              </a:rPr>
              <a:t>Till </a:t>
            </a:r>
            <a:r>
              <a:rPr lang="fr-FR" sz="2400" b="1" dirty="0" smtClean="0">
                <a:solidFill>
                  <a:srgbClr val="00B050"/>
                </a:solidFill>
              </a:rPr>
              <a:t>l’Espiègle</a:t>
            </a:r>
          </a:p>
          <a:p>
            <a:pPr algn="r"/>
            <a:endParaRPr lang="fr-FR" sz="2400" b="1" dirty="0">
              <a:solidFill>
                <a:srgbClr val="92D050"/>
              </a:solidFill>
            </a:endParaRPr>
          </a:p>
        </p:txBody>
      </p:sp>
      <p:sp>
        <p:nvSpPr>
          <p:cNvPr id="9" name="Titre 3"/>
          <p:cNvSpPr txBox="1">
            <a:spLocks/>
          </p:cNvSpPr>
          <p:nvPr/>
        </p:nvSpPr>
        <p:spPr>
          <a:xfrm>
            <a:off x="3854877" y="282390"/>
            <a:ext cx="4850549" cy="454900"/>
          </a:xfrm>
          <a:prstGeom prst="rect">
            <a:avLst/>
          </a:prstGeom>
          <a:noFill/>
          <a:effectLst/>
        </p:spPr>
        <p:txBody>
          <a:bodyPr vert="horz" lIns="113498" tIns="56750" rIns="113498" bIns="56750" rtlCol="0" anchor="b">
            <a:noAutofit/>
          </a:bodyPr>
          <a:lstStyle>
            <a:lvl1pPr algn="r">
              <a:spcBef>
                <a:spcPct val="0"/>
              </a:spcBef>
              <a:buNone/>
              <a:defRPr sz="2000" b="1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Times New Roman"/>
              </a:defRPr>
            </a:lvl1pPr>
          </a:lstStyle>
          <a:p>
            <a:r>
              <a:rPr lang="fr-FR" smtClean="0">
                <a:solidFill>
                  <a:schemeClr val="accent3">
                    <a:lumMod val="75000"/>
                  </a:schemeClr>
                </a:solidFill>
              </a:rPr>
              <a:t>CULTURE</a:t>
            </a:r>
            <a:endParaRPr lang="fr-FR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1221" y="5785992"/>
            <a:ext cx="1792807" cy="576273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113498" tIns="56750" rIns="113498" bIns="56750">
            <a:spAutoFit/>
          </a:bodyPr>
          <a:lstStyle/>
          <a:p>
            <a:r>
              <a:rPr lang="fr-FR" sz="1500" u="sng" dirty="0">
                <a:ea typeface="Calibri"/>
                <a:cs typeface="Times New Roman"/>
              </a:rPr>
              <a:t>Suivi</a:t>
            </a:r>
            <a:r>
              <a:rPr lang="fr-FR" sz="1500" dirty="0">
                <a:ea typeface="Calibri"/>
                <a:cs typeface="Times New Roman"/>
              </a:rPr>
              <a:t> : </a:t>
            </a:r>
          </a:p>
          <a:p>
            <a:r>
              <a:rPr lang="fr-FR" sz="1500" dirty="0">
                <a:ea typeface="Calibri"/>
                <a:cs typeface="Times New Roman"/>
              </a:rPr>
              <a:t>Service </a:t>
            </a:r>
            <a:r>
              <a:rPr lang="fr-FR" sz="1500" dirty="0" smtClean="0">
                <a:ea typeface="Calibri"/>
                <a:cs typeface="Times New Roman"/>
              </a:rPr>
              <a:t>Culture</a:t>
            </a:r>
            <a:endParaRPr lang="fr-FR" sz="1500" dirty="0">
              <a:ea typeface="Calibri"/>
              <a:cs typeface="Times New Roman"/>
            </a:endParaRPr>
          </a:p>
        </p:txBody>
      </p:sp>
      <p:sp>
        <p:nvSpPr>
          <p:cNvPr id="20" name="Rectangle 19"/>
          <p:cNvSpPr/>
          <p:nvPr/>
        </p:nvSpPr>
        <p:spPr>
          <a:xfrm rot="10800000" flipV="1">
            <a:off x="395536" y="1652925"/>
            <a:ext cx="3649285" cy="2970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fr-FR" b="1" dirty="0"/>
              <a:t>Inauguration du fonds le 17 mai 2024</a:t>
            </a:r>
            <a:endParaRPr lang="fr-FR" dirty="0"/>
          </a:p>
          <a:p>
            <a:r>
              <a:rPr lang="fr-FR" b="1" dirty="0"/>
              <a:t> </a:t>
            </a:r>
            <a:endParaRPr lang="fr-FR" dirty="0"/>
          </a:p>
          <a:p>
            <a:pPr lvl="0"/>
            <a:r>
              <a:rPr lang="fr-FR" b="1" dirty="0"/>
              <a:t>Dyslexie : ciné-débat : </a:t>
            </a:r>
            <a:r>
              <a:rPr lang="fr-FR" dirty="0"/>
              <a:t>film témoignage sur les souffrances et les réussites des adultes et des </a:t>
            </a:r>
            <a:r>
              <a:rPr lang="fr-FR" dirty="0" smtClean="0"/>
              <a:t>enfants </a:t>
            </a:r>
            <a:r>
              <a:rPr lang="fr-FR" dirty="0"/>
              <a:t>atteints de troubles </a:t>
            </a:r>
            <a:r>
              <a:rPr lang="fr-FR" dirty="0" err="1"/>
              <a:t>Dys</a:t>
            </a:r>
            <a:r>
              <a:rPr lang="fr-FR" dirty="0"/>
              <a:t>, Débat animé par l'association APEDYS</a:t>
            </a:r>
          </a:p>
          <a:p>
            <a:r>
              <a:rPr lang="fr-FR" dirty="0"/>
              <a:t>5 Adultes </a:t>
            </a:r>
          </a:p>
          <a:p>
            <a:pPr lvl="0"/>
            <a:r>
              <a:rPr lang="fr-FR" b="1" dirty="0"/>
              <a:t>Atelier "Percevoir la musique différemment "</a:t>
            </a:r>
            <a:r>
              <a:rPr lang="fr-FR" dirty="0"/>
              <a:t> par </a:t>
            </a:r>
            <a:r>
              <a:rPr lang="fr-FR" dirty="0" err="1"/>
              <a:t>Vedanity</a:t>
            </a:r>
            <a:r>
              <a:rPr lang="fr-FR" dirty="0"/>
              <a:t> </a:t>
            </a:r>
            <a:r>
              <a:rPr lang="fr-FR" dirty="0" err="1"/>
              <a:t>affair</a:t>
            </a:r>
            <a:endParaRPr lang="fr-FR" dirty="0"/>
          </a:p>
          <a:p>
            <a:r>
              <a:rPr lang="fr-FR" dirty="0"/>
              <a:t>13 participants parents/enfants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5679242" y="4617030"/>
            <a:ext cx="377702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7" name="Groupe 6"/>
          <p:cNvGrpSpPr/>
          <p:nvPr/>
        </p:nvGrpSpPr>
        <p:grpSpPr>
          <a:xfrm rot="20931326">
            <a:off x="7642116" y="1440140"/>
            <a:ext cx="871538" cy="726026"/>
            <a:chOff x="1295239" y="2921152"/>
            <a:chExt cx="998395" cy="998395"/>
          </a:xfrm>
        </p:grpSpPr>
        <p:sp>
          <p:nvSpPr>
            <p:cNvPr id="10" name="Ellipse 9"/>
            <p:cNvSpPr/>
            <p:nvPr/>
          </p:nvSpPr>
          <p:spPr>
            <a:xfrm>
              <a:off x="1295239" y="2921152"/>
              <a:ext cx="998395" cy="998395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accent6">
                  <a:lumMod val="75000"/>
                </a:schemeClr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numCol="1" rtlCol="0">
              <a:prstTxWarp prst="textDeflate">
                <a:avLst/>
              </a:prstTxWarp>
              <a:spAutoFit/>
            </a:bodyPr>
            <a:lstStyle/>
            <a:p>
              <a:endParaRPr lang="fr-FR" sz="3000">
                <a:solidFill>
                  <a:schemeClr val="accent6">
                    <a:lumMod val="75000"/>
                  </a:schemeClr>
                </a:solidFill>
                <a:latin typeface="Hobo Std" pitchFamily="34" charset="0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366802" y="2963908"/>
              <a:ext cx="900243" cy="879336"/>
            </a:xfrm>
            <a:prstGeom prst="rect">
              <a:avLst/>
            </a:prstGeom>
            <a:noFill/>
          </p:spPr>
          <p:txBody>
            <a:bodyPr wrap="none" rtlCol="0">
              <a:prstTxWarp prst="textButtonPour">
                <a:avLst/>
              </a:prstTxWarp>
              <a:spAutoFit/>
            </a:bodyPr>
            <a:lstStyle/>
            <a:p>
              <a:pPr algn="ctr"/>
              <a:r>
                <a:rPr lang="fr-FR" sz="1275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NOUVEAU</a:t>
              </a:r>
            </a:p>
            <a:p>
              <a:pPr algn="ctr"/>
              <a:r>
                <a:rPr lang="fr-FR" sz="1275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</a:p>
            <a:p>
              <a:pPr algn="ctr"/>
              <a:r>
                <a:rPr lang="fr-FR" sz="1875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2024</a:t>
              </a:r>
              <a:endParaRPr lang="fr-FR" sz="1875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141" y="1079663"/>
            <a:ext cx="301942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5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4"/>
    </mc:Choice>
    <mc:Fallback xmlns="">
      <p:transition spd="slow" advTm="645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0" y="39730"/>
            <a:ext cx="2960282" cy="2702063"/>
            <a:chOff x="217264" y="252720"/>
            <a:chExt cx="2570496" cy="2447617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3" t="41647" r="5867" b="10454"/>
            <a:stretch/>
          </p:blipFill>
          <p:spPr bwMode="auto">
            <a:xfrm>
              <a:off x="217264" y="260648"/>
              <a:ext cx="2359409" cy="2439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094839" y="252720"/>
              <a:ext cx="692921" cy="82954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7278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 rot="21151336">
            <a:off x="798142" y="4379283"/>
            <a:ext cx="1435689" cy="353889"/>
          </a:xfrm>
          <a:prstGeom prst="rect">
            <a:avLst/>
          </a:prstGeom>
        </p:spPr>
        <p:txBody>
          <a:bodyPr wrap="square" lIns="91387" tIns="45693" rIns="91387" bIns="45693">
            <a:spAutoFit/>
          </a:bodyPr>
          <a:lstStyle/>
          <a:p>
            <a:pPr marL="0" marR="0" lvl="0" indent="0" algn="ctr" defTabSz="727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00" b="0" i="0" u="none" strike="noStrike" kern="1200" cap="none" spc="0" normalizeH="0" baseline="0" noProof="0" dirty="0">
              <a:ln>
                <a:noFill/>
              </a:ln>
              <a:solidFill>
                <a:srgbClr val="6BB1C9">
                  <a:lumMod val="50000"/>
                </a:srgbClr>
              </a:solidFill>
              <a:effectLst/>
              <a:uLnTx/>
              <a:uFillTx/>
              <a:latin typeface="MV Boli" panose="02000500030200090000" pitchFamily="2" charset="0"/>
              <a:ea typeface="+mn-ea"/>
              <a:cs typeface="MV Boli" panose="02000500030200090000" pitchFamily="2" charset="0"/>
            </a:endParaRPr>
          </a:p>
        </p:txBody>
      </p:sp>
      <p:pic>
        <p:nvPicPr>
          <p:cNvPr id="9" name="Picture 4" descr="M:\Amenagement Urbain\BIGéo\00_BIBLIOTHEQUE\Objets\POST-IT 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195" y="134980"/>
            <a:ext cx="2244429" cy="149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6958" y="5544113"/>
            <a:ext cx="2204812" cy="600110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6BB1C9">
                <a:lumMod val="75000"/>
              </a:srgbClr>
            </a:solidFill>
          </a:ln>
        </p:spPr>
        <p:txBody>
          <a:bodyPr wrap="square" lIns="91387" tIns="45693" rIns="91387" bIns="45693">
            <a:spAutoFit/>
          </a:bodyPr>
          <a:lstStyle/>
          <a:p>
            <a:pPr marL="0" marR="0" lvl="0" indent="0" algn="l" defTabSz="727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Sources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: </a:t>
            </a:r>
          </a:p>
          <a:p>
            <a:pPr marL="0" marR="0" lvl="0" indent="0" algn="l" defTabSz="727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MDPH 59 (Maison départementale </a:t>
            </a:r>
            <a:endParaRPr kumimoji="0" lang="fr-FR" sz="11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l" defTabSz="727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des 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personnes handicapées)</a:t>
            </a:r>
          </a:p>
        </p:txBody>
      </p:sp>
      <p:sp>
        <p:nvSpPr>
          <p:cNvPr id="2" name="Rectangle 1"/>
          <p:cNvSpPr/>
          <p:nvPr/>
        </p:nvSpPr>
        <p:spPr>
          <a:xfrm>
            <a:off x="-1309985" y="422885"/>
            <a:ext cx="4572001" cy="877113"/>
          </a:xfrm>
          <a:prstGeom prst="rect">
            <a:avLst/>
          </a:prstGeom>
        </p:spPr>
        <p:txBody>
          <a:bodyPr lIns="91392" tIns="45695" rIns="91392" bIns="45695">
            <a:spAutoFit/>
          </a:bodyPr>
          <a:lstStyle/>
          <a:p>
            <a:pPr marL="0" marR="0" lvl="0" indent="0" algn="ctr" defTabSz="727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6BB1C9">
                    <a:lumMod val="50000"/>
                  </a:srgbClr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62 613 </a:t>
            </a:r>
            <a:endParaRPr kumimoji="0" lang="fr-FR" sz="1700" b="0" i="0" u="none" strike="noStrike" kern="1200" cap="none" spc="0" normalizeH="0" baseline="0" noProof="0" dirty="0" smtClean="0">
              <a:ln>
                <a:noFill/>
              </a:ln>
              <a:solidFill>
                <a:srgbClr val="6BB1C9">
                  <a:lumMod val="50000"/>
                </a:srgbClr>
              </a:solidFill>
              <a:effectLst/>
              <a:uLnTx/>
              <a:uFillTx/>
              <a:latin typeface="MV Boli" panose="02000500030200090000" pitchFamily="2" charset="0"/>
              <a:ea typeface="+mn-ea"/>
              <a:cs typeface="MV Boli" panose="02000500030200090000" pitchFamily="2" charset="0"/>
            </a:endParaRPr>
          </a:p>
          <a:p>
            <a:pPr marL="0" marR="0" lvl="0" indent="0" algn="ctr" defTabSz="727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BB1C9">
                    <a:lumMod val="50000"/>
                  </a:srgbClr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habitants</a:t>
            </a:r>
            <a:endParaRPr kumimoji="0" lang="fr-FR" sz="1700" b="0" i="0" u="none" strike="noStrike" kern="1200" cap="none" spc="0" normalizeH="0" baseline="0" noProof="0" dirty="0">
              <a:ln>
                <a:noFill/>
              </a:ln>
              <a:solidFill>
                <a:srgbClr val="6BB1C9">
                  <a:lumMod val="50000"/>
                </a:srgbClr>
              </a:solidFill>
              <a:effectLst/>
              <a:uLnTx/>
              <a:uFillTx/>
              <a:latin typeface="MV Boli" panose="02000500030200090000" pitchFamily="2" charset="0"/>
              <a:ea typeface="+mn-ea"/>
              <a:cs typeface="MV Boli" panose="02000500030200090000" pitchFamily="2" charset="0"/>
            </a:endParaRPr>
          </a:p>
          <a:p>
            <a:pPr marL="0" marR="0" lvl="0" indent="0" algn="ctr" defTabSz="727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BB1C9">
                    <a:lumMod val="50000"/>
                  </a:srgbClr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en 2019</a:t>
            </a:r>
            <a:endParaRPr kumimoji="0" lang="fr-FR" sz="1700" b="0" i="0" u="none" strike="noStrike" kern="1200" cap="none" spc="0" normalizeH="0" baseline="0" noProof="0" dirty="0">
              <a:ln>
                <a:noFill/>
              </a:ln>
              <a:solidFill>
                <a:srgbClr val="6BB1C9">
                  <a:lumMod val="50000"/>
                </a:srgbClr>
              </a:solidFill>
              <a:effectLst/>
              <a:uLnTx/>
              <a:uFillTx/>
              <a:latin typeface="MV Boli" panose="02000500030200090000" pitchFamily="2" charset="0"/>
              <a:ea typeface="+mn-ea"/>
              <a:cs typeface="MV Boli" panose="02000500030200090000" pitchFamily="2" charset="0"/>
            </a:endParaRPr>
          </a:p>
        </p:txBody>
      </p:sp>
      <p:sp>
        <p:nvSpPr>
          <p:cNvPr id="13" name="Titre 3"/>
          <p:cNvSpPr txBox="1">
            <a:spLocks/>
          </p:cNvSpPr>
          <p:nvPr/>
        </p:nvSpPr>
        <p:spPr>
          <a:xfrm>
            <a:off x="4584546" y="422890"/>
            <a:ext cx="3594126" cy="353495"/>
          </a:xfrm>
          <a:prstGeom prst="rect">
            <a:avLst/>
          </a:prstGeom>
          <a:noFill/>
          <a:effectLst/>
        </p:spPr>
        <p:txBody>
          <a:bodyPr vert="horz" lIns="91387" tIns="45693" rIns="91387" bIns="45693" rtlCol="0" anchor="b">
            <a:noAutofit/>
          </a:bodyPr>
          <a:lstStyle>
            <a:defPPr>
              <a:defRPr lang="fr-FR"/>
            </a:defPPr>
            <a:lvl1pPr algn="r">
              <a:spcBef>
                <a:spcPct val="0"/>
              </a:spcBef>
              <a:buNone/>
              <a:defRPr sz="2000" b="1">
                <a:solidFill>
                  <a:schemeClr val="accent3">
                    <a:lumMod val="75000"/>
                  </a:schemeClr>
                </a:solidFill>
                <a:latin typeface="+mj-lt"/>
                <a:ea typeface="Calibri"/>
                <a:cs typeface="Times New Roman"/>
              </a:defRPr>
            </a:lvl1pPr>
          </a:lstStyle>
          <a:p>
            <a:pPr marL="0" marR="0" lvl="0" indent="0" algn="r" defTabSz="7278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6BB1C9">
                    <a:lumMod val="75000"/>
                  </a:srgbClr>
                </a:solidFill>
                <a:effectLst/>
                <a:uLnTx/>
                <a:uFillTx/>
                <a:latin typeface="Calibri"/>
                <a:cs typeface="Times New Roman"/>
              </a:rPr>
              <a:t>EXERCICE DE LA CITOYENNETÉ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42985" y="684499"/>
            <a:ext cx="5122835" cy="6154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387" tIns="45693" rIns="91387" bIns="45693">
            <a:spAutoFit/>
          </a:bodyPr>
          <a:lstStyle/>
          <a:p>
            <a:pPr marL="0" marR="0" lvl="0" indent="0" algn="r" defTabSz="727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700" b="1" i="0" u="none" strike="noStrike" kern="0" cap="none" spc="0" normalizeH="0" baseline="0" noProof="0" dirty="0">
                <a:ln>
                  <a:noFill/>
                </a:ln>
                <a:solidFill>
                  <a:srgbClr val="6BB1C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Nombre de bénéficiaires d’au moins </a:t>
            </a:r>
            <a:br>
              <a:rPr kumimoji="0" lang="fr-FR" sz="1700" b="1" i="0" u="none" strike="noStrike" kern="0" cap="none" spc="0" normalizeH="0" baseline="0" noProof="0" dirty="0">
                <a:ln>
                  <a:noFill/>
                </a:ln>
                <a:solidFill>
                  <a:srgbClr val="6BB1C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1700" b="1" i="0" u="none" strike="noStrike" kern="0" cap="none" spc="0" normalizeH="0" baseline="0" noProof="0" dirty="0">
                <a:ln>
                  <a:noFill/>
                </a:ln>
                <a:solidFill>
                  <a:srgbClr val="6BB1C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une prestation délivrée par la MDPH</a:t>
            </a:r>
            <a:endParaRPr kumimoji="0" lang="fr-FR" sz="1700" b="1" i="0" u="none" strike="noStrike" kern="0" cap="none" spc="0" normalizeH="0" baseline="0" noProof="0" dirty="0">
              <a:ln>
                <a:noFill/>
              </a:ln>
              <a:solidFill>
                <a:srgbClr val="6BB1C9">
                  <a:lumMod val="50000"/>
                </a:srgbClr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4830"/>
            <a:ext cx="1800200" cy="66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2537"/>
              </p:ext>
            </p:extLst>
          </p:nvPr>
        </p:nvGraphicFramePr>
        <p:xfrm>
          <a:off x="2811587" y="1312261"/>
          <a:ext cx="6152900" cy="489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323">
                  <a:extLst>
                    <a:ext uri="{9D8B030D-6E8A-4147-A177-3AD203B41FA5}">
                      <a16:colId xmlns:a16="http://schemas.microsoft.com/office/drawing/2014/main" val="62319034"/>
                    </a:ext>
                  </a:extLst>
                </a:gridCol>
                <a:gridCol w="1340120">
                  <a:extLst>
                    <a:ext uri="{9D8B030D-6E8A-4147-A177-3AD203B41FA5}">
                      <a16:colId xmlns:a16="http://schemas.microsoft.com/office/drawing/2014/main" val="160480052"/>
                    </a:ext>
                  </a:extLst>
                </a:gridCol>
                <a:gridCol w="1353257">
                  <a:extLst>
                    <a:ext uri="{9D8B030D-6E8A-4147-A177-3AD203B41FA5}">
                      <a16:colId xmlns:a16="http://schemas.microsoft.com/office/drawing/2014/main" val="535081387"/>
                    </a:ext>
                  </a:extLst>
                </a:gridCol>
                <a:gridCol w="1918200">
                  <a:extLst>
                    <a:ext uri="{9D8B030D-6E8A-4147-A177-3AD203B41FA5}">
                      <a16:colId xmlns:a16="http://schemas.microsoft.com/office/drawing/2014/main" val="2725168919"/>
                    </a:ext>
                  </a:extLst>
                </a:gridCol>
              </a:tblGrid>
              <a:tr h="337706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r-FR" b="0" dirty="0" smtClean="0">
                          <a:solidFill>
                            <a:schemeClr val="tx1"/>
                          </a:solidFill>
                        </a:rPr>
                        <a:t>Commune VILLENEUVE</a:t>
                      </a:r>
                      <a:r>
                        <a:rPr lang="fr-FR" b="0" baseline="0" dirty="0" smtClean="0">
                          <a:solidFill>
                            <a:schemeClr val="tx1"/>
                          </a:solidFill>
                        </a:rPr>
                        <a:t> D’ASCQ</a:t>
                      </a:r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4133084"/>
                  </a:ext>
                </a:extLst>
              </a:tr>
              <a:tr h="49921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smtClean="0"/>
                        <a:t>Données</a:t>
                      </a:r>
                    </a:p>
                    <a:p>
                      <a:pPr algn="ctr"/>
                      <a:r>
                        <a:rPr lang="fr-FR" sz="1400" b="0" dirty="0" smtClean="0"/>
                        <a:t>MDPH</a:t>
                      </a:r>
                      <a:r>
                        <a:rPr lang="fr-FR" sz="1400" b="0" baseline="0" dirty="0" smtClean="0"/>
                        <a:t> 2015</a:t>
                      </a:r>
                      <a:endParaRPr lang="fr-FR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smtClean="0"/>
                        <a:t>Données </a:t>
                      </a:r>
                    </a:p>
                    <a:p>
                      <a:pPr algn="ctr"/>
                      <a:r>
                        <a:rPr lang="fr-FR" sz="1400" b="0" dirty="0" smtClean="0"/>
                        <a:t>MDPH 2020</a:t>
                      </a:r>
                      <a:endParaRPr lang="fr-FR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Données</a:t>
                      </a:r>
                    </a:p>
                    <a:p>
                      <a:pPr algn="ctr"/>
                      <a:r>
                        <a:rPr lang="fr-FR" sz="1400" b="1" dirty="0" smtClean="0"/>
                        <a:t>MDPH</a:t>
                      </a:r>
                      <a:r>
                        <a:rPr lang="fr-FR" sz="1400" b="1" baseline="0" dirty="0" smtClean="0"/>
                        <a:t> 2023</a:t>
                      </a:r>
                      <a:endParaRPr lang="fr-FR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265068"/>
                  </a:ext>
                </a:extLst>
              </a:tr>
              <a:tr h="352389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Moins</a:t>
                      </a:r>
                      <a:r>
                        <a:rPr lang="fr-FR" sz="1400" baseline="0" dirty="0" smtClean="0"/>
                        <a:t> de 6 ans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73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76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/>
                        <a:t>80</a:t>
                      </a:r>
                      <a:endParaRPr lang="fr-FR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794311"/>
                  </a:ext>
                </a:extLst>
              </a:tr>
              <a:tr h="352389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6</a:t>
                      </a:r>
                      <a:r>
                        <a:rPr lang="fr-FR" sz="1400" baseline="0" dirty="0" smtClean="0"/>
                        <a:t> -11 ans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226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301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/>
                        <a:t>299</a:t>
                      </a:r>
                      <a:endParaRPr lang="fr-FR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439733"/>
                  </a:ext>
                </a:extLst>
              </a:tr>
              <a:tr h="352389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12 – 19 ans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281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305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/>
                        <a:t>559</a:t>
                      </a:r>
                      <a:endParaRPr lang="fr-FR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716327"/>
                  </a:ext>
                </a:extLst>
              </a:tr>
              <a:tr h="352389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20 -24 ans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151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191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/>
                        <a:t>246</a:t>
                      </a:r>
                      <a:endParaRPr lang="fr-FR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212167"/>
                  </a:ext>
                </a:extLst>
              </a:tr>
              <a:tr h="352389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25 – 34 ans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483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521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/>
                        <a:t>493</a:t>
                      </a:r>
                      <a:endParaRPr lang="fr-FR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90512"/>
                  </a:ext>
                </a:extLst>
              </a:tr>
              <a:tr h="352389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35 –</a:t>
                      </a:r>
                      <a:r>
                        <a:rPr lang="fr-FR" sz="1400" baseline="0" dirty="0" smtClean="0"/>
                        <a:t> 44 ans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669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819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/>
                        <a:t>654</a:t>
                      </a:r>
                      <a:endParaRPr lang="fr-FR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686337"/>
                  </a:ext>
                </a:extLst>
              </a:tr>
              <a:tr h="352389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45 – 54 ans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990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1 182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/>
                        <a:t>1 052</a:t>
                      </a:r>
                      <a:endParaRPr lang="fr-FR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126717"/>
                  </a:ext>
                </a:extLst>
              </a:tr>
              <a:tr h="352389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55 – 59 ans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619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700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/>
                        <a:t>673</a:t>
                      </a:r>
                      <a:endParaRPr lang="fr-FR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45647"/>
                  </a:ext>
                </a:extLst>
              </a:tr>
              <a:tr h="352389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60 – 74 ans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773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</a:t>
                      </a:r>
                      <a:r>
                        <a:rPr lang="fr-FR" sz="1400" baseline="0" dirty="0" smtClean="0"/>
                        <a:t> 036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/>
                        <a:t>1</a:t>
                      </a:r>
                      <a:r>
                        <a:rPr lang="fr-FR" sz="1800" b="1" baseline="0" dirty="0" smtClean="0"/>
                        <a:t> 324</a:t>
                      </a:r>
                      <a:endParaRPr lang="fr-FR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48782"/>
                  </a:ext>
                </a:extLst>
              </a:tr>
              <a:tr h="352389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75 ans et plus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345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454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/>
                        <a:t>586</a:t>
                      </a:r>
                      <a:endParaRPr lang="fr-FR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451036"/>
                  </a:ext>
                </a:extLst>
              </a:tr>
              <a:tr h="352389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Total 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4 610 (7,36%)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5 585 (8,91%)</a:t>
                      </a:r>
                      <a:r>
                        <a:rPr lang="fr-FR" sz="1400" baseline="0" dirty="0" smtClean="0"/>
                        <a:t> 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/>
                        <a:t>5 956 (9,51%)</a:t>
                      </a:r>
                      <a:endParaRPr lang="fr-FR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154064"/>
                  </a:ext>
                </a:extLst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 rot="20878122">
            <a:off x="33955" y="3752366"/>
            <a:ext cx="2694312" cy="3538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7" tIns="45693" rIns="91387" bIns="45693">
            <a:spAutoFit/>
          </a:bodyPr>
          <a:lstStyle/>
          <a:p>
            <a:pPr marL="0" marR="0" lvl="0" indent="0" algn="ctr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Evolution  + </a:t>
            </a:r>
            <a:r>
              <a:rPr lang="fr-FR" sz="1700" b="1" dirty="0" smtClean="0">
                <a:solidFill>
                  <a:prstClr val="black"/>
                </a:solidFill>
                <a:latin typeface="Calibri"/>
              </a:rPr>
              <a:t>371 </a:t>
            </a:r>
            <a:r>
              <a:rPr kumimoji="0" lang="fr-FR" sz="1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personnes</a:t>
            </a:r>
            <a:endParaRPr kumimoji="0" lang="fr-FR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35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10800000" flipV="1">
            <a:off x="2339752" y="836712"/>
            <a:ext cx="6269273" cy="27084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fr-FR" b="1" dirty="0" smtClean="0"/>
              <a:t>La démarche de l’Adap </a:t>
            </a:r>
          </a:p>
          <a:p>
            <a:pPr algn="just"/>
            <a:r>
              <a:rPr lang="fr-FR" dirty="0"/>
              <a:t>La Ville de Villeneuve d’Ascq a fait le choix d’articuler ses travaux selon </a:t>
            </a:r>
            <a:r>
              <a:rPr lang="fr-FR" dirty="0" smtClean="0"/>
              <a:t>2 niveaux</a:t>
            </a:r>
            <a:r>
              <a:rPr lang="fr-FR" dirty="0"/>
              <a:t> </a:t>
            </a:r>
            <a:r>
              <a:rPr lang="fr-FR" dirty="0" smtClean="0"/>
              <a:t>: </a:t>
            </a:r>
          </a:p>
          <a:p>
            <a:pPr algn="just"/>
            <a:r>
              <a:rPr lang="fr-FR" dirty="0" smtClean="0"/>
              <a:t>- Le </a:t>
            </a:r>
            <a:r>
              <a:rPr lang="fr-FR" dirty="0"/>
              <a:t>premier concerne les petits travaux ou travaux diffus, interrupteurs, revêtement de sol, plomberie..., celui-ci est en voie d’achèvement. </a:t>
            </a:r>
          </a:p>
          <a:p>
            <a:pPr algn="just"/>
            <a:r>
              <a:rPr lang="fr-FR" dirty="0" smtClean="0"/>
              <a:t>- Et </a:t>
            </a:r>
            <a:r>
              <a:rPr lang="fr-FR" dirty="0"/>
              <a:t>le second niveau, les grands travaux ou travaux patrimoniaux tels que l’isolation, la rénovation de toiture… C’est à cette occasion que la Ville réalise les grands aménagements d’accessibilité comme la création d’ascenseurs, de rampes PMR</a:t>
            </a:r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4" name="Espace réservé du texte 5"/>
          <p:cNvSpPr txBox="1">
            <a:spLocks/>
          </p:cNvSpPr>
          <p:nvPr/>
        </p:nvSpPr>
        <p:spPr>
          <a:xfrm>
            <a:off x="107504" y="116632"/>
            <a:ext cx="1768709" cy="35515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13498" tIns="56750" rIns="113498" bIns="56750" rtlCol="0">
            <a:noAutofit/>
          </a:bodyPr>
          <a:lstStyle>
            <a:defPPr>
              <a:defRPr lang="fr-FR"/>
            </a:defPPr>
            <a:lvl1pPr defTabSz="914400">
              <a:spcBef>
                <a:spcPct val="20000"/>
              </a:spcBef>
              <a:buFont typeface="Arial" panose="020B0604020202020204" pitchFamily="34" charset="0"/>
              <a:buNone/>
              <a:defRPr sz="1200" b="1">
                <a:ea typeface="Calibri"/>
                <a:cs typeface="Times New Roman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/>
              </a:rPr>
              <a:t>AGENDA D’ACCESSIBILITÉ PROGRAMMÉE 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/>
              </a:rPr>
              <a:t>(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/>
              </a:rPr>
              <a:t>Ad’AP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/>
              </a:rPr>
              <a:t>C’est un engagement financier et 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/>
              </a:rPr>
              <a:t>calendaire, pour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/>
              </a:rPr>
              <a:t>les travaux de mise en accessibilité des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/>
              </a:rPr>
              <a:t>é</a:t>
            </a: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/>
              </a:rPr>
              <a:t>tablissements recevant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/>
              </a:rPr>
              <a:t>du public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/>
              </a:rPr>
              <a:t>(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/>
              </a:rPr>
              <a:t>ERP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/>
              </a:rPr>
              <a:t>) et des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/>
              </a:rPr>
              <a:t>installations ouvertes au public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/>
              </a:rPr>
              <a:t>(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/>
              </a:rPr>
              <a:t>IOP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/>
              </a:rPr>
              <a:t>).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Times New Roman"/>
            </a:endParaRPr>
          </a:p>
        </p:txBody>
      </p:sp>
      <p:sp>
        <p:nvSpPr>
          <p:cNvPr id="5" name="Titre 3"/>
          <p:cNvSpPr txBox="1">
            <a:spLocks/>
          </p:cNvSpPr>
          <p:nvPr/>
        </p:nvSpPr>
        <p:spPr>
          <a:xfrm>
            <a:off x="3923928" y="116632"/>
            <a:ext cx="4850549" cy="454900"/>
          </a:xfrm>
          <a:prstGeom prst="rect">
            <a:avLst/>
          </a:prstGeom>
          <a:noFill/>
          <a:effectLst/>
        </p:spPr>
        <p:txBody>
          <a:bodyPr vert="horz" lIns="113498" tIns="56750" rIns="113498" bIns="56750" rtlCol="0" anchor="b">
            <a:noAutofit/>
          </a:bodyPr>
          <a:lstStyle>
            <a:lvl1pPr algn="r">
              <a:spcBef>
                <a:spcPct val="0"/>
              </a:spcBef>
              <a:buNone/>
              <a:defRPr sz="2000" b="1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Times New Roman"/>
              </a:defRPr>
            </a:lvl1pPr>
          </a:lstStyle>
          <a:p>
            <a:pPr marL="0" marR="0" lvl="0" indent="0" algn="r" defTabSz="9139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cs typeface="Times New Roman"/>
              </a:rPr>
              <a:t>HABITAT ET ERP INCLUSIFS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 rot="10800000" flipV="1">
            <a:off x="1904696" y="3834626"/>
            <a:ext cx="6869781" cy="19236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fr-FR" b="1" dirty="0" smtClean="0"/>
              <a:t>Prorogation  </a:t>
            </a:r>
            <a:endParaRPr lang="fr-FR" b="1" dirty="0"/>
          </a:p>
          <a:p>
            <a:r>
              <a:rPr lang="fr-FR" dirty="0" smtClean="0"/>
              <a:t>Mise </a:t>
            </a:r>
            <a:r>
              <a:rPr lang="fr-FR" dirty="0"/>
              <a:t>en conformité du patrimoine municipal des ERP et </a:t>
            </a:r>
            <a:r>
              <a:rPr lang="fr-FR" dirty="0" smtClean="0"/>
              <a:t>IOP</a:t>
            </a:r>
            <a:r>
              <a:rPr lang="fr-FR" dirty="0"/>
              <a:t> </a:t>
            </a:r>
            <a:r>
              <a:rPr lang="fr-FR" dirty="0" smtClean="0"/>
              <a:t>de </a:t>
            </a:r>
            <a:r>
              <a:rPr lang="fr-FR" dirty="0"/>
              <a:t>mars 2025 à mars </a:t>
            </a:r>
            <a:r>
              <a:rPr lang="fr-FR" dirty="0" smtClean="0"/>
              <a:t>2028 validé par la Préfecture.</a:t>
            </a:r>
          </a:p>
          <a:p>
            <a:r>
              <a:rPr lang="fr-FR" dirty="0" smtClean="0"/>
              <a:t>- Les dérogations seront proposées en 2025, notamment pour les groupes scolaires Verhaeren et Verlaine qui ont validé dans le cadre de leurs conseils d’écoles ces dérogations.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745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3"/>
          <p:cNvSpPr txBox="1">
            <a:spLocks/>
          </p:cNvSpPr>
          <p:nvPr/>
        </p:nvSpPr>
        <p:spPr>
          <a:xfrm>
            <a:off x="3923928" y="116632"/>
            <a:ext cx="4850549" cy="454900"/>
          </a:xfrm>
          <a:prstGeom prst="rect">
            <a:avLst/>
          </a:prstGeom>
          <a:noFill/>
          <a:effectLst/>
        </p:spPr>
        <p:txBody>
          <a:bodyPr vert="horz" lIns="113498" tIns="56750" rIns="113498" bIns="56750" rtlCol="0" anchor="b">
            <a:noAutofit/>
          </a:bodyPr>
          <a:lstStyle>
            <a:lvl1pPr algn="r">
              <a:spcBef>
                <a:spcPct val="0"/>
              </a:spcBef>
              <a:buNone/>
              <a:defRPr sz="2000" b="1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Times New Roman"/>
              </a:defRPr>
            </a:lvl1pPr>
          </a:lstStyle>
          <a:p>
            <a:pPr marL="0" marR="0" lvl="0" indent="0" algn="r" defTabSz="9139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cs typeface="Times New Roman"/>
              </a:rPr>
              <a:t>HABITAT ET ERP INCLUSIFS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Calibri"/>
              <a:cs typeface="Times New Roman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71548" y="678130"/>
            <a:ext cx="4858107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Lucida Sans Unicode" pitchFamily="34" charset="0"/>
                <a:cs typeface="+mn-cs"/>
              </a:rPr>
              <a:t>Bilan de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Lucida Sans Unicode" pitchFamily="34" charset="0"/>
                <a:cs typeface="+mn-cs"/>
              </a:rPr>
              <a:t>mise en conformité des ERP</a:t>
            </a:r>
          </a:p>
          <a:p>
            <a:pPr marL="0" marR="0" lvl="0" indent="0" algn="l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ucida Sans Unicode" pitchFamily="34" charset="0"/>
                <a:cs typeface="+mn-cs"/>
              </a:rPr>
              <a:t>de mars 2016 à</a:t>
            </a:r>
            <a:r>
              <a:rPr kumimoji="0" lang="fr-FR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ucida Sans Unicode" pitchFamily="34" charset="0"/>
                <a:cs typeface="+mn-cs"/>
              </a:rPr>
              <a:t> mars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ucida Sans Unicode" pitchFamily="34" charset="0"/>
                <a:cs typeface="+mn-cs"/>
              </a:rPr>
              <a:t> 2025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ucida Sans Unicode" pitchFamily="34" charset="0"/>
                <a:cs typeface="+mn-cs"/>
              </a:rPr>
              <a:t>: </a:t>
            </a:r>
            <a:r>
              <a:rPr lang="fr-FR" sz="1800" dirty="0" smtClean="0">
                <a:solidFill>
                  <a:prstClr val="black"/>
                </a:solidFill>
                <a:latin typeface="Calibri"/>
                <a:ea typeface="Lucida Sans Unicode" pitchFamily="34" charset="0"/>
              </a:rPr>
              <a:t>267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ucida Sans Unicode" pitchFamily="34" charset="0"/>
                <a:cs typeface="+mn-cs"/>
              </a:rPr>
              <a:t>ERP</a:t>
            </a:r>
            <a:r>
              <a:rPr kumimoji="0" lang="fr-FR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ucida Sans Unicode" pitchFamily="34" charset="0"/>
                <a:cs typeface="+mn-cs"/>
              </a:rPr>
              <a:t> </a:t>
            </a:r>
            <a:r>
              <a:rPr kumimoji="0" lang="fr-FR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ucida Sans Unicode" pitchFamily="34" charset="0"/>
                <a:cs typeface="+mn-cs"/>
              </a:rPr>
              <a:t>Ad’AP</a:t>
            </a:r>
            <a:r>
              <a:rPr kumimoji="0" lang="fr-FR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ucida Sans Unicode" pitchFamily="34" charset="0"/>
                <a:cs typeface="+mn-cs"/>
              </a:rPr>
              <a:t> initial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34118" y="5692966"/>
            <a:ext cx="3140359" cy="345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113498" tIns="56750" rIns="113498" bIns="56750">
            <a:spAutoFit/>
          </a:bodyPr>
          <a:lstStyle/>
          <a:p>
            <a:pPr marL="0" marR="0" lvl="0" indent="0" algn="l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332259" y="2289672"/>
            <a:ext cx="79208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143704" y="1467793"/>
            <a:ext cx="3764058" cy="459946"/>
          </a:xfrm>
          <a:prstGeom prst="rect">
            <a:avLst/>
          </a:prstGeom>
          <a:solidFill>
            <a:srgbClr val="D7E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23 ERP  </a:t>
            </a:r>
            <a:r>
              <a:rPr lang="fr-FR" sz="1200" dirty="0" smtClean="0">
                <a:solidFill>
                  <a:schemeClr val="tx1"/>
                </a:solidFill>
              </a:rPr>
              <a:t>annulés, démolitions, ventes</a:t>
            </a:r>
            <a:endParaRPr lang="fr-FR" sz="1200" dirty="0">
              <a:solidFill>
                <a:schemeClr val="tx1"/>
              </a:solidFill>
            </a:endParaRPr>
          </a:p>
        </p:txBody>
      </p:sp>
      <p:graphicFrame>
        <p:nvGraphicFramePr>
          <p:cNvPr id="57" name="Graphique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6450608"/>
              </p:ext>
            </p:extLst>
          </p:nvPr>
        </p:nvGraphicFramePr>
        <p:xfrm>
          <a:off x="1353666" y="2551081"/>
          <a:ext cx="7457342" cy="3877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8" name="Rectangle 57"/>
          <p:cNvSpPr/>
          <p:nvPr/>
        </p:nvSpPr>
        <p:spPr>
          <a:xfrm>
            <a:off x="1318875" y="3976067"/>
            <a:ext cx="1503817" cy="585041"/>
          </a:xfrm>
          <a:prstGeom prst="rect">
            <a:avLst/>
          </a:prstGeom>
          <a:solidFill>
            <a:srgbClr val="D7E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93 ERP terminés</a:t>
            </a:r>
          </a:p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(Accessibles à 100%)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520776" y="3275494"/>
            <a:ext cx="79208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38%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426373" y="4536994"/>
            <a:ext cx="1406176" cy="388792"/>
          </a:xfrm>
          <a:prstGeom prst="rect">
            <a:avLst/>
          </a:prstGeom>
          <a:solidFill>
            <a:srgbClr val="D7E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99 ERP </a:t>
            </a:r>
          </a:p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(Accessibles à 1%)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953158" y="3311906"/>
            <a:ext cx="79208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41 %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688460" y="5580558"/>
            <a:ext cx="1135397" cy="585041"/>
          </a:xfrm>
          <a:prstGeom prst="rect">
            <a:avLst/>
          </a:prstGeom>
          <a:solidFill>
            <a:srgbClr val="D7E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7</a:t>
            </a:r>
            <a:r>
              <a:rPr lang="fr-FR" sz="1400" b="1" dirty="0" smtClean="0">
                <a:solidFill>
                  <a:schemeClr val="tx1"/>
                </a:solidFill>
              </a:rPr>
              <a:t> ERP </a:t>
            </a:r>
          </a:p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(Conformités </a:t>
            </a:r>
          </a:p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entre 2 et 25%)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305926" y="5882420"/>
            <a:ext cx="1043276" cy="807269"/>
          </a:xfrm>
          <a:prstGeom prst="rect">
            <a:avLst/>
          </a:prstGeom>
          <a:solidFill>
            <a:srgbClr val="D7E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12 ERP </a:t>
            </a:r>
          </a:p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(Conformités</a:t>
            </a:r>
          </a:p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 entre 26 et 50 %)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508653" y="5861020"/>
            <a:ext cx="1270102" cy="585041"/>
          </a:xfrm>
          <a:prstGeom prst="rect">
            <a:avLst/>
          </a:prstGeom>
          <a:solidFill>
            <a:srgbClr val="D7E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18 ERP</a:t>
            </a:r>
          </a:p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(Conformités</a:t>
            </a:r>
          </a:p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 entre 51 et 75%)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838343" y="5353101"/>
            <a:ext cx="1415068" cy="677420"/>
          </a:xfrm>
          <a:prstGeom prst="rect">
            <a:avLst/>
          </a:prstGeom>
          <a:solidFill>
            <a:srgbClr val="D7E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15 ERP 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(</a:t>
            </a:r>
            <a:r>
              <a:rPr lang="fr-FR" sz="1200" dirty="0" smtClean="0">
                <a:solidFill>
                  <a:schemeClr val="tx1"/>
                </a:solidFill>
              </a:rPr>
              <a:t>Conformités </a:t>
            </a:r>
          </a:p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entre 76 et 99%)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248048" y="4918401"/>
            <a:ext cx="568616" cy="498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7 %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412031" y="4926767"/>
            <a:ext cx="731588" cy="498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5</a:t>
            </a:r>
            <a:r>
              <a:rPr lang="fr-FR" b="1" dirty="0" smtClean="0">
                <a:solidFill>
                  <a:schemeClr val="tx1"/>
                </a:solidFill>
              </a:rPr>
              <a:t> %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084167" y="4846347"/>
            <a:ext cx="79208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3</a:t>
            </a:r>
            <a:r>
              <a:rPr lang="fr-FR" b="1" dirty="0" smtClean="0">
                <a:solidFill>
                  <a:schemeClr val="tx1"/>
                </a:solidFill>
              </a:rPr>
              <a:t> %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274252" y="4568197"/>
            <a:ext cx="622059" cy="484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 6 %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455273" y="1818942"/>
            <a:ext cx="1441037" cy="45994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Total 244 ERP 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1708" y="145728"/>
            <a:ext cx="1187167" cy="196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13498" tIns="56750" rIns="113498" bIns="56750">
            <a:spAutoFit/>
          </a:bodyPr>
          <a:lstStyle/>
          <a:p>
            <a:pPr marL="0" marR="0" lvl="0" indent="0" algn="l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Suivi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: </a:t>
            </a:r>
            <a:endParaRPr kumimoji="0" lang="fr-FR" sz="1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l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- Patrimoine bâti</a:t>
            </a:r>
            <a:endParaRPr kumimoji="0" lang="fr-F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l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- Service accessibilité universelle d’usage et durable</a:t>
            </a:r>
            <a:endParaRPr kumimoji="0" lang="fr-F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367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1"/>
    </mc:Choice>
    <mc:Fallback xmlns="">
      <p:transition spd="slow" advTm="654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144" y="172410"/>
            <a:ext cx="3343635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fr-FR" sz="1800" b="1" dirty="0" smtClean="0">
                <a:solidFill>
                  <a:srgbClr val="00B050"/>
                </a:solidFill>
                <a:latin typeface="Calibri"/>
                <a:ea typeface="Lucida Sans Unicode" pitchFamily="34" charset="0"/>
              </a:rPr>
              <a:t>Dépasser le volet normatif de l’accessibilité en proposant une approche liée à l’usage.</a:t>
            </a:r>
            <a:endParaRPr lang="fr-FR" sz="1800" b="1" dirty="0">
              <a:solidFill>
                <a:srgbClr val="00B050"/>
              </a:solidFill>
              <a:latin typeface="Calibri"/>
              <a:ea typeface="Lucida Sans Unicode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 rot="21085391">
            <a:off x="8573" y="2899381"/>
            <a:ext cx="339210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ct val="100000"/>
              <a:defRPr/>
            </a:pPr>
            <a:r>
              <a:rPr kumimoji="0" lang="fr-FR" sz="1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Lucida Sans Unicode" pitchFamily="34" charset="0"/>
                <a:cs typeface="+mn-cs"/>
              </a:rPr>
              <a:t>vitrophanie à la </a:t>
            </a:r>
            <a:r>
              <a:rPr lang="fr-FR" sz="1800" b="1" dirty="0" smtClean="0">
                <a:ea typeface="Lucida Sans Unicode" pitchFamily="34" charset="0"/>
              </a:rPr>
              <a:t>Salle Marianne</a:t>
            </a:r>
          </a:p>
        </p:txBody>
      </p:sp>
      <p:sp>
        <p:nvSpPr>
          <p:cNvPr id="5" name="Titre 3"/>
          <p:cNvSpPr txBox="1">
            <a:spLocks/>
          </p:cNvSpPr>
          <p:nvPr/>
        </p:nvSpPr>
        <p:spPr>
          <a:xfrm>
            <a:off x="4067944" y="172410"/>
            <a:ext cx="4850549" cy="454900"/>
          </a:xfrm>
          <a:prstGeom prst="rect">
            <a:avLst/>
          </a:prstGeom>
          <a:noFill/>
          <a:effectLst/>
        </p:spPr>
        <p:txBody>
          <a:bodyPr vert="horz" lIns="113498" tIns="56750" rIns="113498" bIns="56750" rtlCol="0" anchor="b">
            <a:noAutofit/>
          </a:bodyPr>
          <a:lstStyle>
            <a:lvl1pPr algn="r">
              <a:spcBef>
                <a:spcPct val="0"/>
              </a:spcBef>
              <a:buNone/>
              <a:defRPr sz="2000" b="1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Times New Roman"/>
              </a:defRPr>
            </a:lvl1pPr>
          </a:lstStyle>
          <a:p>
            <a:pPr marL="0" marR="0" lvl="0" indent="0" algn="r" defTabSz="9139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cs typeface="Times New Roman"/>
              </a:rPr>
              <a:t>HABITAT ET ERP INCLUSIFS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Calibri"/>
              <a:cs typeface="Times New Roman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082" y="3861047"/>
            <a:ext cx="3061061" cy="22928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21088941">
            <a:off x="4383667" y="5270272"/>
            <a:ext cx="365821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fr-FR" sz="1800" b="1" dirty="0" smtClean="0">
                <a:latin typeface="Calibri"/>
                <a:ea typeface="Lucida Sans Unicode" pitchFamily="34" charset="0"/>
              </a:rPr>
              <a:t>Borne audio pour localiser l’entrée</a:t>
            </a:r>
          </a:p>
          <a:p>
            <a:pPr marL="0" marR="0" lvl="0" indent="0" algn="l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Lucida Sans Unicode" pitchFamily="34" charset="0"/>
                <a:cs typeface="+mn-cs"/>
              </a:rPr>
              <a:t>- 6 bâtiments</a:t>
            </a:r>
            <a:r>
              <a:rPr kumimoji="0" lang="fr-FR" sz="1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Lucida Sans Unicode" pitchFamily="34" charset="0"/>
                <a:cs typeface="+mn-cs"/>
              </a:rPr>
              <a:t> municipaux équipés 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Lucida Sans Unicode" pitchFamily="34" charset="0"/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72047" y="919852"/>
            <a:ext cx="2949893" cy="221242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6164" y="1045480"/>
            <a:ext cx="3076868" cy="230765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" y="3645024"/>
            <a:ext cx="3474680" cy="260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3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3"/>
          <p:cNvSpPr txBox="1">
            <a:spLocks/>
          </p:cNvSpPr>
          <p:nvPr/>
        </p:nvSpPr>
        <p:spPr>
          <a:xfrm>
            <a:off x="3864847" y="163992"/>
            <a:ext cx="4850549" cy="454900"/>
          </a:xfrm>
          <a:prstGeom prst="rect">
            <a:avLst/>
          </a:prstGeom>
          <a:noFill/>
          <a:effectLst/>
        </p:spPr>
        <p:txBody>
          <a:bodyPr vert="horz" lIns="113498" tIns="56750" rIns="113498" bIns="56750" rtlCol="0" anchor="b">
            <a:noAutofit/>
          </a:bodyPr>
          <a:lstStyle>
            <a:lvl1pPr algn="r">
              <a:spcBef>
                <a:spcPct val="0"/>
              </a:spcBef>
              <a:buNone/>
              <a:defRPr sz="2000" b="1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Times New Roman"/>
              </a:defRPr>
            </a:lvl1pPr>
          </a:lstStyle>
          <a:p>
            <a:pPr marL="0" marR="0" lvl="0" indent="0" algn="r" defTabSz="9139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cs typeface="Times New Roman"/>
              </a:rPr>
              <a:t>HABITAT ET ERP INCLUSIFS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Calibri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4729" y="254887"/>
            <a:ext cx="1370927" cy="1961268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113498" tIns="56750" rIns="113498" bIns="56750">
            <a:spAutoFit/>
          </a:bodyPr>
          <a:lstStyle/>
          <a:p>
            <a:pPr marL="0" marR="0" lvl="0" indent="0" algn="l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Suivi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: </a:t>
            </a:r>
          </a:p>
          <a:p>
            <a:pPr marL="0" marR="0" lvl="0" indent="0" algn="l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Services :</a:t>
            </a:r>
            <a:endParaRPr kumimoji="0" lang="fr-F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l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- VEEP</a:t>
            </a:r>
            <a:endParaRPr kumimoji="0" lang="fr-F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R="0" lvl="0" algn="l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- Service accessibilité universelle d’usage et durable</a:t>
            </a:r>
            <a:endParaRPr kumimoji="0" lang="fr-F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43808" y="3284984"/>
            <a:ext cx="79208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70 %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96136" y="2348880"/>
            <a:ext cx="79208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10 %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23429" y="4305014"/>
            <a:ext cx="79208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2</a:t>
            </a:r>
            <a:r>
              <a:rPr lang="fr-FR" b="1" dirty="0" smtClean="0">
                <a:solidFill>
                  <a:schemeClr val="bg1"/>
                </a:solidFill>
              </a:rPr>
              <a:t> %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96136" y="4639856"/>
            <a:ext cx="79208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1%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88224" y="4155415"/>
            <a:ext cx="79208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5</a:t>
            </a:r>
            <a:r>
              <a:rPr lang="fr-FR" b="1" dirty="0" smtClean="0">
                <a:solidFill>
                  <a:schemeClr val="bg1"/>
                </a:solidFill>
              </a:rPr>
              <a:t> %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64288" y="3284984"/>
            <a:ext cx="79208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17 %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68244" y="3878335"/>
            <a:ext cx="79208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2</a:t>
            </a:r>
            <a:r>
              <a:rPr lang="fr-FR" b="1" dirty="0" smtClean="0">
                <a:solidFill>
                  <a:schemeClr val="bg1"/>
                </a:solidFill>
              </a:rPr>
              <a:t> %</a:t>
            </a:r>
            <a:endParaRPr lang="fr-FR" b="1" dirty="0">
              <a:solidFill>
                <a:schemeClr val="bg1"/>
              </a:solidFill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 flipH="1">
            <a:off x="7164288" y="3284984"/>
            <a:ext cx="85519" cy="84537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992633" y="2857810"/>
            <a:ext cx="1135397" cy="585041"/>
          </a:xfrm>
          <a:prstGeom prst="rect">
            <a:avLst/>
          </a:prstGeom>
          <a:solidFill>
            <a:srgbClr val="D7E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2 IOP </a:t>
            </a:r>
          </a:p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(Conformités </a:t>
            </a:r>
          </a:p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entre 2 et 25%)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344513" y="1412072"/>
            <a:ext cx="3608660" cy="459946"/>
          </a:xfrm>
          <a:prstGeom prst="rect">
            <a:avLst/>
          </a:prstGeom>
          <a:solidFill>
            <a:srgbClr val="D7E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25 IOP </a:t>
            </a:r>
            <a:r>
              <a:rPr lang="fr-FR" sz="1200" dirty="0">
                <a:solidFill>
                  <a:schemeClr val="tx1"/>
                </a:solidFill>
              </a:rPr>
              <a:t>a</a:t>
            </a:r>
            <a:r>
              <a:rPr lang="fr-FR" sz="1200" dirty="0" smtClean="0">
                <a:solidFill>
                  <a:schemeClr val="tx1"/>
                </a:solidFill>
              </a:rPr>
              <a:t>nnulés dont 15 jardins familiaux 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234172" y="657560"/>
            <a:ext cx="493011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Lucida Sans Unicode" pitchFamily="34" charset="0"/>
                <a:cs typeface="+mn-cs"/>
              </a:rPr>
              <a:t>Bilan de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Lucida Sans Unicode" pitchFamily="34" charset="0"/>
                <a:cs typeface="+mn-cs"/>
              </a:rPr>
              <a:t>mise en conformité des </a:t>
            </a:r>
            <a:r>
              <a:rPr lang="fr-FR" sz="1800" noProof="0" dirty="0" smtClean="0">
                <a:solidFill>
                  <a:srgbClr val="00B050"/>
                </a:solidFill>
                <a:latin typeface="Calibri"/>
                <a:ea typeface="Lucida Sans Unicode" pitchFamily="34" charset="0"/>
              </a:rPr>
              <a:t>IOP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Lucida Sans Unicode" pitchFamily="34" charset="0"/>
              <a:cs typeface="+mn-cs"/>
            </a:endParaRPr>
          </a:p>
          <a:p>
            <a:pPr marL="0" marR="0" lvl="0" indent="0" algn="l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ucida Sans Unicode" pitchFamily="34" charset="0"/>
                <a:cs typeface="+mn-cs"/>
              </a:rPr>
              <a:t>de mars 2016 à</a:t>
            </a:r>
            <a:r>
              <a:rPr kumimoji="0" lang="fr-FR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ucida Sans Unicode" pitchFamily="34" charset="0"/>
                <a:cs typeface="+mn-cs"/>
              </a:rPr>
              <a:t> mars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ucida Sans Unicode" pitchFamily="34" charset="0"/>
                <a:cs typeface="+mn-cs"/>
              </a:rPr>
              <a:t> 2025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ucida Sans Unicode" pitchFamily="34" charset="0"/>
                <a:cs typeface="+mn-cs"/>
              </a:rPr>
              <a:t>: </a:t>
            </a:r>
            <a:r>
              <a:rPr lang="fr-FR" sz="1800" noProof="0" dirty="0" smtClean="0">
                <a:solidFill>
                  <a:prstClr val="black"/>
                </a:solidFill>
                <a:latin typeface="Calibri"/>
                <a:ea typeface="Lucida Sans Unicode" pitchFamily="34" charset="0"/>
              </a:rPr>
              <a:t>116</a:t>
            </a:r>
            <a:r>
              <a:rPr lang="fr-FR" sz="1800" dirty="0" smtClean="0">
                <a:solidFill>
                  <a:prstClr val="black"/>
                </a:solidFill>
                <a:latin typeface="Calibri"/>
                <a:ea typeface="Lucida Sans Unicode" pitchFamily="34" charset="0"/>
              </a:rPr>
              <a:t> IOP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ucida Sans Unicode" pitchFamily="34" charset="0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ucida Sans Unicode" pitchFamily="34" charset="0"/>
                <a:cs typeface="+mn-cs"/>
              </a:rPr>
              <a:t>Ad’AP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ucida Sans Unicode" pitchFamily="34" charset="0"/>
                <a:cs typeface="+mn-cs"/>
              </a:rPr>
              <a:t> initial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aphicFrame>
        <p:nvGraphicFramePr>
          <p:cNvPr id="36" name="Graphique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7657896"/>
              </p:ext>
            </p:extLst>
          </p:nvPr>
        </p:nvGraphicFramePr>
        <p:xfrm>
          <a:off x="1058026" y="3351753"/>
          <a:ext cx="7795929" cy="3722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7" name="Rectangle 36"/>
          <p:cNvSpPr/>
          <p:nvPr/>
        </p:nvSpPr>
        <p:spPr>
          <a:xfrm>
            <a:off x="1824468" y="3627359"/>
            <a:ext cx="1503817" cy="585041"/>
          </a:xfrm>
          <a:prstGeom prst="rect">
            <a:avLst/>
          </a:prstGeom>
          <a:solidFill>
            <a:srgbClr val="D7E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64 IOP terminés</a:t>
            </a:r>
          </a:p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(Accessibles à 100%)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224155" y="2989208"/>
            <a:ext cx="1458035" cy="376241"/>
          </a:xfrm>
          <a:prstGeom prst="rect">
            <a:avLst/>
          </a:prstGeom>
          <a:solidFill>
            <a:srgbClr val="D7E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17 IOP </a:t>
            </a:r>
          </a:p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(Accessibles à 1%)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380312" y="5308256"/>
            <a:ext cx="1188132" cy="677420"/>
          </a:xfrm>
          <a:prstGeom prst="rect">
            <a:avLst/>
          </a:prstGeom>
          <a:solidFill>
            <a:srgbClr val="D7E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1 IOP 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(</a:t>
            </a:r>
            <a:r>
              <a:rPr lang="fr-FR" sz="1200" dirty="0" smtClean="0">
                <a:solidFill>
                  <a:schemeClr val="tx1"/>
                </a:solidFill>
              </a:rPr>
              <a:t>Conformités </a:t>
            </a:r>
          </a:p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entre 76 et 99%)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816251" y="4377293"/>
            <a:ext cx="1270102" cy="585041"/>
          </a:xfrm>
          <a:prstGeom prst="rect">
            <a:avLst/>
          </a:prstGeom>
          <a:solidFill>
            <a:srgbClr val="D7E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2 IOP</a:t>
            </a:r>
          </a:p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(Conformités</a:t>
            </a:r>
          </a:p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 entre 51 et 75%)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41" name="Connecteur droit avec flèche 40"/>
          <p:cNvCxnSpPr/>
          <p:nvPr/>
        </p:nvCxnSpPr>
        <p:spPr>
          <a:xfrm>
            <a:off x="7452320" y="4742859"/>
            <a:ext cx="363931" cy="4010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7488324" y="3646475"/>
            <a:ext cx="1545651" cy="689136"/>
          </a:xfrm>
          <a:prstGeom prst="rect">
            <a:avLst/>
          </a:prstGeom>
          <a:solidFill>
            <a:srgbClr val="D7E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5</a:t>
            </a:r>
            <a:r>
              <a:rPr lang="fr-FR" sz="1400" b="1" dirty="0" smtClean="0">
                <a:solidFill>
                  <a:schemeClr val="tx1"/>
                </a:solidFill>
              </a:rPr>
              <a:t> IOP </a:t>
            </a:r>
          </a:p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(Conformités</a:t>
            </a:r>
          </a:p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 entre 26 et 50 %)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316851" y="3627359"/>
            <a:ext cx="79208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FFFF"/>
                </a:solidFill>
              </a:rPr>
              <a:t>19 %</a:t>
            </a:r>
            <a:endParaRPr lang="fr-FR" b="1" dirty="0">
              <a:solidFill>
                <a:srgbClr val="FFFFFF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873396" y="4530937"/>
            <a:ext cx="79208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FFFF"/>
                </a:solidFill>
              </a:rPr>
              <a:t>70%</a:t>
            </a:r>
            <a:endParaRPr lang="fr-FR" b="1" dirty="0">
              <a:solidFill>
                <a:srgbClr val="FFFFFF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024163" y="4487246"/>
            <a:ext cx="79208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FFFF"/>
                </a:solidFill>
              </a:rPr>
              <a:t>2%</a:t>
            </a:r>
            <a:endParaRPr lang="fr-FR" b="1" dirty="0">
              <a:solidFill>
                <a:srgbClr val="FFFFFF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379348" y="3987729"/>
            <a:ext cx="79208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FFFF"/>
                </a:solidFill>
              </a:rPr>
              <a:t>2 %</a:t>
            </a:r>
            <a:endParaRPr lang="fr-FR" b="1" dirty="0">
              <a:solidFill>
                <a:srgbClr val="FFFFFF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200545" y="4777197"/>
            <a:ext cx="79208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FFFF"/>
                </a:solidFill>
              </a:rPr>
              <a:t>1 %</a:t>
            </a:r>
            <a:endParaRPr lang="fr-FR" b="1" dirty="0">
              <a:solidFill>
                <a:srgbClr val="FFFFFF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751871" y="4210849"/>
            <a:ext cx="79208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FFFF"/>
                </a:solidFill>
              </a:rPr>
              <a:t>6</a:t>
            </a:r>
            <a:r>
              <a:rPr lang="fr-FR" b="1" dirty="0" smtClean="0">
                <a:solidFill>
                  <a:srgbClr val="FFFFFF"/>
                </a:solidFill>
              </a:rPr>
              <a:t>%</a:t>
            </a:r>
            <a:endParaRPr lang="fr-FR" b="1" dirty="0">
              <a:solidFill>
                <a:srgbClr val="FFFFFF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547439" y="2045788"/>
            <a:ext cx="1302101" cy="45994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Total 91 IOP</a:t>
            </a:r>
            <a:r>
              <a:rPr lang="fr-FR" sz="1200" dirty="0" smtClean="0">
                <a:solidFill>
                  <a:schemeClr val="tx1"/>
                </a:solidFill>
              </a:rPr>
              <a:t> </a:t>
            </a:r>
            <a:endParaRPr lang="fr-F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6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4"/>
    </mc:Choice>
    <mc:Fallback xmlns="">
      <p:transition spd="slow" advTm="6094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:\Kiosque\_Photos\VdASCQ_Photos_QUARTIERS\12 - Photos HOTEL DE VILLE\Valmy (Bvd de)\Valmy (Bvd de ) - 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7" t="3" r="19256" b="49210"/>
          <a:stretch/>
        </p:blipFill>
        <p:spPr bwMode="auto">
          <a:xfrm>
            <a:off x="345678" y="2186412"/>
            <a:ext cx="5512271" cy="325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3"/>
          <p:cNvSpPr txBox="1">
            <a:spLocks/>
          </p:cNvSpPr>
          <p:nvPr/>
        </p:nvSpPr>
        <p:spPr>
          <a:xfrm>
            <a:off x="3854877" y="282390"/>
            <a:ext cx="4850549" cy="454900"/>
          </a:xfrm>
          <a:prstGeom prst="rect">
            <a:avLst/>
          </a:prstGeom>
          <a:noFill/>
          <a:effectLst/>
        </p:spPr>
        <p:txBody>
          <a:bodyPr vert="horz" lIns="113498" tIns="56750" rIns="113498" bIns="56750" rtlCol="0" anchor="b">
            <a:noAutofit/>
          </a:bodyPr>
          <a:lstStyle>
            <a:lvl1pPr algn="r">
              <a:spcBef>
                <a:spcPct val="0"/>
              </a:spcBef>
              <a:buNone/>
              <a:defRPr sz="2000" b="1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Times New Roman"/>
              </a:defRPr>
            </a:lvl1pPr>
          </a:lstStyle>
          <a:p>
            <a:r>
              <a:rPr lang="fr-FR" smtClean="0">
                <a:solidFill>
                  <a:schemeClr val="accent3">
                    <a:lumMod val="75000"/>
                  </a:schemeClr>
                </a:solidFill>
              </a:rPr>
              <a:t>HABITAT ET ERP INCLUSIFS</a:t>
            </a:r>
            <a:endParaRPr lang="fr-FR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41353" y="609886"/>
            <a:ext cx="6474045" cy="499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13498" tIns="56750" rIns="113498" bIns="56750">
            <a:spAutoFit/>
          </a:bodyPr>
          <a:lstStyle/>
          <a:p>
            <a:pPr algn="r"/>
            <a:r>
              <a:rPr lang="fr-FR" sz="2500" b="1" dirty="0">
                <a:solidFill>
                  <a:schemeClr val="accent3">
                    <a:lumMod val="50000"/>
                  </a:schemeClr>
                </a:solidFill>
              </a:rPr>
              <a:t>La demande de logement</a:t>
            </a:r>
          </a:p>
        </p:txBody>
      </p: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540559"/>
              </p:ext>
            </p:extLst>
          </p:nvPr>
        </p:nvGraphicFramePr>
        <p:xfrm>
          <a:off x="2771800" y="1616585"/>
          <a:ext cx="6130796" cy="4141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{D7AC3CCA-C797-4891-BE02-D94E43425B78}</a:tableStyleId>
              </a:tblPr>
              <a:tblGrid>
                <a:gridCol w="2057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7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29489">
                <a:tc>
                  <a:txBody>
                    <a:bodyPr/>
                    <a:lstStyle/>
                    <a:p>
                      <a:pPr algn="ctr"/>
                      <a:endParaRPr lang="fr-FR" sz="2100" b="1" dirty="0"/>
                    </a:p>
                  </a:txBody>
                  <a:tcPr marL="73650" marR="73650" marT="37565" marB="3756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100" b="0" dirty="0" smtClean="0">
                          <a:ea typeface="Calibri"/>
                          <a:cs typeface="Times New Roman"/>
                        </a:rPr>
                        <a:t>Toutes demandes confondues</a:t>
                      </a:r>
                      <a:endParaRPr lang="fr-FR" sz="2100" b="0" dirty="0"/>
                    </a:p>
                  </a:txBody>
                  <a:tcPr marL="73650" marR="73650" marT="37565" marB="3756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100" b="1" dirty="0" smtClean="0">
                          <a:solidFill>
                            <a:schemeClr val="tx1"/>
                          </a:solidFill>
                          <a:ea typeface="Calibri"/>
                          <a:cs typeface="Times New Roman"/>
                        </a:rPr>
                        <a:t>Logements adaptés </a:t>
                      </a:r>
                      <a:r>
                        <a:rPr lang="fr-FR" sz="1400" b="0" dirty="0" smtClean="0">
                          <a:solidFill>
                            <a:schemeClr val="tx1"/>
                          </a:solidFill>
                          <a:ea typeface="Calibri"/>
                          <a:cs typeface="Times New Roman"/>
                        </a:rPr>
                        <a:t>(demandes avec reconnaissance</a:t>
                      </a:r>
                      <a:r>
                        <a:rPr lang="fr-FR" sz="1400" b="0" baseline="0" dirty="0" smtClean="0">
                          <a:solidFill>
                            <a:schemeClr val="tx1"/>
                          </a:solidFill>
                          <a:ea typeface="Calibri"/>
                          <a:cs typeface="Times New Roman"/>
                        </a:rPr>
                        <a:t> MDPH)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73650" marR="73650" marT="37565" marB="3756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21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100" b="0" dirty="0" smtClean="0">
                          <a:ea typeface="Calibri"/>
                          <a:cs typeface="Times New Roman"/>
                        </a:rPr>
                        <a:t>Total</a:t>
                      </a:r>
                      <a:r>
                        <a:rPr lang="fr-FR" sz="2100" b="0" baseline="0" dirty="0" smtClean="0">
                          <a:ea typeface="Calibri"/>
                          <a:cs typeface="Times New Roman"/>
                        </a:rPr>
                        <a:t> des demandes sur la Métropole</a:t>
                      </a:r>
                      <a:endParaRPr lang="fr-FR" sz="2100" b="0" dirty="0" smtClean="0"/>
                    </a:p>
                  </a:txBody>
                  <a:tcPr marL="73650" marR="73650" marT="37565" marB="3756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baseline="0" dirty="0" smtClean="0">
                          <a:solidFill>
                            <a:srgbClr val="00B050"/>
                          </a:solidFill>
                        </a:rPr>
                        <a:t>29 136</a:t>
                      </a:r>
                    </a:p>
                  </a:txBody>
                  <a:tcPr marL="73650" marR="73650" marT="37565" marB="3756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dirty="0" smtClean="0">
                          <a:solidFill>
                            <a:srgbClr val="00B050"/>
                          </a:solidFill>
                        </a:rPr>
                        <a:t>1</a:t>
                      </a:r>
                      <a:r>
                        <a:rPr lang="fr-FR" sz="2000" b="0" baseline="0" dirty="0" smtClean="0">
                          <a:solidFill>
                            <a:srgbClr val="00B050"/>
                          </a:solidFill>
                        </a:rPr>
                        <a:t> 633</a:t>
                      </a:r>
                      <a:endParaRPr lang="fr-FR" sz="2000" b="0" dirty="0" smtClean="0">
                        <a:solidFill>
                          <a:srgbClr val="00B050"/>
                        </a:solidFill>
                      </a:endParaRPr>
                    </a:p>
                  </a:txBody>
                  <a:tcPr marL="73650" marR="73650" marT="37565" marB="3756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94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100" b="0" baseline="0" dirty="0" smtClean="0">
                          <a:ea typeface="+mn-ea"/>
                          <a:cs typeface="+mn-cs"/>
                        </a:rPr>
                        <a:t>Total des demandes V</a:t>
                      </a:r>
                      <a:r>
                        <a:rPr lang="fr-FR" sz="2100" b="0" dirty="0" smtClean="0"/>
                        <a:t>illeneuve d’Ascq</a:t>
                      </a:r>
                    </a:p>
                  </a:txBody>
                  <a:tcPr marL="73650" marR="73650" marT="37565" marB="3756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baseline="0" dirty="0" smtClean="0">
                          <a:solidFill>
                            <a:srgbClr val="00B050"/>
                          </a:solidFill>
                        </a:rPr>
                        <a:t>5 676</a:t>
                      </a:r>
                    </a:p>
                  </a:txBody>
                  <a:tcPr marL="73650" marR="73650" marT="37565" marB="3756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dirty="0" smtClean="0">
                          <a:solidFill>
                            <a:srgbClr val="00B050"/>
                          </a:solidFill>
                        </a:rPr>
                        <a:t>286</a:t>
                      </a:r>
                    </a:p>
                  </a:txBody>
                  <a:tcPr marL="73650" marR="73650" marT="37565" marB="3756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2161">
                <a:tc>
                  <a:txBody>
                    <a:bodyPr/>
                    <a:lstStyle/>
                    <a:p>
                      <a:pPr algn="ctr"/>
                      <a:r>
                        <a:rPr lang="fr-FR" sz="2100" b="0" dirty="0" smtClean="0">
                          <a:ea typeface="Calibri"/>
                          <a:cs typeface="Times New Roman"/>
                        </a:rPr>
                        <a:t>Nombre d’attributions à Villeneuve d’Ascq</a:t>
                      </a:r>
                      <a:endParaRPr lang="fr-FR" sz="2100" b="0" dirty="0"/>
                    </a:p>
                  </a:txBody>
                  <a:tcPr marL="73650" marR="73650" marT="37565" marB="3756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</a:rPr>
                        <a:t>715</a:t>
                      </a:r>
                    </a:p>
                    <a:p>
                      <a:pPr marL="0" marR="0" indent="0" algn="ctr" defTabSz="913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647 (2023)</a:t>
                      </a:r>
                      <a:r>
                        <a:rPr lang="fr-FR" sz="1600" b="0" dirty="0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</a:rPr>
                        <a:t>   </a:t>
                      </a:r>
                      <a:endParaRPr lang="fr-FR" sz="16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3650" marR="73650" marT="37565" marB="3756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 smtClean="0">
                          <a:solidFill>
                            <a:srgbClr val="00B050"/>
                          </a:solidFill>
                        </a:rPr>
                        <a:t>        </a:t>
                      </a:r>
                      <a:r>
                        <a:rPr lang="fr-FR" sz="2800" b="1" dirty="0" smtClean="0">
                          <a:solidFill>
                            <a:srgbClr val="00B050"/>
                          </a:solidFill>
                        </a:rPr>
                        <a:t>50</a:t>
                      </a:r>
                    </a:p>
                    <a:p>
                      <a:pPr marL="0" marR="0" lvl="0" indent="0" algn="ctr" defTabSz="913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dirty="0" smtClean="0">
                          <a:solidFill>
                            <a:schemeClr val="tx1"/>
                          </a:solidFill>
                        </a:rPr>
                        <a:t>             33 (2023)</a:t>
                      </a:r>
                    </a:p>
                  </a:txBody>
                  <a:tcPr marL="73650" marR="73650" marT="37565" marB="3756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166448" y="5789488"/>
            <a:ext cx="1801566" cy="576273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113498" tIns="56750" rIns="113498" bIns="56750">
            <a:spAutoFit/>
          </a:bodyPr>
          <a:lstStyle/>
          <a:p>
            <a:r>
              <a:rPr lang="fr-FR" sz="1500" u="sng" dirty="0">
                <a:ea typeface="Calibri"/>
                <a:cs typeface="Times New Roman"/>
              </a:rPr>
              <a:t>Suivi</a:t>
            </a:r>
            <a:r>
              <a:rPr lang="fr-FR" sz="1500" dirty="0">
                <a:ea typeface="Calibri"/>
                <a:cs typeface="Times New Roman"/>
              </a:rPr>
              <a:t> : </a:t>
            </a:r>
          </a:p>
          <a:p>
            <a:r>
              <a:rPr lang="fr-FR" sz="1500" dirty="0">
                <a:ea typeface="Calibri"/>
                <a:cs typeface="Times New Roman"/>
              </a:rPr>
              <a:t>G</a:t>
            </a:r>
            <a:r>
              <a:rPr lang="fr-FR" sz="1500" dirty="0" smtClean="0">
                <a:ea typeface="Calibri"/>
                <a:cs typeface="Times New Roman"/>
              </a:rPr>
              <a:t>uichet </a:t>
            </a:r>
            <a:r>
              <a:rPr lang="fr-FR" sz="1500" dirty="0">
                <a:ea typeface="Calibri"/>
                <a:cs typeface="Times New Roman"/>
              </a:rPr>
              <a:t>Logement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72199" y="4869160"/>
            <a:ext cx="1258335" cy="5762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13498" tIns="56750" rIns="113498" bIns="56750">
            <a:spAutoFit/>
          </a:bodyPr>
          <a:lstStyle/>
          <a:p>
            <a:pPr lvl="0" algn="ctr"/>
            <a:r>
              <a:rPr lang="fr-FR" sz="1600" b="1" dirty="0">
                <a:solidFill>
                  <a:srgbClr val="00B050"/>
                </a:solidFill>
              </a:rPr>
              <a:t>7</a:t>
            </a:r>
            <a:r>
              <a:rPr lang="fr-FR" sz="1600" b="1" dirty="0" smtClean="0">
                <a:solidFill>
                  <a:srgbClr val="00B050"/>
                </a:solidFill>
              </a:rPr>
              <a:t> %</a:t>
            </a:r>
          </a:p>
          <a:p>
            <a:pPr lvl="0" algn="r"/>
            <a:r>
              <a:rPr lang="fr-FR" sz="1400" i="1" dirty="0" smtClean="0">
                <a:solidFill>
                  <a:prstClr val="black"/>
                </a:solidFill>
              </a:rPr>
              <a:t>5,10 </a:t>
            </a:r>
            <a:r>
              <a:rPr lang="fr-FR" sz="1400" i="1" dirty="0">
                <a:solidFill>
                  <a:prstClr val="black"/>
                </a:solidFill>
              </a:rPr>
              <a:t>% (2023) </a:t>
            </a:r>
          </a:p>
        </p:txBody>
      </p:sp>
    </p:spTree>
    <p:extLst>
      <p:ext uri="{BB962C8B-B14F-4D97-AF65-F5344CB8AC3E}">
        <p14:creationId xmlns:p14="http://schemas.microsoft.com/office/powerpoint/2010/main" val="61962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1"/>
    </mc:Choice>
    <mc:Fallback xmlns="">
      <p:transition spd="slow" advTm="656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14259" y="429792"/>
            <a:ext cx="7191167" cy="8840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13498" tIns="56750" rIns="113498" bIns="56750">
            <a:spAutoFit/>
          </a:bodyPr>
          <a:lstStyle/>
          <a:p>
            <a:pPr algn="r"/>
            <a:r>
              <a:rPr lang="fr-FR" sz="2500" b="1" dirty="0">
                <a:solidFill>
                  <a:schemeClr val="accent3">
                    <a:lumMod val="50000"/>
                  </a:schemeClr>
                </a:solidFill>
              </a:rPr>
              <a:t>Les verbalisations</a:t>
            </a:r>
          </a:p>
          <a:p>
            <a:pPr algn="r"/>
            <a:r>
              <a:rPr lang="fr-FR" sz="2500" b="1" dirty="0">
                <a:solidFill>
                  <a:schemeClr val="accent3">
                    <a:lumMod val="50000"/>
                  </a:schemeClr>
                </a:solidFill>
              </a:rPr>
              <a:t>pour infraction au stationnement</a:t>
            </a:r>
          </a:p>
        </p:txBody>
      </p:sp>
      <p:sp>
        <p:nvSpPr>
          <p:cNvPr id="7" name="Titre 3"/>
          <p:cNvSpPr txBox="1">
            <a:spLocks/>
          </p:cNvSpPr>
          <p:nvPr/>
        </p:nvSpPr>
        <p:spPr>
          <a:xfrm>
            <a:off x="3854877" y="143139"/>
            <a:ext cx="4850549" cy="454900"/>
          </a:xfrm>
          <a:prstGeom prst="rect">
            <a:avLst/>
          </a:prstGeom>
          <a:noFill/>
          <a:effectLst/>
        </p:spPr>
        <p:txBody>
          <a:bodyPr vert="horz" lIns="113498" tIns="56750" rIns="113498" bIns="56750" rtlCol="0" anchor="b">
            <a:noAutofit/>
          </a:bodyPr>
          <a:lstStyle>
            <a:lvl1pPr algn="r">
              <a:spcBef>
                <a:spcPct val="0"/>
              </a:spcBef>
              <a:buNone/>
              <a:defRPr sz="2000" b="1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Times New Roman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VOIRIE</a:t>
            </a:r>
            <a:endParaRPr lang="fr-FR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700" y="5661248"/>
            <a:ext cx="1619671" cy="594095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113498" tIns="56750" rIns="113498" bIns="56750">
            <a:spAutoFit/>
          </a:bodyPr>
          <a:lstStyle/>
          <a:p>
            <a:r>
              <a:rPr lang="fr-FR" sz="1500" u="sng" dirty="0">
                <a:ea typeface="Calibri"/>
                <a:cs typeface="Times New Roman"/>
              </a:rPr>
              <a:t>Suivi</a:t>
            </a:r>
            <a:r>
              <a:rPr lang="fr-FR" sz="1500" dirty="0">
                <a:ea typeface="Calibri"/>
                <a:cs typeface="Times New Roman"/>
              </a:rPr>
              <a:t> : </a:t>
            </a:r>
          </a:p>
          <a:p>
            <a:r>
              <a:rPr lang="fr-FR" sz="1500" dirty="0">
                <a:ea typeface="Calibri"/>
                <a:cs typeface="Times New Roman"/>
              </a:rPr>
              <a:t>Police municipale</a:t>
            </a:r>
          </a:p>
        </p:txBody>
      </p:sp>
      <p:sp>
        <p:nvSpPr>
          <p:cNvPr id="12" name="Espace réservé du texte 5"/>
          <p:cNvSpPr txBox="1">
            <a:spLocks/>
          </p:cNvSpPr>
          <p:nvPr/>
        </p:nvSpPr>
        <p:spPr>
          <a:xfrm>
            <a:off x="538184" y="320083"/>
            <a:ext cx="2161607" cy="5886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13498" tIns="56750" rIns="113498" bIns="56750" rtlCol="0">
            <a:noAutofit/>
          </a:bodyPr>
          <a:lstStyle>
            <a:defPPr>
              <a:defRPr lang="fr-FR"/>
            </a:defPPr>
            <a:lvl1pPr defTabSz="914400">
              <a:spcBef>
                <a:spcPct val="20000"/>
              </a:spcBef>
              <a:buFont typeface="Arial" panose="020B0604020202020204" pitchFamily="34" charset="0"/>
              <a:buNone/>
              <a:defRPr sz="1200" b="0">
                <a:ea typeface="Calibri"/>
                <a:cs typeface="Times New Roman"/>
              </a:defRPr>
            </a:lvl1pPr>
          </a:lstStyle>
          <a:p>
            <a:r>
              <a:rPr lang="fr-FR" sz="1400" b="1" dirty="0"/>
              <a:t>LES VERBALISATIONS</a:t>
            </a:r>
          </a:p>
          <a:p>
            <a:r>
              <a:rPr lang="fr-FR" dirty="0" smtClean="0"/>
              <a:t>Relatif au code </a:t>
            </a:r>
            <a:r>
              <a:rPr lang="fr-FR" dirty="0"/>
              <a:t>de la route </a:t>
            </a:r>
          </a:p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52936"/>
            <a:ext cx="3387524" cy="2537373"/>
          </a:xfrm>
          <a:prstGeom prst="rect">
            <a:avLst/>
          </a:prstGeom>
        </p:spPr>
      </p:pic>
      <p:graphicFrame>
        <p:nvGraphicFramePr>
          <p:cNvPr id="10" name="Tableau 9"/>
          <p:cNvGraphicFramePr>
            <a:graphicFrameLocks noGrp="1"/>
          </p:cNvGraphicFramePr>
          <p:nvPr>
            <p:extLst/>
          </p:nvPr>
        </p:nvGraphicFramePr>
        <p:xfrm>
          <a:off x="2721471" y="1992156"/>
          <a:ext cx="5983955" cy="254011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{D7AC3CCA-C797-4891-BE02-D94E43425B78}</a:tableStyleId>
              </a:tblPr>
              <a:tblGrid>
                <a:gridCol w="1065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4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7452">
                  <a:extLst>
                    <a:ext uri="{9D8B030D-6E8A-4147-A177-3AD203B41FA5}">
                      <a16:colId xmlns:a16="http://schemas.microsoft.com/office/drawing/2014/main" val="2242360493"/>
                    </a:ext>
                  </a:extLst>
                </a:gridCol>
              </a:tblGrid>
              <a:tr h="926819">
                <a:tc>
                  <a:txBody>
                    <a:bodyPr/>
                    <a:lstStyle/>
                    <a:p>
                      <a:pPr algn="ctr"/>
                      <a:endParaRPr lang="fr-FR" sz="2300" b="1" dirty="0"/>
                    </a:p>
                  </a:txBody>
                  <a:tcPr marL="73650" marR="73650" marT="37565" marB="3756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300" b="0" dirty="0" smtClean="0">
                          <a:ea typeface="Calibri"/>
                          <a:cs typeface="Times New Roman"/>
                        </a:rPr>
                        <a:t>Places</a:t>
                      </a:r>
                    </a:p>
                    <a:p>
                      <a:pPr algn="ctr"/>
                      <a:r>
                        <a:rPr lang="fr-FR" sz="2300" b="0" dirty="0" smtClean="0">
                          <a:ea typeface="Calibri"/>
                          <a:cs typeface="Times New Roman"/>
                        </a:rPr>
                        <a:t>GIG/GIC</a:t>
                      </a:r>
                      <a:endParaRPr lang="fr-FR" sz="2300" b="0" dirty="0"/>
                    </a:p>
                  </a:txBody>
                  <a:tcPr marL="73650" marR="73650" marT="37565" marB="3756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300" b="0" dirty="0" smtClean="0">
                          <a:ea typeface="Calibri"/>
                          <a:cs typeface="Times New Roman"/>
                        </a:rPr>
                        <a:t>Passages piétons</a:t>
                      </a:r>
                      <a:endParaRPr lang="fr-FR" sz="2300" b="0" dirty="0"/>
                    </a:p>
                  </a:txBody>
                  <a:tcPr marL="73650" marR="73650" marT="37565" marB="3756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300" b="0" dirty="0" smtClean="0">
                          <a:ea typeface="Calibri"/>
                          <a:cs typeface="Times New Roman"/>
                        </a:rPr>
                        <a:t>Trottoirs</a:t>
                      </a:r>
                      <a:endParaRPr lang="fr-FR" sz="2300" b="0" dirty="0"/>
                    </a:p>
                  </a:txBody>
                  <a:tcPr marL="73650" marR="73650" marT="37565" marB="3756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300" b="0" dirty="0" smtClean="0"/>
                        <a:t>Aire</a:t>
                      </a:r>
                    </a:p>
                    <a:p>
                      <a:pPr algn="ctr"/>
                      <a:r>
                        <a:rPr lang="fr-FR" sz="2300" b="0" dirty="0" smtClean="0"/>
                        <a:t>piétonne</a:t>
                      </a:r>
                      <a:endParaRPr lang="fr-FR" sz="2300" b="0" dirty="0"/>
                    </a:p>
                  </a:txBody>
                  <a:tcPr marL="73650" marR="73650" marT="37565" marB="3756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9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i="0" dirty="0" smtClean="0"/>
                        <a:t>En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i="0" dirty="0" smtClean="0"/>
                        <a:t>2024</a:t>
                      </a:r>
                    </a:p>
                  </a:txBody>
                  <a:tcPr marL="73650" marR="73650" marT="37565" marB="3756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-FR" sz="24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437</a:t>
                      </a:r>
                    </a:p>
                  </a:txBody>
                  <a:tcPr marL="73650" marR="73650" marT="37565" marB="3756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73650" marR="73650" marT="37565" marB="3756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2 010</a:t>
                      </a:r>
                    </a:p>
                  </a:txBody>
                  <a:tcPr marL="73650" marR="73650" marT="37565" marB="3756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990</a:t>
                      </a:r>
                    </a:p>
                  </a:txBody>
                  <a:tcPr marL="73650" marR="73650" marT="37565" marB="3756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490630"/>
                  </a:ext>
                </a:extLst>
              </a:tr>
              <a:tr h="5369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0" i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En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0" i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2023</a:t>
                      </a:r>
                    </a:p>
                  </a:txBody>
                  <a:tcPr marL="73650" marR="73650" marT="37565" marB="3756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-FR" sz="2400" b="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238</a:t>
                      </a:r>
                    </a:p>
                  </a:txBody>
                  <a:tcPr marL="73650" marR="73650" marT="37565" marB="3756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73650" marR="73650" marT="37565" marB="3756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2 956</a:t>
                      </a:r>
                    </a:p>
                  </a:txBody>
                  <a:tcPr marL="73650" marR="73650" marT="37565" marB="3756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777</a:t>
                      </a:r>
                    </a:p>
                  </a:txBody>
                  <a:tcPr marL="73650" marR="73650" marT="37565" marB="3756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372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799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72085" y="620688"/>
            <a:ext cx="5543309" cy="8840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13498" tIns="56750" rIns="113498" bIns="56750">
            <a:spAutoFit/>
          </a:bodyPr>
          <a:lstStyle/>
          <a:p>
            <a:pPr algn="r"/>
            <a:endParaRPr lang="fr-FR" sz="25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r"/>
            <a:endParaRPr lang="fr-FR" sz="25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Titre 3"/>
          <p:cNvSpPr txBox="1">
            <a:spLocks/>
          </p:cNvSpPr>
          <p:nvPr/>
        </p:nvSpPr>
        <p:spPr>
          <a:xfrm>
            <a:off x="3854877" y="282390"/>
            <a:ext cx="4850549" cy="454900"/>
          </a:xfrm>
          <a:prstGeom prst="rect">
            <a:avLst/>
          </a:prstGeom>
          <a:noFill/>
          <a:effectLst/>
        </p:spPr>
        <p:txBody>
          <a:bodyPr vert="horz" lIns="113498" tIns="56750" rIns="113498" bIns="56750" rtlCol="0" anchor="b">
            <a:noAutofit/>
          </a:bodyPr>
          <a:lstStyle>
            <a:lvl1pPr algn="r">
              <a:spcBef>
                <a:spcPct val="0"/>
              </a:spcBef>
              <a:buNone/>
              <a:defRPr sz="2000" b="1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Times New Roman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MOYENS GÉNÉRAUX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4095" y="5949280"/>
            <a:ext cx="4570888" cy="345441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113498" tIns="56750" rIns="113498" bIns="56750">
            <a:spAutoFit/>
          </a:bodyPr>
          <a:lstStyle/>
          <a:p>
            <a:pPr lvl="0">
              <a:defRPr/>
            </a:pPr>
            <a:r>
              <a:rPr lang="fr-FR" sz="1500" dirty="0" smtClean="0">
                <a:solidFill>
                  <a:prstClr val="black"/>
                </a:solidFill>
                <a:ea typeface="Calibri"/>
                <a:cs typeface="Times New Roman"/>
              </a:rPr>
              <a:t>Suivi: Service </a:t>
            </a:r>
            <a:r>
              <a:rPr lang="fr-FR" sz="1500" dirty="0">
                <a:solidFill>
                  <a:prstClr val="black"/>
                </a:solidFill>
                <a:ea typeface="Calibri"/>
                <a:cs typeface="Times New Roman"/>
              </a:rPr>
              <a:t>accessibilité universelle d’usage et durable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1619672" y="3305824"/>
            <a:ext cx="1800200" cy="11312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/>
          <p:cNvGrpSpPr/>
          <p:nvPr/>
        </p:nvGrpSpPr>
        <p:grpSpPr>
          <a:xfrm rot="20931326">
            <a:off x="497916" y="4546408"/>
            <a:ext cx="871538" cy="726026"/>
            <a:chOff x="1295239" y="2921152"/>
            <a:chExt cx="998395" cy="998395"/>
          </a:xfrm>
        </p:grpSpPr>
        <p:sp>
          <p:nvSpPr>
            <p:cNvPr id="13" name="Ellipse 12"/>
            <p:cNvSpPr/>
            <p:nvPr/>
          </p:nvSpPr>
          <p:spPr>
            <a:xfrm>
              <a:off x="1295239" y="2921152"/>
              <a:ext cx="998395" cy="998395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accent6">
                  <a:lumMod val="75000"/>
                </a:schemeClr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numCol="1" rtlCol="0">
              <a:prstTxWarp prst="textDeflate">
                <a:avLst/>
              </a:prstTxWarp>
              <a:spAutoFit/>
            </a:bodyPr>
            <a:lstStyle/>
            <a:p>
              <a:endParaRPr lang="fr-FR" sz="3000">
                <a:solidFill>
                  <a:schemeClr val="accent6">
                    <a:lumMod val="75000"/>
                  </a:schemeClr>
                </a:solidFill>
                <a:latin typeface="Hobo Std" pitchFamily="34" charset="0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344314" y="2961699"/>
              <a:ext cx="900243" cy="879336"/>
            </a:xfrm>
            <a:prstGeom prst="rect">
              <a:avLst/>
            </a:prstGeom>
            <a:noFill/>
          </p:spPr>
          <p:txBody>
            <a:bodyPr wrap="none" rtlCol="0">
              <a:prstTxWarp prst="textButtonPour">
                <a:avLst/>
              </a:prstTxWarp>
              <a:spAutoFit/>
            </a:bodyPr>
            <a:lstStyle/>
            <a:p>
              <a:pPr algn="ctr"/>
              <a:r>
                <a:rPr lang="fr-FR" sz="1275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NOUVEAU</a:t>
              </a:r>
            </a:p>
            <a:p>
              <a:pPr algn="ctr"/>
              <a:r>
                <a:rPr lang="fr-FR" sz="1275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</a:p>
            <a:p>
              <a:pPr algn="ctr"/>
              <a:r>
                <a:rPr lang="fr-FR" sz="1875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2024</a:t>
              </a:r>
              <a:endParaRPr lang="fr-FR" sz="1875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9046" t="23422" r="6146" b="30313"/>
          <a:stretch/>
        </p:blipFill>
        <p:spPr>
          <a:xfrm>
            <a:off x="157415" y="912359"/>
            <a:ext cx="8919905" cy="2869824"/>
          </a:xfrm>
          <a:prstGeom prst="rect">
            <a:avLst/>
          </a:prstGeom>
        </p:spPr>
      </p:pic>
      <p:sp>
        <p:nvSpPr>
          <p:cNvPr id="16" name="Espace réservé du texte 5"/>
          <p:cNvSpPr txBox="1">
            <a:spLocks/>
          </p:cNvSpPr>
          <p:nvPr/>
        </p:nvSpPr>
        <p:spPr>
          <a:xfrm>
            <a:off x="1818619" y="2878423"/>
            <a:ext cx="6896775" cy="291790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13498" tIns="56750" rIns="113498" bIns="56750" rtlCol="0">
            <a:noAutofit/>
          </a:bodyPr>
          <a:lstStyle>
            <a:defPPr>
              <a:defRPr lang="fr-FR"/>
            </a:defPPr>
            <a:lvl1pPr defTabSz="914400">
              <a:spcBef>
                <a:spcPct val="20000"/>
              </a:spcBef>
              <a:buFont typeface="Arial" panose="020B0604020202020204" pitchFamily="34" charset="0"/>
              <a:buNone/>
              <a:defRPr sz="1200" b="1">
                <a:ea typeface="Calibri"/>
                <a:cs typeface="Times New Roman"/>
              </a:defRPr>
            </a:lvl1pPr>
          </a:lstStyle>
          <a:p>
            <a:endParaRPr lang="fr-FR" sz="18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fr-FR" sz="1800" dirty="0" smtClean="0">
                <a:solidFill>
                  <a:schemeClr val="accent3">
                    <a:lumMod val="50000"/>
                  </a:schemeClr>
                </a:solidFill>
              </a:rPr>
              <a:t>Service accessibilité universelle d’usage et durable  </a:t>
            </a:r>
          </a:p>
          <a:p>
            <a:r>
              <a:rPr lang="fr-FR" sz="1600" dirty="0" smtClean="0"/>
              <a:t>Depuis de nombreuses années, la </a:t>
            </a:r>
            <a:r>
              <a:rPr lang="fr-FR" sz="1600" dirty="0"/>
              <a:t>mission accessibilité et handicap a su construire des projets cohérents, notamment en collaboration avec d’autres services municipaux. En outre, ces initiatives ont permis à la ville de Villeneuve d’Ascq d’asseoir sa légitimité dans ce domaine, en intégrant le réseau national des villes inclusives.</a:t>
            </a:r>
          </a:p>
          <a:p>
            <a:r>
              <a:rPr lang="fr-FR" sz="1600" dirty="0" smtClean="0"/>
              <a:t>Afin </a:t>
            </a:r>
            <a:r>
              <a:rPr lang="fr-FR" sz="1600" dirty="0"/>
              <a:t>de décliner les orientations politiques en terme d’accessibilité </a:t>
            </a:r>
            <a:r>
              <a:rPr lang="fr-FR" sz="1600" dirty="0" smtClean="0"/>
              <a:t>universelle et de développer et pérenniser </a:t>
            </a:r>
            <a:r>
              <a:rPr lang="fr-FR" sz="1600" dirty="0"/>
              <a:t>cette </a:t>
            </a:r>
            <a:r>
              <a:rPr lang="fr-FR" sz="1600" dirty="0" smtClean="0"/>
              <a:t>mission, en mai 2024 la Ville a crée un service, </a:t>
            </a:r>
            <a:r>
              <a:rPr lang="fr-FR" sz="1600" dirty="0"/>
              <a:t>avec un chef de service et un chargé de mission.</a:t>
            </a:r>
          </a:p>
        </p:txBody>
      </p:sp>
      <p:sp>
        <p:nvSpPr>
          <p:cNvPr id="17" name="Rectangle 16"/>
          <p:cNvSpPr/>
          <p:nvPr/>
        </p:nvSpPr>
        <p:spPr>
          <a:xfrm rot="20980554">
            <a:off x="782860" y="2615911"/>
            <a:ext cx="2589045" cy="422385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13498" tIns="56750" rIns="113498" bIns="5675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3">
                    <a:lumMod val="75000"/>
                  </a:schemeClr>
                </a:solidFill>
              </a:rPr>
              <a:t>Création d’un service </a:t>
            </a:r>
            <a:endParaRPr lang="fr-FR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86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2282" y="330681"/>
            <a:ext cx="5308719" cy="8840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13498" tIns="56750" rIns="113498" bIns="56750">
            <a:spAutoFit/>
          </a:bodyPr>
          <a:lstStyle/>
          <a:p>
            <a:pPr algn="r"/>
            <a:r>
              <a:rPr lang="fr-FR" sz="2500" b="1" dirty="0">
                <a:solidFill>
                  <a:schemeClr val="accent3">
                    <a:lumMod val="50000"/>
                  </a:schemeClr>
                </a:solidFill>
              </a:rPr>
              <a:t>L’aide à l’autonomie des personnes </a:t>
            </a:r>
          </a:p>
          <a:p>
            <a:pPr algn="r"/>
            <a:r>
              <a:rPr lang="fr-FR" sz="2500" b="1" dirty="0">
                <a:solidFill>
                  <a:schemeClr val="accent3">
                    <a:lumMod val="50000"/>
                  </a:schemeClr>
                </a:solidFill>
              </a:rPr>
              <a:t>en situation de handicap</a:t>
            </a:r>
          </a:p>
        </p:txBody>
      </p:sp>
      <p:sp>
        <p:nvSpPr>
          <p:cNvPr id="7" name="Titre 3"/>
          <p:cNvSpPr txBox="1">
            <a:spLocks/>
          </p:cNvSpPr>
          <p:nvPr/>
        </p:nvSpPr>
        <p:spPr>
          <a:xfrm>
            <a:off x="3995936" y="103231"/>
            <a:ext cx="4850549" cy="454900"/>
          </a:xfrm>
          <a:prstGeom prst="rect">
            <a:avLst/>
          </a:prstGeom>
          <a:noFill/>
          <a:effectLst/>
        </p:spPr>
        <p:txBody>
          <a:bodyPr vert="horz" lIns="113498" tIns="56750" rIns="113498" bIns="56750" rtlCol="0" anchor="b">
            <a:noAutofit/>
          </a:bodyPr>
          <a:lstStyle>
            <a:lvl1pPr algn="r">
              <a:spcBef>
                <a:spcPct val="0"/>
              </a:spcBef>
              <a:buNone/>
              <a:defRPr sz="2000" b="1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Times New Roman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MOYENS GÉNÉRAUX</a:t>
            </a:r>
            <a:endParaRPr lang="fr-FR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Espace réservé du texte 5"/>
          <p:cNvSpPr txBox="1">
            <a:spLocks/>
          </p:cNvSpPr>
          <p:nvPr/>
        </p:nvSpPr>
        <p:spPr>
          <a:xfrm>
            <a:off x="359533" y="134097"/>
            <a:ext cx="3405216" cy="40669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13498" tIns="56750" rIns="113498" bIns="56750" rtlCol="0">
            <a:noAutofit/>
          </a:bodyPr>
          <a:lstStyle>
            <a:defPPr>
              <a:defRPr lang="fr-FR"/>
            </a:defPPr>
            <a:lvl1pPr defTabSz="914400">
              <a:spcBef>
                <a:spcPct val="20000"/>
              </a:spcBef>
              <a:buFont typeface="Arial" panose="020B0604020202020204" pitchFamily="34" charset="0"/>
              <a:buNone/>
              <a:defRPr sz="1200" b="1">
                <a:ea typeface="Calibri"/>
                <a:cs typeface="Times New Roman"/>
              </a:defRPr>
            </a:lvl1pPr>
          </a:lstStyle>
          <a:p>
            <a:endParaRPr lang="fr-FR" b="0" dirty="0"/>
          </a:p>
          <a:p>
            <a:r>
              <a:rPr lang="fr-FR" sz="1400" dirty="0"/>
              <a:t>L’aide est accordée par le Centre Communal d’Action Sociale (CCAS) </a:t>
            </a:r>
            <a:r>
              <a:rPr lang="fr-FR" sz="1400" b="0" dirty="0"/>
              <a:t>aux personnes </a:t>
            </a:r>
            <a:r>
              <a:rPr lang="fr-FR" sz="1400" dirty="0"/>
              <a:t>domiciliées à Villeneuve d’Ascq </a:t>
            </a:r>
            <a:r>
              <a:rPr lang="fr-FR" sz="1400" b="0" dirty="0"/>
              <a:t>depuis au moins un an </a:t>
            </a:r>
            <a:r>
              <a:rPr lang="fr-FR" sz="1400" dirty="0"/>
              <a:t>: </a:t>
            </a:r>
            <a:endParaRPr lang="fr-FR" sz="1400" b="0" dirty="0"/>
          </a:p>
          <a:p>
            <a:r>
              <a:rPr lang="fr-FR" sz="1400" b="0" dirty="0"/>
              <a:t>- pour l’acquisition de matériels ou d’équipements </a:t>
            </a:r>
            <a:r>
              <a:rPr lang="fr-FR" sz="1400" dirty="0"/>
              <a:t>nécessaires à l’autonomie </a:t>
            </a:r>
            <a:r>
              <a:rPr lang="fr-FR" sz="1400" b="0" dirty="0"/>
              <a:t>de la personne ; </a:t>
            </a:r>
          </a:p>
          <a:p>
            <a:r>
              <a:rPr lang="fr-FR" sz="1400" b="0" dirty="0"/>
              <a:t>- aux personnes </a:t>
            </a:r>
            <a:r>
              <a:rPr lang="fr-FR" sz="1400" dirty="0"/>
              <a:t>reconnues </a:t>
            </a:r>
            <a:r>
              <a:rPr lang="fr-FR" sz="1400" b="0" dirty="0"/>
              <a:t>en situation de handicap par la </a:t>
            </a:r>
            <a:r>
              <a:rPr lang="fr-FR" sz="1400" dirty="0"/>
              <a:t>MDPH </a:t>
            </a:r>
            <a:r>
              <a:rPr lang="fr-FR" sz="1400" b="0" dirty="0"/>
              <a:t>en </a:t>
            </a:r>
            <a:r>
              <a:rPr lang="fr-FR" sz="1400" dirty="0"/>
              <a:t>complément </a:t>
            </a:r>
            <a:r>
              <a:rPr lang="fr-FR" sz="1400" b="0" dirty="0"/>
              <a:t>d’autres co-financements (CPAM, PCH, mutuelle, caisses de retraite…) pour un montant </a:t>
            </a:r>
            <a:r>
              <a:rPr lang="fr-FR" sz="1400" dirty="0"/>
              <a:t>maximum de 1500 € </a:t>
            </a:r>
            <a:r>
              <a:rPr lang="fr-FR" sz="1400" b="0" dirty="0"/>
              <a:t>(350 € sans condition de ressources, 25 % de la dépense dans la limite maximum de 1150 € sous condition de ressources).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9512" y="5949280"/>
            <a:ext cx="1165324" cy="356455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113498" tIns="56750" rIns="113498" bIns="56750">
            <a:spAutoFit/>
          </a:bodyPr>
          <a:lstStyle/>
          <a:p>
            <a:r>
              <a:rPr lang="fr-FR" sz="1500" u="sng">
                <a:ea typeface="Calibri"/>
                <a:cs typeface="Times New Roman"/>
              </a:rPr>
              <a:t>Suivi</a:t>
            </a:r>
            <a:r>
              <a:rPr lang="fr-FR" sz="1500">
                <a:ea typeface="Calibri"/>
                <a:cs typeface="Times New Roman"/>
              </a:rPr>
              <a:t> : CCAS</a:t>
            </a:r>
          </a:p>
        </p:txBody>
      </p:sp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305475"/>
              </p:ext>
            </p:extLst>
          </p:nvPr>
        </p:nvGraphicFramePr>
        <p:xfrm>
          <a:off x="4283968" y="3645024"/>
          <a:ext cx="3726414" cy="169812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{D7AC3CCA-C797-4891-BE02-D94E43425B78}</a:tableStyleId>
              </a:tblPr>
              <a:tblGrid>
                <a:gridCol w="1013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2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3734"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Année</a:t>
                      </a:r>
                      <a:endParaRPr lang="fr-FR" sz="1800" b="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113831" marR="113831" marT="58057" marB="58057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a typeface="Calibri"/>
                          <a:cs typeface="Times New Roman"/>
                        </a:rPr>
                        <a:t>Nombre de demandes</a:t>
                      </a:r>
                      <a:endParaRPr lang="fr-FR" sz="1800" b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113831" marR="113831" marT="58057" marB="58057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a typeface="Calibri"/>
                          <a:cs typeface="Times New Roman"/>
                        </a:rPr>
                        <a:t>Montants accordés</a:t>
                      </a:r>
                    </a:p>
                  </a:txBody>
                  <a:tcPr marL="113831" marR="113831" marT="58057" marB="58057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94">
                <a:tc>
                  <a:txBody>
                    <a:bodyPr/>
                    <a:lstStyle/>
                    <a:p>
                      <a:pPr algn="ctr"/>
                      <a:r>
                        <a:rPr lang="fr-FR" sz="2100" b="1" u="non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2024</a:t>
                      </a:r>
                      <a:endParaRPr lang="fr-FR" sz="2100" b="1" u="none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L="113831" marR="113831" marT="58057" marB="5805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100" b="1" u="non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8</a:t>
                      </a:r>
                      <a:endParaRPr lang="fr-FR" sz="2100" b="1" u="none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L="113831" marR="113831" marT="58057" marB="5805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100" b="1" u="non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7 292 €</a:t>
                      </a:r>
                      <a:endParaRPr lang="fr-FR" sz="2100" b="1" u="none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L="113831" marR="113831" marT="58057" marB="58057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163682"/>
                  </a:ext>
                </a:extLst>
              </a:tr>
              <a:tr h="457194">
                <a:tc>
                  <a:txBody>
                    <a:bodyPr/>
                    <a:lstStyle/>
                    <a:p>
                      <a:pPr algn="ctr"/>
                      <a:r>
                        <a:rPr lang="fr-FR" sz="1400" b="0" u="none" dirty="0" smtClean="0">
                          <a:solidFill>
                            <a:schemeClr val="tx1"/>
                          </a:solidFill>
                        </a:rPr>
                        <a:t>2023</a:t>
                      </a:r>
                      <a:endParaRPr lang="fr-FR" sz="1400" b="0" u="none" dirty="0">
                        <a:solidFill>
                          <a:schemeClr val="tx1"/>
                        </a:solidFill>
                      </a:endParaRPr>
                    </a:p>
                  </a:txBody>
                  <a:tcPr marL="113831" marR="113831" marT="58057" marB="5805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u="none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fr-FR" sz="1400" b="0" u="none" dirty="0">
                        <a:solidFill>
                          <a:schemeClr val="tx1"/>
                        </a:solidFill>
                      </a:endParaRPr>
                    </a:p>
                  </a:txBody>
                  <a:tcPr marL="113831" marR="113831" marT="58057" marB="5805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u="none" dirty="0" smtClean="0">
                          <a:solidFill>
                            <a:schemeClr val="tx1"/>
                          </a:solidFill>
                        </a:rPr>
                        <a:t>1 850 €</a:t>
                      </a:r>
                      <a:endParaRPr lang="fr-FR" sz="1400" b="0" u="none" dirty="0">
                        <a:solidFill>
                          <a:schemeClr val="tx1"/>
                        </a:solidFill>
                      </a:endParaRPr>
                    </a:p>
                  </a:txBody>
                  <a:tcPr marL="113831" marR="113831" marT="58057" marB="58057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374027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 rot="20975782">
            <a:off x="6056154" y="2594552"/>
            <a:ext cx="1992192" cy="391607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13498" tIns="56750" rIns="113498" bIns="56750">
            <a:spAutoFit/>
          </a:bodyPr>
          <a:lstStyle/>
          <a:p>
            <a:pPr algn="ctr"/>
            <a:r>
              <a:rPr lang="fr-FR" sz="1800" b="1" dirty="0">
                <a:solidFill>
                  <a:schemeClr val="accent3">
                    <a:lumMod val="75000"/>
                  </a:schemeClr>
                </a:solidFill>
              </a:rPr>
              <a:t>Budget du CCAS</a:t>
            </a:r>
          </a:p>
        </p:txBody>
      </p:sp>
    </p:spTree>
    <p:extLst>
      <p:ext uri="{BB962C8B-B14F-4D97-AF65-F5344CB8AC3E}">
        <p14:creationId xmlns:p14="http://schemas.microsoft.com/office/powerpoint/2010/main" val="324763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50134" y="509268"/>
            <a:ext cx="5308719" cy="8840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13498" tIns="56750" rIns="113498" bIns="56750">
            <a:spAutoFit/>
          </a:bodyPr>
          <a:lstStyle/>
          <a:p>
            <a:pPr algn="r"/>
            <a:r>
              <a:rPr lang="fr-FR" sz="2500" b="1" dirty="0">
                <a:solidFill>
                  <a:schemeClr val="accent3">
                    <a:lumMod val="50000"/>
                  </a:schemeClr>
                </a:solidFill>
              </a:rPr>
              <a:t>L’aide à l’autonomie des personnes </a:t>
            </a:r>
          </a:p>
          <a:p>
            <a:pPr algn="r"/>
            <a:r>
              <a:rPr lang="fr-FR" sz="2500" b="1" dirty="0">
                <a:solidFill>
                  <a:schemeClr val="accent3">
                    <a:lumMod val="50000"/>
                  </a:schemeClr>
                </a:solidFill>
              </a:rPr>
              <a:t>en situation de handicap</a:t>
            </a:r>
          </a:p>
        </p:txBody>
      </p:sp>
      <p:sp>
        <p:nvSpPr>
          <p:cNvPr id="7" name="Titre 3"/>
          <p:cNvSpPr txBox="1">
            <a:spLocks/>
          </p:cNvSpPr>
          <p:nvPr/>
        </p:nvSpPr>
        <p:spPr>
          <a:xfrm>
            <a:off x="4008304" y="54975"/>
            <a:ext cx="4850549" cy="454900"/>
          </a:xfrm>
          <a:prstGeom prst="rect">
            <a:avLst/>
          </a:prstGeom>
          <a:noFill/>
          <a:effectLst/>
        </p:spPr>
        <p:txBody>
          <a:bodyPr vert="horz" lIns="113498" tIns="56750" rIns="113498" bIns="56750" rtlCol="0" anchor="b">
            <a:noAutofit/>
          </a:bodyPr>
          <a:lstStyle>
            <a:lvl1pPr algn="r">
              <a:spcBef>
                <a:spcPct val="0"/>
              </a:spcBef>
              <a:buNone/>
              <a:defRPr sz="2000" b="1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Times New Roman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MOYENS GÉNÉRAUX</a:t>
            </a:r>
            <a:endParaRPr lang="fr-FR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Espace réservé du texte 5"/>
          <p:cNvSpPr txBox="1">
            <a:spLocks/>
          </p:cNvSpPr>
          <p:nvPr/>
        </p:nvSpPr>
        <p:spPr>
          <a:xfrm>
            <a:off x="307792" y="165449"/>
            <a:ext cx="2967252" cy="114368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13498" tIns="56750" rIns="113498" bIns="56750" rtlCol="0">
            <a:noAutofit/>
          </a:bodyPr>
          <a:lstStyle>
            <a:defPPr>
              <a:defRPr lang="fr-FR"/>
            </a:defPPr>
            <a:lvl1pPr defTabSz="914400">
              <a:spcBef>
                <a:spcPct val="20000"/>
              </a:spcBef>
              <a:buFont typeface="Arial" panose="020B0604020202020204" pitchFamily="34" charset="0"/>
              <a:buNone/>
              <a:defRPr sz="1200" b="1">
                <a:ea typeface="Calibri"/>
                <a:cs typeface="Times New Roman"/>
              </a:defRPr>
            </a:lvl1pPr>
          </a:lstStyle>
          <a:p>
            <a:r>
              <a:rPr lang="fr-FR" sz="1400" dirty="0"/>
              <a:t>L</a:t>
            </a:r>
            <a:r>
              <a:rPr lang="fr-FR" sz="1400" dirty="0" smtClean="0"/>
              <a:t>e Centre Communal d’Action Sociale (CCAS)</a:t>
            </a:r>
          </a:p>
          <a:p>
            <a:r>
              <a:rPr lang="fr-FR" sz="1400" dirty="0" smtClean="0"/>
              <a:t>Les aides pour  les personnes en situation de handicap de moins ou plus de 60 ans.</a:t>
            </a:r>
          </a:p>
          <a:p>
            <a:endParaRPr lang="fr-FR" sz="1400" dirty="0" smtClean="0"/>
          </a:p>
          <a:p>
            <a:endParaRPr lang="fr-FR" sz="1400" dirty="0"/>
          </a:p>
          <a:p>
            <a:r>
              <a:rPr lang="fr-FR" sz="1400" b="0" dirty="0"/>
              <a:t/>
            </a:r>
            <a:br>
              <a:rPr lang="fr-FR" sz="1400" b="0" dirty="0"/>
            </a:br>
            <a:endParaRPr lang="fr-FR" sz="1400" b="0" dirty="0"/>
          </a:p>
          <a:p>
            <a:endParaRPr lang="fr-FR" sz="1400" dirty="0"/>
          </a:p>
        </p:txBody>
      </p:sp>
      <p:sp>
        <p:nvSpPr>
          <p:cNvPr id="14" name="Rectangle 13"/>
          <p:cNvSpPr/>
          <p:nvPr/>
        </p:nvSpPr>
        <p:spPr>
          <a:xfrm>
            <a:off x="179512" y="5949280"/>
            <a:ext cx="1165324" cy="356455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113498" tIns="56750" rIns="113498" bIns="56750">
            <a:spAutoFit/>
          </a:bodyPr>
          <a:lstStyle/>
          <a:p>
            <a:r>
              <a:rPr lang="fr-FR" sz="1500" u="sng" dirty="0">
                <a:ea typeface="Calibri"/>
                <a:cs typeface="Times New Roman"/>
              </a:rPr>
              <a:t>Suivi</a:t>
            </a:r>
            <a:r>
              <a:rPr lang="fr-FR" sz="1500" dirty="0">
                <a:ea typeface="Calibri"/>
                <a:cs typeface="Times New Roman"/>
              </a:rPr>
              <a:t> : CCAS</a:t>
            </a:r>
          </a:p>
        </p:txBody>
      </p:sp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389261"/>
              </p:ext>
            </p:extLst>
          </p:nvPr>
        </p:nvGraphicFramePr>
        <p:xfrm>
          <a:off x="2195736" y="2467304"/>
          <a:ext cx="5771049" cy="348197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{D7AC3CCA-C797-4891-BE02-D94E43425B78}</a:tableStyleId>
              </a:tblPr>
              <a:tblGrid>
                <a:gridCol w="1527903">
                  <a:extLst>
                    <a:ext uri="{9D8B030D-6E8A-4147-A177-3AD203B41FA5}">
                      <a16:colId xmlns:a16="http://schemas.microsoft.com/office/drawing/2014/main" val="1460274233"/>
                    </a:ext>
                  </a:extLst>
                </a:gridCol>
                <a:gridCol w="2085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7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7878">
                <a:tc>
                  <a:txBody>
                    <a:bodyPr/>
                    <a:lstStyle/>
                    <a:p>
                      <a:pPr algn="ctr"/>
                      <a:endParaRPr lang="fr-FR" sz="1800" b="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113831" marR="113831" marT="58057" marB="58057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Moins</a:t>
                      </a:r>
                      <a:r>
                        <a:rPr lang="fr-FR" sz="1800" b="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de 60 ans</a:t>
                      </a:r>
                    </a:p>
                    <a:p>
                      <a:pPr algn="ctr"/>
                      <a:r>
                        <a:rPr lang="fr-FR" sz="1800" b="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avec un handicap</a:t>
                      </a:r>
                    </a:p>
                  </a:txBody>
                  <a:tcPr marL="113831" marR="113831" marT="58057" marB="58057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a typeface="Calibri"/>
                          <a:cs typeface="Times New Roman"/>
                        </a:rPr>
                        <a:t>Plus</a:t>
                      </a:r>
                      <a:r>
                        <a:rPr lang="fr-FR" sz="1800" b="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a typeface="Calibri"/>
                          <a:cs typeface="Times New Roman"/>
                        </a:rPr>
                        <a:t> de 60 ans</a:t>
                      </a:r>
                    </a:p>
                    <a:p>
                      <a:pPr algn="ctr"/>
                      <a:r>
                        <a:rPr lang="fr-FR" sz="1800" b="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a typeface="Calibri"/>
                          <a:cs typeface="Times New Roman"/>
                        </a:rPr>
                        <a:t> avec un handicap </a:t>
                      </a:r>
                      <a:endParaRPr lang="fr-FR" sz="1800" b="0" dirty="0" smtClean="0">
                        <a:solidFill>
                          <a:schemeClr val="accent3">
                            <a:lumMod val="50000"/>
                          </a:schemeClr>
                        </a:solidFill>
                        <a:ea typeface="Calibri"/>
                        <a:cs typeface="Times New Roman"/>
                      </a:endParaRPr>
                    </a:p>
                  </a:txBody>
                  <a:tcPr marL="113831" marR="113831" marT="58057" marB="58057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769">
                <a:tc>
                  <a:txBody>
                    <a:bodyPr/>
                    <a:lstStyle/>
                    <a:p>
                      <a:pPr marL="0" marR="0" lvl="0" indent="0" algn="ctr" defTabSz="913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 smtClean="0"/>
                        <a:t>Restauration à domicile</a:t>
                      </a:r>
                    </a:p>
                    <a:p>
                      <a:pPr algn="ctr"/>
                      <a:endParaRPr lang="fr-FR" sz="1800" b="1" u="none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L="113831" marR="113831" marT="58057" marB="5805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u="none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fr-FR" sz="1800" b="1" u="none" dirty="0">
                        <a:solidFill>
                          <a:schemeClr val="tx1"/>
                        </a:solidFill>
                      </a:endParaRPr>
                    </a:p>
                  </a:txBody>
                  <a:tcPr marL="113831" marR="113831" marT="58057" marB="5805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b="1" u="none" dirty="0">
                        <a:solidFill>
                          <a:schemeClr val="tx1"/>
                        </a:solidFill>
                      </a:endParaRPr>
                    </a:p>
                  </a:txBody>
                  <a:tcPr marL="113831" marR="113831" marT="58057" marB="58057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1095939"/>
                  </a:ext>
                </a:extLst>
              </a:tr>
              <a:tr h="274769">
                <a:tc>
                  <a:txBody>
                    <a:bodyPr/>
                    <a:lstStyle/>
                    <a:p>
                      <a:pPr algn="ctr"/>
                      <a:r>
                        <a:rPr lang="fr-FR" sz="1800" b="1" u="none" dirty="0" smtClean="0">
                          <a:solidFill>
                            <a:schemeClr val="tx1"/>
                          </a:solidFill>
                        </a:rPr>
                        <a:t>Transport</a:t>
                      </a:r>
                    </a:p>
                    <a:p>
                      <a:pPr algn="ctr"/>
                      <a:r>
                        <a:rPr lang="fr-FR" sz="1800" b="1" u="none" dirty="0" smtClean="0">
                          <a:solidFill>
                            <a:schemeClr val="tx1"/>
                          </a:solidFill>
                        </a:rPr>
                        <a:t>véhicule adapté </a:t>
                      </a:r>
                    </a:p>
                    <a:p>
                      <a:pPr algn="ctr"/>
                      <a:endParaRPr lang="fr-FR" sz="1800" b="1" u="none" dirty="0">
                        <a:solidFill>
                          <a:schemeClr val="tx1"/>
                        </a:solidFill>
                      </a:endParaRPr>
                    </a:p>
                  </a:txBody>
                  <a:tcPr marL="113831" marR="113831" marT="58057" marB="5805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u="none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fr-FR" sz="1800" b="1" u="none" dirty="0">
                        <a:solidFill>
                          <a:schemeClr val="tx1"/>
                        </a:solidFill>
                      </a:endParaRPr>
                    </a:p>
                  </a:txBody>
                  <a:tcPr marL="113831" marR="113831" marT="58057" marB="5805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u="none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fr-FR" sz="1800" b="1" u="none" dirty="0">
                        <a:solidFill>
                          <a:schemeClr val="tx1"/>
                        </a:solidFill>
                      </a:endParaRPr>
                    </a:p>
                  </a:txBody>
                  <a:tcPr marL="113831" marR="113831" marT="58057" marB="58057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326052"/>
                  </a:ext>
                </a:extLst>
              </a:tr>
              <a:tr h="274769">
                <a:tc>
                  <a:txBody>
                    <a:bodyPr/>
                    <a:lstStyle/>
                    <a:p>
                      <a:pPr algn="ctr"/>
                      <a:r>
                        <a:rPr lang="fr-FR" sz="1800" b="1" u="none" dirty="0" smtClean="0">
                          <a:solidFill>
                            <a:schemeClr val="tx1"/>
                          </a:solidFill>
                        </a:rPr>
                        <a:t>Aide à domicile</a:t>
                      </a:r>
                      <a:endParaRPr lang="fr-FR" sz="1800" b="1" u="none" dirty="0">
                        <a:solidFill>
                          <a:schemeClr val="tx1"/>
                        </a:solidFill>
                      </a:endParaRPr>
                    </a:p>
                  </a:txBody>
                  <a:tcPr marL="113831" marR="113831" marT="58057" marB="5805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u="none" dirty="0" smtClean="0">
                          <a:solidFill>
                            <a:schemeClr val="tx1"/>
                          </a:solidFill>
                        </a:rPr>
                        <a:t>4 (352 heures)</a:t>
                      </a:r>
                      <a:endParaRPr lang="fr-FR" sz="1800" b="1" u="none" dirty="0">
                        <a:solidFill>
                          <a:schemeClr val="tx1"/>
                        </a:solidFill>
                      </a:endParaRPr>
                    </a:p>
                  </a:txBody>
                  <a:tcPr marL="113831" marR="113831" marT="58057" marB="5805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u="none" dirty="0" smtClean="0">
                          <a:solidFill>
                            <a:schemeClr val="tx1"/>
                          </a:solidFill>
                        </a:rPr>
                        <a:t>5 (460 heures)</a:t>
                      </a:r>
                      <a:endParaRPr lang="fr-FR" sz="1800" b="1" u="none" dirty="0">
                        <a:solidFill>
                          <a:schemeClr val="tx1"/>
                        </a:solidFill>
                      </a:endParaRPr>
                    </a:p>
                  </a:txBody>
                  <a:tcPr marL="113831" marR="113831" marT="58057" marB="58057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745805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2400647" y="1847611"/>
            <a:ext cx="5361225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/>
              <a:t>Année 2024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44250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39752" y="609886"/>
            <a:ext cx="6375645" cy="499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13498" tIns="56750" rIns="113498" bIns="56750">
            <a:spAutoFit/>
          </a:bodyPr>
          <a:lstStyle/>
          <a:p>
            <a:pPr algn="r"/>
            <a:r>
              <a:rPr lang="fr-FR" sz="2500" b="1" dirty="0" smtClean="0">
                <a:solidFill>
                  <a:srgbClr val="0070C0"/>
                </a:solidFill>
              </a:rPr>
              <a:t>Partenariat </a:t>
            </a:r>
            <a:endParaRPr lang="fr-FR" sz="2500" b="1" dirty="0">
              <a:solidFill>
                <a:srgbClr val="0070C0"/>
              </a:solidFill>
            </a:endParaRPr>
          </a:p>
        </p:txBody>
      </p:sp>
      <p:sp>
        <p:nvSpPr>
          <p:cNvPr id="19" name="Titre 3"/>
          <p:cNvSpPr txBox="1">
            <a:spLocks/>
          </p:cNvSpPr>
          <p:nvPr/>
        </p:nvSpPr>
        <p:spPr>
          <a:xfrm>
            <a:off x="3854877" y="282390"/>
            <a:ext cx="4850549" cy="454900"/>
          </a:xfrm>
          <a:prstGeom prst="rect">
            <a:avLst/>
          </a:prstGeom>
          <a:noFill/>
          <a:effectLst/>
        </p:spPr>
        <p:txBody>
          <a:bodyPr vert="horz" lIns="113498" tIns="56750" rIns="113498" bIns="56750" rtlCol="0" anchor="b">
            <a:noAutofit/>
          </a:bodyPr>
          <a:lstStyle>
            <a:lvl1pPr algn="r">
              <a:spcBef>
                <a:spcPct val="0"/>
              </a:spcBef>
              <a:buNone/>
              <a:defRPr sz="2000" b="1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Times New Roman"/>
              </a:defRPr>
            </a:lvl1pPr>
          </a:lstStyle>
          <a:p>
            <a:r>
              <a:rPr lang="fr-FR" smtClean="0">
                <a:solidFill>
                  <a:schemeClr val="accent3">
                    <a:lumMod val="75000"/>
                  </a:schemeClr>
                </a:solidFill>
              </a:rPr>
              <a:t>ÉCHANGES ET PARTENARIATS</a:t>
            </a:r>
            <a:endParaRPr lang="fr-FR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886" y="5325253"/>
            <a:ext cx="1871367" cy="1037938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113498" tIns="56750" rIns="113498" bIns="56750">
            <a:spAutoFit/>
          </a:bodyPr>
          <a:lstStyle/>
          <a:p>
            <a:r>
              <a:rPr lang="fr-FR" sz="1500" u="sng" dirty="0" smtClean="0">
                <a:ea typeface="Calibri"/>
                <a:cs typeface="Times New Roman"/>
              </a:rPr>
              <a:t>Suivi:</a:t>
            </a:r>
          </a:p>
          <a:p>
            <a:r>
              <a:rPr lang="fr-FR" sz="1500" dirty="0" smtClean="0">
                <a:ea typeface="Calibri"/>
                <a:cs typeface="Times New Roman"/>
              </a:rPr>
              <a:t>Service accessibilité universelle d’usage et durable 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/>
          <a:srcRect l="12594" t="15001" r="58269" b="70299"/>
          <a:stretch/>
        </p:blipFill>
        <p:spPr>
          <a:xfrm>
            <a:off x="146439" y="3549020"/>
            <a:ext cx="2553353" cy="9658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53576" y="1082239"/>
            <a:ext cx="6902462" cy="22648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 smtClean="0">
              <a:solidFill>
                <a:schemeClr val="tx1"/>
              </a:solidFill>
            </a:endParaRPr>
          </a:p>
          <a:p>
            <a:endParaRPr lang="fr-FR" b="1" dirty="0" smtClean="0">
              <a:solidFill>
                <a:schemeClr val="tx1"/>
              </a:solidFill>
            </a:endParaRPr>
          </a:p>
          <a:p>
            <a:r>
              <a:rPr lang="fr-FR" b="1" dirty="0" smtClean="0">
                <a:solidFill>
                  <a:schemeClr val="tx1"/>
                </a:solidFill>
              </a:rPr>
              <a:t>CEREMA</a:t>
            </a:r>
            <a:r>
              <a:rPr lang="fr-FR" dirty="0" smtClean="0">
                <a:solidFill>
                  <a:schemeClr val="tx1"/>
                </a:solidFill>
              </a:rPr>
              <a:t>, participation et intervention à la MEL, atelier communication :</a:t>
            </a:r>
          </a:p>
          <a:p>
            <a:r>
              <a:rPr lang="fr-FR" b="1" dirty="0" smtClean="0">
                <a:solidFill>
                  <a:schemeClr val="tx1"/>
                </a:solidFill>
              </a:rPr>
              <a:t>Penser </a:t>
            </a:r>
            <a:r>
              <a:rPr lang="fr-FR" b="1" dirty="0">
                <a:solidFill>
                  <a:schemeClr val="tx1"/>
                </a:solidFill>
              </a:rPr>
              <a:t>l'accessibilité à l'échelle territoriale : </a:t>
            </a:r>
            <a:r>
              <a:rPr lang="fr-FR" dirty="0">
                <a:solidFill>
                  <a:schemeClr val="tx1"/>
                </a:solidFill>
                <a:hlinkClick r:id="rId4"/>
              </a:rPr>
              <a:t>https://</a:t>
            </a:r>
            <a:r>
              <a:rPr lang="fr-FR" dirty="0" smtClean="0">
                <a:solidFill>
                  <a:schemeClr val="tx1"/>
                </a:solidFill>
                <a:hlinkClick r:id="rId4"/>
              </a:rPr>
              <a:t>www.cerema.fr/fr/actualites/initier-creation-observatoire-accessibilite-son-territoire</a:t>
            </a:r>
            <a:endParaRPr lang="fr-FR" dirty="0" smtClean="0">
              <a:solidFill>
                <a:schemeClr val="tx1"/>
              </a:solidFill>
            </a:endParaRPr>
          </a:p>
          <a:p>
            <a:r>
              <a:rPr lang="fr-FR" b="1" dirty="0" smtClean="0">
                <a:solidFill>
                  <a:schemeClr val="tx1"/>
                </a:solidFill>
              </a:rPr>
              <a:t>Accessibilité </a:t>
            </a:r>
            <a:r>
              <a:rPr lang="fr-FR" b="1" dirty="0">
                <a:solidFill>
                  <a:schemeClr val="tx1"/>
                </a:solidFill>
              </a:rPr>
              <a:t>des bibliothèques et des médiathèques : </a:t>
            </a:r>
            <a:r>
              <a:rPr lang="fr-FR" dirty="0">
                <a:solidFill>
                  <a:schemeClr val="tx1"/>
                </a:solidFill>
                <a:hlinkClick r:id="rId5"/>
              </a:rPr>
              <a:t>https://</a:t>
            </a:r>
            <a:r>
              <a:rPr lang="fr-FR" dirty="0" smtClean="0">
                <a:solidFill>
                  <a:schemeClr val="tx1"/>
                </a:solidFill>
                <a:hlinkClick r:id="rId5"/>
              </a:rPr>
              <a:t>www.cerema.fr/fr/actualites/comment-ameliorer-accessibilite-bibliotheques-mediatheques</a:t>
            </a:r>
            <a:endParaRPr lang="fr-FR" dirty="0" smtClean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Espace réservé du texte 5"/>
          <p:cNvSpPr txBox="1">
            <a:spLocks/>
          </p:cNvSpPr>
          <p:nvPr/>
        </p:nvSpPr>
        <p:spPr>
          <a:xfrm>
            <a:off x="146439" y="141861"/>
            <a:ext cx="3993513" cy="78858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13498" tIns="56750" rIns="113498" bIns="56750" rtlCol="0">
            <a:noAutofit/>
          </a:bodyPr>
          <a:lstStyle>
            <a:defPPr>
              <a:defRPr lang="fr-FR"/>
            </a:defPPr>
            <a:lvl1pPr defTabSz="914400">
              <a:spcBef>
                <a:spcPct val="20000"/>
              </a:spcBef>
              <a:buFont typeface="Arial" panose="020B0604020202020204" pitchFamily="34" charset="0"/>
              <a:buNone/>
              <a:defRPr sz="1200" b="1">
                <a:ea typeface="Calibri"/>
                <a:cs typeface="Times New Roman"/>
              </a:defRPr>
            </a:lvl1pPr>
          </a:lstStyle>
          <a:p>
            <a:r>
              <a:rPr lang="fr-FR" sz="1400" dirty="0"/>
              <a:t>CEREMA -</a:t>
            </a:r>
          </a:p>
          <a:p>
            <a:r>
              <a:rPr lang="fr-FR" sz="1400" dirty="0" smtClean="0"/>
              <a:t>Centre d‘Etudes et d'expertise sur les Risques, l‘Environnement, la Mobilité et l‘Aménagement.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12" y="2924944"/>
            <a:ext cx="4860521" cy="364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0429" y="5120335"/>
            <a:ext cx="2608190" cy="830942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91387" tIns="45693" rIns="91387" bIns="45693">
            <a:spAutoFit/>
          </a:bodyPr>
          <a:lstStyle/>
          <a:p>
            <a:r>
              <a:rPr lang="fr-FR" sz="1200" u="sng" dirty="0">
                <a:ea typeface="Calibri"/>
                <a:cs typeface="Times New Roman"/>
              </a:rPr>
              <a:t>Suivi</a:t>
            </a:r>
            <a:r>
              <a:rPr lang="fr-FR" sz="1200" dirty="0">
                <a:ea typeface="Calibri"/>
                <a:cs typeface="Times New Roman"/>
              </a:rPr>
              <a:t> : </a:t>
            </a:r>
          </a:p>
          <a:p>
            <a:r>
              <a:rPr lang="fr-FR" sz="1200" dirty="0">
                <a:ea typeface="Calibri"/>
                <a:cs typeface="Times New Roman"/>
              </a:rPr>
              <a:t>Élue en charge du </a:t>
            </a:r>
            <a:r>
              <a:rPr lang="fr-FR" sz="1200" dirty="0" smtClean="0">
                <a:ea typeface="Calibri"/>
                <a:cs typeface="Times New Roman"/>
              </a:rPr>
              <a:t>handicap</a:t>
            </a:r>
            <a:endParaRPr lang="fr-FR" sz="1200" dirty="0">
              <a:ea typeface="Calibri"/>
              <a:cs typeface="Times New Roman"/>
            </a:endParaRPr>
          </a:p>
          <a:p>
            <a:r>
              <a:rPr lang="fr-FR" sz="1200" dirty="0" smtClean="0">
                <a:ea typeface="Calibri"/>
                <a:cs typeface="Times New Roman"/>
              </a:rPr>
              <a:t>Service accessibilité universelle d’usage et durable </a:t>
            </a:r>
            <a:endParaRPr lang="fr-FR" sz="1200" dirty="0"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57" y="219445"/>
            <a:ext cx="4865321" cy="4141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Espace réservé du contenu 4"/>
          <p:cNvSpPr txBox="1">
            <a:spLocks/>
          </p:cNvSpPr>
          <p:nvPr/>
        </p:nvSpPr>
        <p:spPr>
          <a:xfrm>
            <a:off x="6344163" y="1220633"/>
            <a:ext cx="2916558" cy="4645434"/>
          </a:xfrm>
          <a:prstGeom prst="rect">
            <a:avLst/>
          </a:prstGeom>
        </p:spPr>
        <p:txBody>
          <a:bodyPr lIns="91387" tIns="45693" rIns="91387" bIns="45693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6782" indent="0">
              <a:buNone/>
            </a:pPr>
            <a:r>
              <a:rPr lang="fr-FR" sz="1500" b="1" dirty="0" smtClean="0">
                <a:solidFill>
                  <a:schemeClr val="accent3">
                    <a:lumMod val="75000"/>
                  </a:schemeClr>
                </a:solidFill>
                <a:ea typeface="Calibri"/>
                <a:cs typeface="Times New Roman"/>
              </a:rPr>
              <a:t>En 2024    -  165 personnes</a:t>
            </a:r>
          </a:p>
          <a:p>
            <a:pPr marL="96782" indent="0">
              <a:buNone/>
            </a:pPr>
            <a:r>
              <a:rPr lang="fr-FR" sz="1500" b="1" dirty="0" smtClean="0">
                <a:solidFill>
                  <a:schemeClr val="accent3">
                    <a:lumMod val="75000"/>
                  </a:schemeClr>
                </a:solidFill>
                <a:ea typeface="Calibri"/>
                <a:cs typeface="Times New Roman"/>
              </a:rPr>
              <a:t>En 2023    -  171 personnes</a:t>
            </a:r>
          </a:p>
          <a:p>
            <a:pPr marL="96782" indent="0">
              <a:buNone/>
            </a:pPr>
            <a:r>
              <a:rPr lang="fr-FR" sz="1500" b="1" dirty="0" smtClean="0">
                <a:solidFill>
                  <a:schemeClr val="accent3">
                    <a:lumMod val="75000"/>
                  </a:schemeClr>
                </a:solidFill>
                <a:ea typeface="Calibri"/>
                <a:cs typeface="Times New Roman"/>
              </a:rPr>
              <a:t>En 2022  	-  148 personnes </a:t>
            </a:r>
          </a:p>
          <a:p>
            <a:pPr marL="96782" indent="0">
              <a:buNone/>
            </a:pPr>
            <a:endParaRPr lang="fr-FR" sz="1500" b="1" dirty="0">
              <a:solidFill>
                <a:schemeClr val="accent3">
                  <a:lumMod val="75000"/>
                </a:schemeClr>
              </a:solidFill>
              <a:ea typeface="Calibri"/>
              <a:cs typeface="Times New Roman"/>
            </a:endParaRPr>
          </a:p>
          <a:p>
            <a:pPr marL="96782" indent="0">
              <a:buNone/>
            </a:pPr>
            <a:r>
              <a:rPr lang="fr-FR" sz="1500" b="1" dirty="0" smtClean="0">
                <a:ea typeface="Calibri"/>
                <a:cs typeface="Times New Roman"/>
              </a:rPr>
              <a:t>ont </a:t>
            </a:r>
            <a:r>
              <a:rPr lang="fr-FR" sz="1500" b="1" dirty="0">
                <a:ea typeface="Calibri"/>
                <a:cs typeface="Times New Roman"/>
              </a:rPr>
              <a:t>sollicité </a:t>
            </a:r>
            <a:r>
              <a:rPr lang="fr-FR" sz="1500" b="1" dirty="0" smtClean="0">
                <a:ea typeface="Calibri"/>
                <a:cs typeface="Times New Roman"/>
              </a:rPr>
              <a:t>le service pour des problèmes liés à :</a:t>
            </a:r>
            <a:endParaRPr lang="fr-FR" sz="1500" dirty="0">
              <a:ea typeface="Calibri"/>
              <a:cs typeface="Times New Roman"/>
            </a:endParaRPr>
          </a:p>
          <a:p>
            <a:pPr marL="96782" indent="0">
              <a:buNone/>
            </a:pPr>
            <a:r>
              <a:rPr lang="fr-FR" sz="1600" dirty="0">
                <a:ea typeface="Calibri"/>
                <a:cs typeface="Times New Roman"/>
              </a:rPr>
              <a:t>- </a:t>
            </a:r>
            <a:r>
              <a:rPr lang="fr-FR" sz="1600" dirty="0" smtClean="0">
                <a:ea typeface="Calibri"/>
                <a:cs typeface="Times New Roman"/>
              </a:rPr>
              <a:t>   stationnement</a:t>
            </a:r>
            <a:endParaRPr lang="fr-FR" sz="1600" dirty="0">
              <a:ea typeface="Calibri"/>
              <a:cs typeface="Times New Roman"/>
            </a:endParaRPr>
          </a:p>
          <a:p>
            <a:pPr marL="382532" indent="-285750">
              <a:buFontTx/>
              <a:buChar char="-"/>
            </a:pPr>
            <a:r>
              <a:rPr lang="fr-FR" sz="1600" dirty="0" smtClean="0">
                <a:ea typeface="Calibri"/>
                <a:cs typeface="Times New Roman"/>
              </a:rPr>
              <a:t>Logement</a:t>
            </a:r>
          </a:p>
          <a:p>
            <a:pPr marL="382532" indent="-285750">
              <a:buFontTx/>
              <a:buChar char="-"/>
            </a:pPr>
            <a:r>
              <a:rPr lang="fr-FR" sz="1600" dirty="0" smtClean="0">
                <a:ea typeface="Calibri"/>
                <a:cs typeface="Times New Roman"/>
              </a:rPr>
              <a:t>Scolarité</a:t>
            </a:r>
          </a:p>
          <a:p>
            <a:pPr marL="382532" indent="-285750">
              <a:buFontTx/>
              <a:buChar char="-"/>
            </a:pPr>
            <a:r>
              <a:rPr lang="fr-FR" sz="1600" dirty="0" smtClean="0">
                <a:ea typeface="Calibri"/>
                <a:cs typeface="Times New Roman"/>
              </a:rPr>
              <a:t>Santé</a:t>
            </a:r>
          </a:p>
          <a:p>
            <a:pPr marL="382532" indent="-285750">
              <a:buFontTx/>
              <a:buChar char="-"/>
            </a:pPr>
            <a:r>
              <a:rPr lang="fr-FR" sz="1600" dirty="0" smtClean="0">
                <a:ea typeface="Calibri"/>
                <a:cs typeface="Times New Roman"/>
              </a:rPr>
              <a:t>Transport</a:t>
            </a:r>
          </a:p>
          <a:p>
            <a:pPr marL="382532" indent="-285750">
              <a:buFontTx/>
              <a:buChar char="-"/>
            </a:pPr>
            <a:r>
              <a:rPr lang="fr-FR" sz="1600" dirty="0">
                <a:ea typeface="Calibri"/>
                <a:cs typeface="Times New Roman"/>
              </a:rPr>
              <a:t>P</a:t>
            </a:r>
            <a:r>
              <a:rPr lang="fr-FR" sz="1600" dirty="0" smtClean="0">
                <a:ea typeface="Calibri"/>
                <a:cs typeface="Times New Roman"/>
              </a:rPr>
              <a:t>roblèmes </a:t>
            </a:r>
            <a:r>
              <a:rPr lang="fr-FR" sz="1600" dirty="0">
                <a:ea typeface="Calibri"/>
                <a:cs typeface="Times New Roman"/>
              </a:rPr>
              <a:t>administratifs (MDPH</a:t>
            </a:r>
            <a:r>
              <a:rPr lang="fr-FR" sz="1600" dirty="0" smtClean="0">
                <a:ea typeface="Calibri"/>
                <a:cs typeface="Times New Roman"/>
              </a:rPr>
              <a:t>)</a:t>
            </a:r>
            <a:endParaRPr lang="fr-FR" sz="1600" dirty="0">
              <a:ea typeface="Calibri"/>
              <a:cs typeface="Times New Roman"/>
            </a:endParaRPr>
          </a:p>
          <a:p>
            <a:pPr marL="96782" indent="0">
              <a:buNone/>
            </a:pPr>
            <a:r>
              <a:rPr lang="fr-FR" sz="1600" dirty="0">
                <a:ea typeface="Calibri"/>
                <a:cs typeface="Times New Roman"/>
              </a:rPr>
              <a:t>- </a:t>
            </a:r>
            <a:r>
              <a:rPr lang="fr-FR" sz="1600" dirty="0" smtClean="0">
                <a:ea typeface="Calibri"/>
                <a:cs typeface="Times New Roman"/>
              </a:rPr>
              <a:t>Projets </a:t>
            </a:r>
            <a:r>
              <a:rPr lang="fr-FR" sz="1600" dirty="0">
                <a:ea typeface="Calibri"/>
                <a:cs typeface="Times New Roman"/>
              </a:rPr>
              <a:t>associatifs</a:t>
            </a:r>
          </a:p>
          <a:p>
            <a:pPr marL="96782" indent="0">
              <a:buNone/>
            </a:pPr>
            <a:r>
              <a:rPr lang="fr-FR" sz="1600" dirty="0" smtClean="0">
                <a:ea typeface="Calibri"/>
                <a:cs typeface="Times New Roman"/>
              </a:rPr>
              <a:t>- Problèmes </a:t>
            </a:r>
            <a:r>
              <a:rPr lang="fr-FR" sz="1600" dirty="0">
                <a:ea typeface="Calibri"/>
                <a:cs typeface="Times New Roman"/>
              </a:rPr>
              <a:t>liés à </a:t>
            </a:r>
            <a:r>
              <a:rPr lang="fr-FR" sz="1600" dirty="0" smtClean="0">
                <a:ea typeface="Calibri"/>
                <a:cs typeface="Times New Roman"/>
              </a:rPr>
              <a:t>l’emploi</a:t>
            </a:r>
          </a:p>
          <a:p>
            <a:pPr marL="96782" indent="0">
              <a:buNone/>
            </a:pPr>
            <a:r>
              <a:rPr lang="fr-FR" sz="1600" dirty="0" smtClean="0">
                <a:ea typeface="Calibri"/>
                <a:cs typeface="Times New Roman"/>
              </a:rPr>
              <a:t>- Partage avec des collectivités     territoriales ….</a:t>
            </a:r>
            <a:endParaRPr lang="fr-FR" sz="1600" dirty="0">
              <a:ea typeface="Calibri"/>
              <a:cs typeface="Times New Roman"/>
            </a:endParaRPr>
          </a:p>
          <a:p>
            <a:pPr marL="96782" indent="0">
              <a:buNone/>
            </a:pPr>
            <a:endParaRPr lang="fr-FR" sz="1600" dirty="0">
              <a:ea typeface="Calibri"/>
              <a:cs typeface="Times New Roman"/>
            </a:endParaRPr>
          </a:p>
        </p:txBody>
      </p:sp>
      <p:sp>
        <p:nvSpPr>
          <p:cNvPr id="13" name="Titre 3"/>
          <p:cNvSpPr txBox="1">
            <a:spLocks/>
          </p:cNvSpPr>
          <p:nvPr/>
        </p:nvSpPr>
        <p:spPr>
          <a:xfrm>
            <a:off x="5292080" y="219445"/>
            <a:ext cx="3594126" cy="353495"/>
          </a:xfrm>
          <a:prstGeom prst="rect">
            <a:avLst/>
          </a:prstGeom>
          <a:noFill/>
          <a:effectLst/>
        </p:spPr>
        <p:txBody>
          <a:bodyPr vert="horz" lIns="91387" tIns="45693" rIns="91387" bIns="45693" rtlCol="0" anchor="b">
            <a:noAutofit/>
          </a:bodyPr>
          <a:lstStyle>
            <a:defPPr>
              <a:defRPr lang="fr-FR"/>
            </a:defPPr>
            <a:lvl1pPr algn="r">
              <a:spcBef>
                <a:spcPct val="0"/>
              </a:spcBef>
              <a:buNone/>
              <a:defRPr sz="2000" b="1">
                <a:solidFill>
                  <a:schemeClr val="accent3">
                    <a:lumMod val="75000"/>
                  </a:schemeClr>
                </a:solidFill>
                <a:latin typeface="+mj-lt"/>
                <a:ea typeface="Calibri"/>
                <a:cs typeface="Times New Roman"/>
              </a:defRPr>
            </a:lvl1pPr>
          </a:lstStyle>
          <a:p>
            <a:r>
              <a:rPr lang="fr-FR" dirty="0" smtClean="0"/>
              <a:t>EXERCICE DE LA CITOYENNETÉ</a:t>
            </a:r>
            <a:endParaRPr lang="fr-FR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089" y="6093296"/>
            <a:ext cx="1800200" cy="66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531">
            <a:off x="5438012" y="5078948"/>
            <a:ext cx="636463" cy="853358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984" y="3962804"/>
            <a:ext cx="3787070" cy="273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 rot="21051839">
            <a:off x="2134603" y="4196648"/>
            <a:ext cx="4380610" cy="1938942"/>
          </a:xfrm>
          <a:prstGeom prst="rect">
            <a:avLst/>
          </a:prstGeom>
        </p:spPr>
        <p:txBody>
          <a:bodyPr wrap="square" lIns="91392" tIns="45695" rIns="91392" bIns="45695">
            <a:spAutoFit/>
          </a:bodyPr>
          <a:lstStyle/>
          <a:p>
            <a:pPr algn="ctr" defTabSz="727893"/>
            <a:endParaRPr lang="fr-FR" sz="2000" b="1" dirty="0" smtClean="0">
              <a:solidFill>
                <a:srgbClr val="9BBB59">
                  <a:lumMod val="50000"/>
                </a:srgb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 defTabSz="727893"/>
            <a:r>
              <a:rPr lang="fr-FR" sz="2000" b="1" dirty="0" smtClean="0">
                <a:solidFill>
                  <a:srgbClr val="9BBB59">
                    <a:lumMod val="50000"/>
                  </a:srgb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Permanences </a:t>
            </a:r>
          </a:p>
          <a:p>
            <a:pPr algn="ctr" defTabSz="727893"/>
            <a:r>
              <a:rPr lang="fr-FR" sz="2000" b="1" dirty="0">
                <a:solidFill>
                  <a:srgbClr val="9BBB59">
                    <a:lumMod val="50000"/>
                  </a:srgb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</a:t>
            </a:r>
            <a:r>
              <a:rPr lang="fr-FR" sz="2000" b="1" dirty="0" smtClean="0">
                <a:solidFill>
                  <a:srgbClr val="9BBB59">
                    <a:lumMod val="50000"/>
                  </a:srgb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ensuelles </a:t>
            </a:r>
          </a:p>
          <a:p>
            <a:pPr algn="ctr" defTabSz="727893"/>
            <a:r>
              <a:rPr lang="fr-FR" sz="2000" b="1" dirty="0" smtClean="0">
                <a:solidFill>
                  <a:srgbClr val="9BBB59">
                    <a:lumMod val="50000"/>
                  </a:srgb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physiques </a:t>
            </a:r>
          </a:p>
          <a:p>
            <a:pPr algn="ctr" defTabSz="727893"/>
            <a:r>
              <a:rPr lang="fr-FR" sz="2000" b="1" dirty="0">
                <a:solidFill>
                  <a:srgbClr val="9BBB59">
                    <a:lumMod val="50000"/>
                  </a:srgb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</a:t>
            </a:r>
            <a:r>
              <a:rPr lang="fr-FR" sz="2000" b="1" dirty="0" smtClean="0">
                <a:solidFill>
                  <a:srgbClr val="9BBB59">
                    <a:lumMod val="50000"/>
                  </a:srgb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éléphoniques </a:t>
            </a:r>
          </a:p>
          <a:p>
            <a:pPr algn="ctr" defTabSz="727893"/>
            <a:r>
              <a:rPr lang="fr-FR" sz="2000" b="1" dirty="0" smtClean="0">
                <a:solidFill>
                  <a:srgbClr val="9BBB59">
                    <a:lumMod val="50000"/>
                  </a:srgb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et mails   </a:t>
            </a:r>
            <a:endParaRPr lang="fr-FR" sz="2000" b="1" dirty="0">
              <a:solidFill>
                <a:srgbClr val="9BBB59">
                  <a:lumMod val="50000"/>
                </a:srgb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42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79590" y="634986"/>
            <a:ext cx="5151509" cy="8840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13498" tIns="56750" rIns="113498" bIns="56750">
            <a:spAutoFit/>
          </a:bodyPr>
          <a:lstStyle/>
          <a:p>
            <a:pPr marL="0" marR="0" lvl="0" indent="0" algn="r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Partenariat avec les établissements et associations villeneuvoises</a:t>
            </a:r>
            <a:endParaRPr kumimoji="0" lang="fr-FR" sz="25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itre 3"/>
          <p:cNvSpPr txBox="1">
            <a:spLocks/>
          </p:cNvSpPr>
          <p:nvPr/>
        </p:nvSpPr>
        <p:spPr>
          <a:xfrm>
            <a:off x="3864848" y="180086"/>
            <a:ext cx="4850549" cy="454900"/>
          </a:xfrm>
          <a:prstGeom prst="rect">
            <a:avLst/>
          </a:prstGeom>
          <a:noFill/>
          <a:effectLst/>
        </p:spPr>
        <p:txBody>
          <a:bodyPr vert="horz" lIns="113498" tIns="56750" rIns="113498" bIns="56750" rtlCol="0" anchor="b">
            <a:noAutofit/>
          </a:bodyPr>
          <a:lstStyle>
            <a:lvl1pPr algn="r">
              <a:spcBef>
                <a:spcPct val="0"/>
              </a:spcBef>
              <a:buNone/>
              <a:defRPr sz="2000" b="1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Times New Roman"/>
              </a:defRPr>
            </a:lvl1pPr>
          </a:lstStyle>
          <a:p>
            <a:pPr marL="0" marR="0" lvl="0" indent="0" algn="r" defTabSz="9139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cs typeface="Times New Roman"/>
              </a:rPr>
              <a:t>ÉCHANGES ET PARTENARIATS</a:t>
            </a:r>
            <a:endParaRPr kumimoji="0" lang="fr-FR" sz="2000" b="1" i="0" u="none" strike="noStrike" kern="1200" cap="none" spc="0" normalizeH="0" baseline="0" noProof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Calibri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9513" y="5373216"/>
            <a:ext cx="1945967" cy="1037938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113498" tIns="56750" rIns="113498" bIns="56750">
            <a:spAutoFit/>
          </a:bodyPr>
          <a:lstStyle/>
          <a:p>
            <a:pPr marL="0" marR="0" lvl="0" indent="0" algn="l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Suivi:</a:t>
            </a:r>
          </a:p>
          <a:p>
            <a:pPr marL="0" marR="0" lvl="0" indent="0" algn="l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500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Service</a:t>
            </a:r>
            <a:r>
              <a:rPr kumimoji="0" lang="fr-FR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Accessibilité</a:t>
            </a:r>
            <a:r>
              <a:rPr kumimoji="0" lang="fr-FR" sz="1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universelle d’usage et durable</a:t>
            </a:r>
            <a:endParaRPr kumimoji="0" lang="fr-FR" sz="1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 rot="20990080">
            <a:off x="137351" y="473130"/>
            <a:ext cx="3782795" cy="422385"/>
          </a:xfrm>
          <a:prstGeom prst="rect">
            <a:avLst/>
          </a:prstGeom>
          <a:solidFill>
            <a:schemeClr val="bg2"/>
          </a:solidFill>
        </p:spPr>
        <p:txBody>
          <a:bodyPr wrap="square" lIns="113498" tIns="56750" rIns="113498" bIns="56750">
            <a:spAutoFit/>
          </a:bodyPr>
          <a:lstStyle/>
          <a:p>
            <a:pPr algn="ctr"/>
            <a:r>
              <a:rPr lang="fr-FR" sz="2000" dirty="0" smtClean="0">
                <a:cs typeface="MV Boli" panose="02000500030200090000" pitchFamily="2" charset="0"/>
              </a:rPr>
              <a:t>Exposition du sens en conscience </a:t>
            </a:r>
            <a:endParaRPr lang="fr-FR" sz="2000" dirty="0">
              <a:cs typeface="MV Boli" panose="02000500030200090000" pitchFamily="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9599" t="19485" r="64390" b="13579"/>
          <a:stretch/>
        </p:blipFill>
        <p:spPr>
          <a:xfrm>
            <a:off x="2796382" y="3259605"/>
            <a:ext cx="2226628" cy="32215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3584" y="2052527"/>
            <a:ext cx="4572000" cy="1200329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pPr marL="228600">
              <a:spcAft>
                <a:spcPts val="0"/>
              </a:spcAft>
            </a:pPr>
            <a:r>
              <a:rPr lang="fr-FR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L’exposition ludique et sensorielle pour découvrir la Ville de Villeneuve d’Ascq a mobilisé plus de 150 personnes en qualité de contributeurs. 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 rot="20933193">
            <a:off x="592630" y="952956"/>
            <a:ext cx="3359131" cy="61555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Du 21 février au 12 mars 2024</a:t>
            </a:r>
          </a:p>
          <a:p>
            <a:r>
              <a:rPr lang="fr-FR" dirty="0" smtClean="0"/>
              <a:t> 1001 visiteurs  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796382" y="1580877"/>
            <a:ext cx="2136932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LIEU :  </a:t>
            </a:r>
            <a:r>
              <a:rPr lang="fr-FR" dirty="0" err="1"/>
              <a:t>AUshopping</a:t>
            </a:r>
            <a:r>
              <a:rPr lang="fr-FR" dirty="0"/>
              <a:t> V2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501" y="1811490"/>
            <a:ext cx="3073061" cy="341982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20990080">
            <a:off x="5529897" y="4867333"/>
            <a:ext cx="3157393" cy="134571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113498" tIns="56750" rIns="113498" bIns="56750">
            <a:spAutoFit/>
          </a:bodyPr>
          <a:lstStyle/>
          <a:p>
            <a:pPr algn="ctr"/>
            <a:r>
              <a:rPr lang="fr-FR" sz="2000" dirty="0" smtClean="0">
                <a:cs typeface="MV Boli" panose="02000500030200090000" pitchFamily="2" charset="0"/>
              </a:rPr>
              <a:t>Journée du patrimoine 2024</a:t>
            </a:r>
          </a:p>
          <a:p>
            <a:pPr algn="ctr"/>
            <a:r>
              <a:rPr lang="fr-FR" sz="2000" dirty="0" smtClean="0">
                <a:cs typeface="MV Boli" panose="02000500030200090000" pitchFamily="2" charset="0"/>
              </a:rPr>
              <a:t>L’exposition a été  proposée au château de Flers </a:t>
            </a:r>
            <a:endParaRPr lang="fr-FR" sz="2000" dirty="0">
              <a:cs typeface="MV Boli" panose="02000500030200090000" pitchFamily="2" charset="0"/>
            </a:endParaRPr>
          </a:p>
          <a:p>
            <a:pPr algn="ctr"/>
            <a:r>
              <a:rPr lang="fr-FR" sz="2000" dirty="0" smtClean="0">
                <a:cs typeface="MV Boli" panose="02000500030200090000" pitchFamily="2" charset="0"/>
              </a:rPr>
              <a:t> </a:t>
            </a:r>
            <a:endParaRPr lang="fr-FR" sz="2000" dirty="0">
              <a:cs typeface="MV Boli" panose="02000500030200090000" pitchFamily="2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 rot="20931326">
            <a:off x="5352056" y="5810639"/>
            <a:ext cx="871538" cy="726026"/>
            <a:chOff x="1295239" y="2921152"/>
            <a:chExt cx="998395" cy="998395"/>
          </a:xfrm>
        </p:grpSpPr>
        <p:sp>
          <p:nvSpPr>
            <p:cNvPr id="14" name="Ellipse 13"/>
            <p:cNvSpPr/>
            <p:nvPr/>
          </p:nvSpPr>
          <p:spPr>
            <a:xfrm>
              <a:off x="1295239" y="2921152"/>
              <a:ext cx="998395" cy="998395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accent6">
                  <a:lumMod val="75000"/>
                </a:schemeClr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numCol="1" rtlCol="0">
              <a:prstTxWarp prst="textDeflate">
                <a:avLst/>
              </a:prstTxWarp>
              <a:spAutoFit/>
            </a:bodyPr>
            <a:lstStyle/>
            <a:p>
              <a:endParaRPr lang="fr-FR" sz="3000">
                <a:solidFill>
                  <a:schemeClr val="accent6">
                    <a:lumMod val="75000"/>
                  </a:schemeClr>
                </a:solidFill>
                <a:latin typeface="Hobo Std" pitchFamily="34" charset="0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1344314" y="2961699"/>
              <a:ext cx="900243" cy="879336"/>
            </a:xfrm>
            <a:prstGeom prst="rect">
              <a:avLst/>
            </a:prstGeom>
            <a:noFill/>
          </p:spPr>
          <p:txBody>
            <a:bodyPr wrap="none" rtlCol="0">
              <a:prstTxWarp prst="textButtonPour">
                <a:avLst/>
              </a:prstTxWarp>
              <a:spAutoFit/>
            </a:bodyPr>
            <a:lstStyle/>
            <a:p>
              <a:pPr algn="ctr"/>
              <a:r>
                <a:rPr lang="fr-FR" sz="1275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NOUVEAU</a:t>
              </a:r>
            </a:p>
            <a:p>
              <a:pPr algn="ctr"/>
              <a:r>
                <a:rPr lang="fr-FR" sz="1275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</a:p>
            <a:p>
              <a:pPr algn="ctr"/>
              <a:r>
                <a:rPr lang="fr-FR" sz="1875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2024</a:t>
              </a:r>
              <a:endParaRPr lang="fr-FR" sz="1875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092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5"/>
    </mc:Choice>
    <mc:Fallback xmlns="">
      <p:transition spd="slow" advTm="7005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79590" y="634986"/>
            <a:ext cx="5151509" cy="499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13498" tIns="56750" rIns="113498" bIns="56750">
            <a:spAutoFit/>
          </a:bodyPr>
          <a:lstStyle/>
          <a:p>
            <a:pPr marL="0" marR="0" lvl="0" indent="0" algn="r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Salon</a:t>
            </a:r>
            <a:r>
              <a:rPr kumimoji="0" lang="fr-FR" sz="25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autonomic </a:t>
            </a:r>
            <a:endParaRPr kumimoji="0" lang="fr-FR" sz="25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itre 3"/>
          <p:cNvSpPr txBox="1">
            <a:spLocks/>
          </p:cNvSpPr>
          <p:nvPr/>
        </p:nvSpPr>
        <p:spPr>
          <a:xfrm>
            <a:off x="3864848" y="180086"/>
            <a:ext cx="4850549" cy="454900"/>
          </a:xfrm>
          <a:prstGeom prst="rect">
            <a:avLst/>
          </a:prstGeom>
          <a:noFill/>
          <a:effectLst/>
        </p:spPr>
        <p:txBody>
          <a:bodyPr vert="horz" lIns="113498" tIns="56750" rIns="113498" bIns="56750" rtlCol="0" anchor="b">
            <a:noAutofit/>
          </a:bodyPr>
          <a:lstStyle>
            <a:lvl1pPr algn="r">
              <a:spcBef>
                <a:spcPct val="0"/>
              </a:spcBef>
              <a:buNone/>
              <a:defRPr sz="2000" b="1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Times New Roman"/>
              </a:defRPr>
            </a:lvl1pPr>
          </a:lstStyle>
          <a:p>
            <a:pPr marL="0" marR="0" lvl="0" indent="0" algn="r" defTabSz="9139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cs typeface="Times New Roman"/>
              </a:rPr>
              <a:t>ÉCHANGES ET PARTENARIATS</a:t>
            </a:r>
            <a:endParaRPr kumimoji="0" lang="fr-FR" sz="2000" b="1" i="0" u="none" strike="noStrike" kern="1200" cap="none" spc="0" normalizeH="0" baseline="0" noProof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Calibri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0245" y="5537982"/>
            <a:ext cx="2792311" cy="807106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113498" tIns="56750" rIns="113498" bIns="56750">
            <a:spAutoFit/>
          </a:bodyPr>
          <a:lstStyle/>
          <a:p>
            <a:pPr marL="0" marR="0" lvl="0" indent="0" algn="l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Suivi:</a:t>
            </a:r>
          </a:p>
          <a:p>
            <a:pPr marL="0" marR="0" lvl="0" indent="0" algn="l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500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Service accessibilité universelle d’usage et durable</a:t>
            </a:r>
            <a:r>
              <a:rPr kumimoji="0" lang="fr-FR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45" y="944160"/>
            <a:ext cx="4624221" cy="346816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556" y="2742094"/>
            <a:ext cx="2815187" cy="218339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42806" t="21454" r="28416" b="10626"/>
          <a:stretch/>
        </p:blipFill>
        <p:spPr>
          <a:xfrm>
            <a:off x="5595344" y="1134315"/>
            <a:ext cx="3333278" cy="44230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14"/>
          <p:cNvSpPr/>
          <p:nvPr/>
        </p:nvSpPr>
        <p:spPr>
          <a:xfrm rot="21420731">
            <a:off x="339709" y="274346"/>
            <a:ext cx="3634201" cy="668606"/>
          </a:xfrm>
          <a:prstGeom prst="rect">
            <a:avLst/>
          </a:prstGeom>
          <a:solidFill>
            <a:schemeClr val="accent1"/>
          </a:solidFill>
        </p:spPr>
        <p:txBody>
          <a:bodyPr wrap="square" lIns="113498" tIns="56750" rIns="113498" bIns="56750">
            <a:spAutoFit/>
          </a:bodyPr>
          <a:lstStyle/>
          <a:p>
            <a:pPr lvl="0" algn="r">
              <a:defRPr/>
            </a:pPr>
            <a:r>
              <a:rPr lang="fr-FR" sz="1800" b="1" dirty="0">
                <a:solidFill>
                  <a:schemeClr val="bg1"/>
                </a:solidFill>
              </a:rPr>
              <a:t>Partenariat avec les établissements </a:t>
            </a:r>
            <a:endParaRPr lang="fr-FR" sz="1800" b="1" dirty="0" smtClean="0">
              <a:solidFill>
                <a:schemeClr val="bg1"/>
              </a:solidFill>
            </a:endParaRPr>
          </a:p>
          <a:p>
            <a:pPr lvl="0" algn="r">
              <a:defRPr/>
            </a:pPr>
            <a:r>
              <a:rPr lang="fr-FR" sz="1800" b="1" dirty="0" smtClean="0">
                <a:solidFill>
                  <a:schemeClr val="bg1"/>
                </a:solidFill>
              </a:rPr>
              <a:t>et </a:t>
            </a:r>
            <a:r>
              <a:rPr lang="fr-FR" sz="1800" b="1" dirty="0">
                <a:solidFill>
                  <a:schemeClr val="bg1"/>
                </a:solidFill>
              </a:rPr>
              <a:t>associations villeneuvoises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57348" y="5240423"/>
            <a:ext cx="4727020" cy="123110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Partenaires </a:t>
            </a:r>
            <a:r>
              <a:rPr lang="fr-FR" sz="1400" b="1" dirty="0" smtClean="0">
                <a:solidFill>
                  <a:prstClr val="black"/>
                </a:solidFill>
                <a:latin typeface="Calibri"/>
              </a:rPr>
              <a:t>associatifs et municipaux 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>
              <a:defRPr/>
            </a:pP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Associations :</a:t>
            </a:r>
            <a:r>
              <a:rPr kumimoji="0" lang="fr-FR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Handifac</a:t>
            </a: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,Canopée, Pas à</a:t>
            </a:r>
            <a:r>
              <a:rPr kumimoji="0" lang="fr-FR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Pas, Surdi 59, </a:t>
            </a: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 rose des Vents, Etablissements : </a:t>
            </a:r>
            <a:r>
              <a:rPr kumimoji="0" lang="fr-F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Dabbadie</a:t>
            </a: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lang="fr-FR" sz="1200" dirty="0">
                <a:solidFill>
                  <a:prstClr val="black"/>
                </a:solidFill>
              </a:rPr>
              <a:t>l’Impro du chemin </a:t>
            </a:r>
            <a:r>
              <a:rPr lang="fr-FR" sz="1200" dirty="0" smtClean="0">
                <a:solidFill>
                  <a:prstClr val="black"/>
                </a:solidFill>
              </a:rPr>
              <a:t>Vert,</a:t>
            </a:r>
            <a:r>
              <a:rPr lang="fr-FR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200" dirty="0" smtClean="0">
                <a:solidFill>
                  <a:prstClr val="black"/>
                </a:solidFill>
                <a:latin typeface="Calibri"/>
              </a:rPr>
              <a:t>et l’</a:t>
            </a:r>
            <a:r>
              <a:rPr lang="fr-FR" sz="1200" dirty="0" err="1" smtClean="0">
                <a:solidFill>
                  <a:prstClr val="black"/>
                </a:solidFill>
                <a:latin typeface="Calibri"/>
              </a:rPr>
              <a:t>auto-entreprise</a:t>
            </a:r>
            <a:r>
              <a:rPr lang="fr-FR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Alpha Sens.</a:t>
            </a:r>
            <a:endParaRPr lang="fr-FR" sz="1200" dirty="0">
              <a:solidFill>
                <a:prstClr val="black"/>
              </a:solidFill>
              <a:latin typeface="Calibri"/>
            </a:endParaRPr>
          </a:p>
          <a:p>
            <a:pPr lvl="0">
              <a:defRPr/>
            </a:pPr>
            <a:r>
              <a:rPr lang="fr-FR" sz="1200" dirty="0" smtClean="0">
                <a:solidFill>
                  <a:prstClr val="black"/>
                </a:solidFill>
                <a:latin typeface="Calibri"/>
              </a:rPr>
              <a:t>Les services municipaux : Maison des ainés,  Promotion de la santé, culture et service accessibilité universelle d’usage et durable</a:t>
            </a:r>
          </a:p>
        </p:txBody>
      </p:sp>
      <p:grpSp>
        <p:nvGrpSpPr>
          <p:cNvPr id="11" name="Groupe 10"/>
          <p:cNvGrpSpPr/>
          <p:nvPr/>
        </p:nvGrpSpPr>
        <p:grpSpPr>
          <a:xfrm rot="20931326">
            <a:off x="1275006" y="4734573"/>
            <a:ext cx="871538" cy="726026"/>
            <a:chOff x="1295239" y="2921152"/>
            <a:chExt cx="998395" cy="998395"/>
          </a:xfrm>
        </p:grpSpPr>
        <p:sp>
          <p:nvSpPr>
            <p:cNvPr id="13" name="Ellipse 12"/>
            <p:cNvSpPr/>
            <p:nvPr/>
          </p:nvSpPr>
          <p:spPr>
            <a:xfrm>
              <a:off x="1295239" y="2921152"/>
              <a:ext cx="998395" cy="998395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accent6">
                  <a:lumMod val="75000"/>
                </a:schemeClr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numCol="1" rtlCol="0">
              <a:prstTxWarp prst="textDeflate">
                <a:avLst/>
              </a:prstTxWarp>
              <a:spAutoFit/>
            </a:bodyPr>
            <a:lstStyle/>
            <a:p>
              <a:endParaRPr lang="fr-FR" sz="3000">
                <a:solidFill>
                  <a:schemeClr val="accent6">
                    <a:lumMod val="75000"/>
                  </a:schemeClr>
                </a:solidFill>
                <a:latin typeface="Hobo Std" pitchFamily="34" charset="0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344314" y="2961699"/>
              <a:ext cx="900243" cy="879336"/>
            </a:xfrm>
            <a:prstGeom prst="rect">
              <a:avLst/>
            </a:prstGeom>
            <a:noFill/>
          </p:spPr>
          <p:txBody>
            <a:bodyPr wrap="none" rtlCol="0">
              <a:prstTxWarp prst="textButtonPour">
                <a:avLst/>
              </a:prstTxWarp>
              <a:spAutoFit/>
            </a:bodyPr>
            <a:lstStyle/>
            <a:p>
              <a:pPr algn="ctr"/>
              <a:r>
                <a:rPr lang="fr-FR" sz="1275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NOUVEAU</a:t>
              </a:r>
            </a:p>
            <a:p>
              <a:pPr algn="ctr"/>
              <a:r>
                <a:rPr lang="fr-FR" sz="1275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</a:p>
            <a:p>
              <a:pPr algn="ctr"/>
              <a:r>
                <a:rPr lang="fr-FR" sz="1875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2024</a:t>
              </a:r>
              <a:endParaRPr lang="fr-FR" sz="1875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834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5"/>
    </mc:Choice>
    <mc:Fallback xmlns="">
      <p:transition spd="slow" advTm="7005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3"/>
          <p:cNvSpPr txBox="1">
            <a:spLocks/>
          </p:cNvSpPr>
          <p:nvPr/>
        </p:nvSpPr>
        <p:spPr>
          <a:xfrm>
            <a:off x="2771800" y="152781"/>
            <a:ext cx="6293668" cy="570100"/>
          </a:xfrm>
          <a:prstGeom prst="rect">
            <a:avLst/>
          </a:prstGeom>
          <a:noFill/>
          <a:effectLst/>
        </p:spPr>
        <p:txBody>
          <a:bodyPr vert="horz" lIns="113498" tIns="56750" rIns="113498" bIns="56750" rtlCol="0" anchor="b">
            <a:noAutofit/>
          </a:bodyPr>
          <a:lstStyle>
            <a:lvl1pPr algn="r">
              <a:spcBef>
                <a:spcPct val="0"/>
              </a:spcBef>
              <a:buNone/>
              <a:defRPr sz="2000" b="1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Times New Roman"/>
              </a:defRPr>
            </a:lvl1pPr>
          </a:lstStyle>
          <a:p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L’EMPLOI DES PERSONNES EN SITUATION DE HANDICAP</a:t>
            </a:r>
          </a:p>
        </p:txBody>
      </p:sp>
      <p:graphicFrame>
        <p:nvGraphicFramePr>
          <p:cNvPr id="20" name="Tableau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982696"/>
              </p:ext>
            </p:extLst>
          </p:nvPr>
        </p:nvGraphicFramePr>
        <p:xfrm>
          <a:off x="3857678" y="1502093"/>
          <a:ext cx="5103784" cy="1613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4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5505">
                  <a:extLst>
                    <a:ext uri="{9D8B030D-6E8A-4147-A177-3AD203B41FA5}">
                      <a16:colId xmlns:a16="http://schemas.microsoft.com/office/drawing/2014/main" val="2199346527"/>
                    </a:ext>
                  </a:extLst>
                </a:gridCol>
                <a:gridCol w="1954036">
                  <a:extLst>
                    <a:ext uri="{9D8B030D-6E8A-4147-A177-3AD203B41FA5}">
                      <a16:colId xmlns:a16="http://schemas.microsoft.com/office/drawing/2014/main" val="3795820895"/>
                    </a:ext>
                  </a:extLst>
                </a:gridCol>
              </a:tblGrid>
              <a:tr h="270434">
                <a:tc>
                  <a:txBody>
                    <a:bodyPr/>
                    <a:lstStyle/>
                    <a:p>
                      <a:endParaRPr lang="fr-FR" sz="1600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fr-FR" sz="1600" dirty="0" smtClean="0">
                          <a:solidFill>
                            <a:srgbClr val="0070C0"/>
                          </a:solidFill>
                        </a:rPr>
                        <a:t>Au 1</a:t>
                      </a:r>
                      <a:r>
                        <a:rPr lang="fr-FR" sz="1600" baseline="30000" dirty="0" smtClean="0">
                          <a:solidFill>
                            <a:srgbClr val="0070C0"/>
                          </a:solidFill>
                        </a:rPr>
                        <a:t>ER</a:t>
                      </a:r>
                      <a:r>
                        <a:rPr lang="fr-FR" sz="1600" dirty="0" smtClean="0">
                          <a:solidFill>
                            <a:srgbClr val="0070C0"/>
                          </a:solidFill>
                        </a:rPr>
                        <a:t> Janvier2024</a:t>
                      </a:r>
                      <a:endParaRPr lang="fr-FR" sz="1600" dirty="0">
                        <a:solidFill>
                          <a:srgbClr val="0070C0"/>
                        </a:solidFill>
                      </a:endParaRPr>
                    </a:p>
                  </a:txBody>
                  <a:tcPr marL="113831" marR="113831" marT="58057" marB="580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9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kern="120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39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Effectif</a:t>
                      </a:r>
                      <a:r>
                        <a:rPr lang="fr-FR" sz="1800" b="1" kern="120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total</a:t>
                      </a:r>
                      <a:endParaRPr lang="fr-FR" sz="1800" b="1" kern="120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/>
                      <a:endParaRPr lang="fr-FR" sz="1800" b="1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486" marR="9486" marT="96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Agent</a:t>
                      </a:r>
                      <a:r>
                        <a:rPr lang="fr-FR" sz="1800" b="1" kern="120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BOE</a:t>
                      </a:r>
                      <a:endParaRPr lang="fr-FR" sz="1800" b="1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486" marR="9486" marT="96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564473"/>
                  </a:ext>
                </a:extLst>
              </a:tr>
              <a:tr h="270434">
                <a:tc>
                  <a:txBody>
                    <a:bodyPr/>
                    <a:lstStyle/>
                    <a:p>
                      <a:r>
                        <a:rPr lang="fr-FR" sz="1800" dirty="0" smtClean="0">
                          <a:solidFill>
                            <a:srgbClr val="0070C0"/>
                          </a:solidFill>
                        </a:rPr>
                        <a:t>Ville </a:t>
                      </a:r>
                      <a:endParaRPr lang="fr-FR" sz="1800" dirty="0">
                        <a:solidFill>
                          <a:srgbClr val="0070C0"/>
                        </a:solidFill>
                      </a:endParaRPr>
                    </a:p>
                  </a:txBody>
                  <a:tcPr marL="113831" marR="113831" marT="58057" marB="580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1266</a:t>
                      </a:r>
                      <a:endParaRPr lang="fr-FR" sz="1800" b="1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486" marR="9486" marT="96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125  (9,87%)</a:t>
                      </a:r>
                      <a:endParaRPr lang="fr-FR" sz="1800" b="1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486" marR="9486" marT="96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792897"/>
                  </a:ext>
                </a:extLst>
              </a:tr>
              <a:tr h="270434">
                <a:tc>
                  <a:txBody>
                    <a:bodyPr/>
                    <a:lstStyle/>
                    <a:p>
                      <a:r>
                        <a:rPr lang="fr-FR" sz="1800" dirty="0" smtClean="0">
                          <a:solidFill>
                            <a:srgbClr val="0070C0"/>
                          </a:solidFill>
                        </a:rPr>
                        <a:t>CCAS</a:t>
                      </a:r>
                      <a:r>
                        <a:rPr lang="fr-FR" sz="1800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endParaRPr lang="fr-FR" sz="1800" dirty="0">
                        <a:solidFill>
                          <a:srgbClr val="0070C0"/>
                        </a:solidFill>
                      </a:endParaRPr>
                    </a:p>
                  </a:txBody>
                  <a:tcPr marL="113831" marR="113831" marT="58057" marB="580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144</a:t>
                      </a:r>
                      <a:endParaRPr lang="fr-FR" sz="1800" b="1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486" marR="9486" marT="96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 (8,33 %)</a:t>
                      </a:r>
                      <a:endParaRPr lang="fr-FR" sz="1800" b="1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486" marR="9486" marT="96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110261" y="5701991"/>
            <a:ext cx="2987146" cy="594095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113498" tIns="56750" rIns="113498" bIns="56750">
            <a:spAutoFit/>
          </a:bodyPr>
          <a:lstStyle/>
          <a:p>
            <a:r>
              <a:rPr lang="fr-FR" sz="1500" u="sng">
                <a:ea typeface="Calibri"/>
                <a:cs typeface="Times New Roman"/>
              </a:rPr>
              <a:t>Suivi</a:t>
            </a:r>
            <a:r>
              <a:rPr lang="fr-FR" sz="1500">
                <a:ea typeface="Calibri"/>
                <a:cs typeface="Times New Roman"/>
              </a:rPr>
              <a:t> : </a:t>
            </a:r>
          </a:p>
          <a:p>
            <a:r>
              <a:rPr lang="fr-FR" sz="1500">
                <a:ea typeface="Calibri"/>
                <a:cs typeface="Times New Roman"/>
              </a:rPr>
              <a:t>Direction des Ressources humaines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40223" y="2303981"/>
            <a:ext cx="2420289" cy="576273"/>
          </a:xfrm>
          <a:prstGeom prst="rect">
            <a:avLst/>
          </a:prstGeom>
          <a:noFill/>
        </p:spPr>
        <p:txBody>
          <a:bodyPr wrap="square" lIns="113498" tIns="56750" rIns="113498" bIns="56750" rtlCol="0">
            <a:spAutoFit/>
          </a:bodyPr>
          <a:lstStyle/>
          <a:p>
            <a:pPr marL="226603" indent="-226603"/>
            <a:r>
              <a:rPr lang="fr-FR" sz="1500" b="1" dirty="0"/>
              <a:t>*</a:t>
            </a:r>
            <a:r>
              <a:rPr lang="fr-FR" sz="1500" dirty="0"/>
              <a:t> </a:t>
            </a:r>
            <a:r>
              <a:rPr lang="fr-FR" sz="1500" b="1" dirty="0"/>
              <a:t>BOE =</a:t>
            </a:r>
            <a:r>
              <a:rPr lang="fr-FR" sz="1500" dirty="0"/>
              <a:t> Bénéficiaire de l‘obligation </a:t>
            </a:r>
            <a:r>
              <a:rPr lang="fr-FR" sz="1500" dirty="0" smtClean="0"/>
              <a:t>d‘emploi</a:t>
            </a:r>
            <a:endParaRPr lang="fr-FR" sz="1500" dirty="0"/>
          </a:p>
        </p:txBody>
      </p:sp>
      <p:sp>
        <p:nvSpPr>
          <p:cNvPr id="15" name="Espace réservé du texte 5"/>
          <p:cNvSpPr txBox="1">
            <a:spLocks/>
          </p:cNvSpPr>
          <p:nvPr/>
        </p:nvSpPr>
        <p:spPr>
          <a:xfrm>
            <a:off x="110261" y="788119"/>
            <a:ext cx="3441416" cy="131243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13498" tIns="56750" rIns="113498" bIns="56750" rtlCol="0">
            <a:noAutofit/>
          </a:bodyPr>
          <a:lstStyle>
            <a:defPPr>
              <a:defRPr lang="fr-FR"/>
            </a:defPPr>
            <a:lvl1pPr defTabSz="914400">
              <a:spcBef>
                <a:spcPct val="20000"/>
              </a:spcBef>
              <a:buFont typeface="Arial" panose="020B0604020202020204" pitchFamily="34" charset="0"/>
              <a:buNone/>
              <a:defRPr sz="1200" b="1">
                <a:ea typeface="Calibri"/>
                <a:cs typeface="Times New Roman"/>
              </a:defRPr>
            </a:lvl1pPr>
          </a:lstStyle>
          <a:p>
            <a:r>
              <a:rPr lang="fr-FR" sz="1400" dirty="0"/>
              <a:t>En </a:t>
            </a:r>
            <a:r>
              <a:rPr lang="fr-FR" sz="1400" dirty="0" smtClean="0"/>
              <a:t>2024, le taux d’emploi légal </a:t>
            </a:r>
            <a:r>
              <a:rPr lang="fr-FR" sz="1400" dirty="0"/>
              <a:t>d</a:t>
            </a:r>
            <a:r>
              <a:rPr lang="fr-FR" sz="1400" dirty="0" smtClean="0"/>
              <a:t>es </a:t>
            </a:r>
            <a:r>
              <a:rPr lang="fr-FR" sz="1400" dirty="0"/>
              <a:t>trois fonctions publiques </a:t>
            </a:r>
            <a:r>
              <a:rPr lang="fr-FR" sz="1400" b="0" dirty="0" smtClean="0"/>
              <a:t>: </a:t>
            </a:r>
            <a:r>
              <a:rPr lang="fr-FR" sz="1400" dirty="0" smtClean="0"/>
              <a:t>5,93 %</a:t>
            </a:r>
          </a:p>
          <a:p>
            <a:r>
              <a:rPr lang="fr-FR" sz="1400" b="0" dirty="0" smtClean="0"/>
              <a:t>- Fonction publique </a:t>
            </a:r>
            <a:r>
              <a:rPr lang="fr-FR" sz="1400" dirty="0" smtClean="0"/>
              <a:t>territoriale </a:t>
            </a:r>
            <a:r>
              <a:rPr lang="fr-FR" sz="1400" dirty="0"/>
              <a:t>: </a:t>
            </a:r>
            <a:r>
              <a:rPr lang="fr-FR" sz="1400" dirty="0" smtClean="0"/>
              <a:t>7,24 </a:t>
            </a:r>
            <a:r>
              <a:rPr lang="fr-FR" sz="1400" dirty="0"/>
              <a:t>%</a:t>
            </a:r>
          </a:p>
          <a:p>
            <a:r>
              <a:rPr lang="fr-FR" sz="1400" b="0" dirty="0" smtClean="0"/>
              <a:t>- Fonction </a:t>
            </a:r>
            <a:r>
              <a:rPr lang="fr-FR" sz="1400" b="0" dirty="0"/>
              <a:t>publique </a:t>
            </a:r>
            <a:r>
              <a:rPr lang="fr-FR" sz="1400" dirty="0"/>
              <a:t>hospitalière : </a:t>
            </a:r>
            <a:r>
              <a:rPr lang="fr-FR" sz="1400" dirty="0" smtClean="0"/>
              <a:t> 5,90%.</a:t>
            </a:r>
            <a:endParaRPr lang="fr-FR" sz="1400" b="0" dirty="0"/>
          </a:p>
          <a:p>
            <a:r>
              <a:rPr lang="fr-FR" sz="1400" b="0" dirty="0" smtClean="0"/>
              <a:t>- Fonction </a:t>
            </a:r>
            <a:r>
              <a:rPr lang="fr-FR" sz="1400" b="0" dirty="0"/>
              <a:t>publique  </a:t>
            </a:r>
            <a:r>
              <a:rPr lang="fr-FR" sz="1400" dirty="0"/>
              <a:t>d’Etat </a:t>
            </a:r>
            <a:r>
              <a:rPr lang="fr-FR" sz="1400" dirty="0" smtClean="0"/>
              <a:t>: 4,86 </a:t>
            </a:r>
            <a:r>
              <a:rPr lang="fr-FR" sz="1400" dirty="0"/>
              <a:t>%</a:t>
            </a:r>
          </a:p>
          <a:p>
            <a:endParaRPr lang="fr-FR" b="0" dirty="0"/>
          </a:p>
        </p:txBody>
      </p:sp>
      <p:sp>
        <p:nvSpPr>
          <p:cNvPr id="16" name="Rectangle 15"/>
          <p:cNvSpPr/>
          <p:nvPr/>
        </p:nvSpPr>
        <p:spPr>
          <a:xfrm>
            <a:off x="2339752" y="3382311"/>
            <a:ext cx="6621710" cy="11302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13498" tIns="56750" rIns="113498" bIns="56750">
            <a:spAutoFit/>
          </a:bodyPr>
          <a:lstStyle/>
          <a:p>
            <a:pPr algn="ctr"/>
            <a:r>
              <a:rPr lang="fr-FR" sz="1800" b="1" dirty="0" smtClean="0">
                <a:solidFill>
                  <a:schemeClr val="accent3">
                    <a:lumMod val="50000"/>
                  </a:schemeClr>
                </a:solidFill>
              </a:rPr>
              <a:t> Recrutement 2024 :</a:t>
            </a:r>
          </a:p>
          <a:p>
            <a:r>
              <a:rPr lang="fr-FR" dirty="0" smtClean="0"/>
              <a:t>- </a:t>
            </a:r>
            <a:r>
              <a:rPr lang="fr-FR" b="1" dirty="0">
                <a:solidFill>
                  <a:srgbClr val="00B050"/>
                </a:solidFill>
              </a:rPr>
              <a:t>2 </a:t>
            </a:r>
            <a:r>
              <a:rPr lang="fr-FR" b="1" dirty="0" smtClean="0">
                <a:solidFill>
                  <a:srgbClr val="00B050"/>
                </a:solidFill>
              </a:rPr>
              <a:t>personnes </a:t>
            </a:r>
            <a:r>
              <a:rPr lang="fr-FR" dirty="0"/>
              <a:t>ont été recrutées en tant que titulaire à la ville.</a:t>
            </a:r>
          </a:p>
          <a:p>
            <a:r>
              <a:rPr lang="fr-FR" dirty="0"/>
              <a:t>-</a:t>
            </a:r>
            <a:r>
              <a:rPr lang="fr-FR" b="1" dirty="0">
                <a:solidFill>
                  <a:schemeClr val="accent3"/>
                </a:solidFill>
              </a:rPr>
              <a:t> </a:t>
            </a:r>
            <a:r>
              <a:rPr lang="fr-FR" b="1" dirty="0">
                <a:solidFill>
                  <a:srgbClr val="00B050"/>
                </a:solidFill>
              </a:rPr>
              <a:t>2 </a:t>
            </a:r>
            <a:r>
              <a:rPr lang="fr-FR" b="1" dirty="0" smtClean="0">
                <a:solidFill>
                  <a:srgbClr val="00B050"/>
                </a:solidFill>
              </a:rPr>
              <a:t>apprentis </a:t>
            </a:r>
            <a:r>
              <a:rPr lang="fr-FR" dirty="0"/>
              <a:t>ont été recrutés en restauration scolaire et en piscine. </a:t>
            </a:r>
          </a:p>
          <a:p>
            <a:pPr lvl="0"/>
            <a:endParaRPr lang="fr-FR" sz="1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2771800" y="4734685"/>
            <a:ext cx="5193615" cy="700592"/>
          </a:xfrm>
          <a:prstGeom prst="round2DiagRect">
            <a:avLst/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498" tIns="56750" rIns="113498" bIns="56750" rtlCol="0" anchor="ctr"/>
          <a:lstStyle>
            <a:defPPr>
              <a:defRPr lang="fr-FR"/>
            </a:defPPr>
            <a:lvl1pPr marL="85725">
              <a:defRPr sz="1800" b="1">
                <a:solidFill>
                  <a:schemeClr val="accent3">
                    <a:lumMod val="75000"/>
                  </a:schemeClr>
                </a:solidFill>
                <a:ea typeface="Calibri"/>
                <a:cs typeface="Times New Roman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371475" lvl="0" indent="-285750">
              <a:buFontTx/>
              <a:buChar char="-"/>
            </a:pPr>
            <a:endParaRPr lang="fr-FR" sz="1600" dirty="0" smtClean="0">
              <a:solidFill>
                <a:srgbClr val="00B050"/>
              </a:solidFill>
            </a:endParaRPr>
          </a:p>
          <a:p>
            <a:pPr marL="371475" lvl="0" indent="-285750">
              <a:buFontTx/>
              <a:buChar char="-"/>
            </a:pPr>
            <a:r>
              <a:rPr lang="fr-FR" sz="1600" dirty="0" smtClean="0">
                <a:solidFill>
                  <a:srgbClr val="00B050"/>
                </a:solidFill>
              </a:rPr>
              <a:t>37 </a:t>
            </a:r>
            <a:r>
              <a:rPr lang="fr-FR" sz="1600" dirty="0">
                <a:solidFill>
                  <a:srgbClr val="00B050"/>
                </a:solidFill>
              </a:rPr>
              <a:t>aménagements </a:t>
            </a:r>
            <a:r>
              <a:rPr lang="fr-FR" sz="1600" dirty="0">
                <a:solidFill>
                  <a:schemeClr val="tx1"/>
                </a:solidFill>
              </a:rPr>
              <a:t>de poste </a:t>
            </a:r>
            <a:r>
              <a:rPr lang="fr-FR" sz="1600" dirty="0" smtClean="0">
                <a:solidFill>
                  <a:schemeClr val="tx1"/>
                </a:solidFill>
              </a:rPr>
              <a:t>pris en charge FIPHFP </a:t>
            </a:r>
            <a:endParaRPr lang="fr-FR" sz="1600" b="0" dirty="0" smtClean="0">
              <a:solidFill>
                <a:schemeClr val="tx1"/>
              </a:solidFill>
            </a:endParaRPr>
          </a:p>
          <a:p>
            <a:pPr marL="371475" lvl="0" indent="-285750">
              <a:buFontTx/>
              <a:buChar char="-"/>
            </a:pPr>
            <a:r>
              <a:rPr lang="fr-FR" sz="1600" dirty="0" smtClean="0">
                <a:solidFill>
                  <a:srgbClr val="00B050"/>
                </a:solidFill>
              </a:rPr>
              <a:t>23 études de postes </a:t>
            </a:r>
            <a:r>
              <a:rPr lang="fr-FR" sz="1600" b="0" dirty="0" smtClean="0">
                <a:solidFill>
                  <a:schemeClr val="tx1"/>
                </a:solidFill>
              </a:rPr>
              <a:t>réalisées ou coordonnées </a:t>
            </a:r>
          </a:p>
          <a:p>
            <a:pPr lvl="0"/>
            <a:endParaRPr lang="fr-FR" sz="1600" b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09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1"/>
    </mc:Choice>
    <mc:Fallback xmlns="">
      <p:transition spd="slow" advTm="6511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16200000">
            <a:off x="6125497" y="3752285"/>
            <a:ext cx="4588355" cy="345441"/>
          </a:xfrm>
          <a:prstGeom prst="rect">
            <a:avLst/>
          </a:prstGeom>
        </p:spPr>
        <p:txBody>
          <a:bodyPr wrap="none" lIns="113498" tIns="56750" rIns="113498" bIns="56750">
            <a:spAutoFit/>
          </a:bodyPr>
          <a:lstStyle/>
          <a:p>
            <a:r>
              <a:rPr lang="fr-FR" sz="1500" dirty="0"/>
              <a:t>Impression Ville de Villeneuve </a:t>
            </a:r>
            <a:r>
              <a:rPr lang="fr-FR" sz="1500" dirty="0" smtClean="0"/>
              <a:t>d’Ascq – Septembre 2025</a:t>
            </a:r>
            <a:endParaRPr lang="fr-FR" sz="1500" dirty="0"/>
          </a:p>
        </p:txBody>
      </p:sp>
      <p:pic>
        <p:nvPicPr>
          <p:cNvPr id="3" name="Picture 2" descr="\\HELENE\Direction_VA\Amenagement Urbain\BIGéo\00_BIBLIOTHEQUE\- LOGO\VdASCQ\logo Villeneuve d'ascq Transpare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060" y="1926290"/>
            <a:ext cx="2486154" cy="131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72339" y="3353141"/>
            <a:ext cx="4709591" cy="1422659"/>
          </a:xfrm>
          <a:prstGeom prst="rect">
            <a:avLst/>
          </a:prstGeom>
        </p:spPr>
        <p:txBody>
          <a:bodyPr wrap="square" lIns="113498" tIns="56750" rIns="113498" bIns="56750">
            <a:spAutoFit/>
          </a:bodyPr>
          <a:lstStyle/>
          <a:p>
            <a:pPr algn="ctr"/>
            <a:r>
              <a:rPr lang="fr-FR" dirty="0"/>
              <a:t>Direction général des services</a:t>
            </a:r>
          </a:p>
          <a:p>
            <a:pPr algn="ctr"/>
            <a:r>
              <a:rPr lang="fr-FR" dirty="0" smtClean="0"/>
              <a:t>Service accessibilité universelle d’usage et durable</a:t>
            </a:r>
            <a:endParaRPr lang="fr-FR" dirty="0"/>
          </a:p>
          <a:p>
            <a:pPr algn="ctr"/>
            <a:r>
              <a:rPr lang="fr-FR" dirty="0" smtClean="0"/>
              <a:t>Tél</a:t>
            </a:r>
            <a:r>
              <a:rPr lang="fr-FR" dirty="0"/>
              <a:t> : 03 20 43 50 50</a:t>
            </a:r>
          </a:p>
          <a:p>
            <a:pPr algn="ctr"/>
            <a:r>
              <a:rPr lang="fr-FR" dirty="0"/>
              <a:t>Email </a:t>
            </a:r>
            <a:r>
              <a:rPr lang="fr-FR" dirty="0" smtClean="0"/>
              <a:t>: accessibilite@villeneuvedascq.fr</a:t>
            </a:r>
          </a:p>
          <a:p>
            <a:pPr algn="ctr"/>
            <a:endParaRPr lang="fr-FR" u="sng" dirty="0"/>
          </a:p>
        </p:txBody>
      </p:sp>
    </p:spTree>
    <p:extLst>
      <p:ext uri="{BB962C8B-B14F-4D97-AF65-F5344CB8AC3E}">
        <p14:creationId xmlns:p14="http://schemas.microsoft.com/office/powerpoint/2010/main" val="276096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5556" y="5592777"/>
            <a:ext cx="3328271" cy="830942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91387" tIns="45693" rIns="91387" bIns="45693">
            <a:spAutoFit/>
          </a:bodyPr>
          <a:lstStyle/>
          <a:p>
            <a:r>
              <a:rPr lang="fr-FR" sz="1200" u="sng" dirty="0">
                <a:ea typeface="Calibri"/>
                <a:cs typeface="Times New Roman"/>
              </a:rPr>
              <a:t>Suivi</a:t>
            </a:r>
            <a:r>
              <a:rPr lang="fr-FR" sz="1200" dirty="0">
                <a:ea typeface="Calibri"/>
                <a:cs typeface="Times New Roman"/>
              </a:rPr>
              <a:t> : </a:t>
            </a:r>
          </a:p>
          <a:p>
            <a:r>
              <a:rPr lang="fr-FR" sz="1200" dirty="0">
                <a:ea typeface="Calibri"/>
                <a:cs typeface="Times New Roman"/>
              </a:rPr>
              <a:t>Élue en charge du </a:t>
            </a:r>
            <a:r>
              <a:rPr lang="fr-FR" sz="1200" dirty="0" smtClean="0">
                <a:ea typeface="Calibri"/>
                <a:cs typeface="Times New Roman"/>
              </a:rPr>
              <a:t>handicap</a:t>
            </a:r>
            <a:endParaRPr lang="fr-FR" sz="1200" dirty="0">
              <a:ea typeface="Calibri"/>
              <a:cs typeface="Times New Roman"/>
            </a:endParaRPr>
          </a:p>
          <a:p>
            <a:r>
              <a:rPr lang="fr-FR" sz="1200" dirty="0" smtClean="0">
                <a:ea typeface="Calibri"/>
                <a:cs typeface="Times New Roman"/>
              </a:rPr>
              <a:t>Service accessibilité universelle d’usage et durable</a:t>
            </a:r>
          </a:p>
          <a:p>
            <a:r>
              <a:rPr lang="fr-FR" sz="1200" dirty="0" smtClean="0">
                <a:ea typeface="Calibri"/>
                <a:cs typeface="Times New Roman"/>
              </a:rPr>
              <a:t>Service engagement citoyen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089" y="6093296"/>
            <a:ext cx="1800200" cy="66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624" y="2444254"/>
            <a:ext cx="4724717" cy="3543537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sp>
        <p:nvSpPr>
          <p:cNvPr id="11" name="Titre 3"/>
          <p:cNvSpPr txBox="1">
            <a:spLocks/>
          </p:cNvSpPr>
          <p:nvPr/>
        </p:nvSpPr>
        <p:spPr>
          <a:xfrm>
            <a:off x="5548449" y="214226"/>
            <a:ext cx="3594126" cy="312292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91387" tIns="45693" rIns="91387" bIns="45693" rtlCol="0" anchor="b">
            <a:noAutofit/>
          </a:bodyPr>
          <a:lstStyle>
            <a:defPPr>
              <a:defRPr lang="fr-FR"/>
            </a:defPPr>
            <a:lvl1pPr algn="r">
              <a:spcBef>
                <a:spcPct val="0"/>
              </a:spcBef>
              <a:buNone/>
              <a:defRPr sz="2000" b="1">
                <a:solidFill>
                  <a:schemeClr val="accent3">
                    <a:lumMod val="75000"/>
                  </a:schemeClr>
                </a:solidFill>
                <a:latin typeface="+mj-lt"/>
                <a:ea typeface="Calibri"/>
                <a:cs typeface="Times New Roman"/>
              </a:defRPr>
            </a:lvl1pPr>
          </a:lstStyle>
          <a:p>
            <a:r>
              <a:rPr lang="fr-FR" dirty="0" smtClean="0"/>
              <a:t>EXERCICE DE LA CITOYENNETÉ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43631" y="3762790"/>
            <a:ext cx="2507411" cy="61555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 smtClean="0"/>
              <a:t>Utilisé dans le cadre de la  concertation citoyenne  </a:t>
            </a:r>
            <a:endParaRPr lang="fr-FR" b="1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8" y="577200"/>
            <a:ext cx="3448946" cy="2586710"/>
          </a:xfrm>
          <a:prstGeom prst="rect">
            <a:avLst/>
          </a:prstGeom>
          <a:ln w="76200">
            <a:solidFill>
              <a:schemeClr val="bg2">
                <a:lumMod val="90000"/>
              </a:schemeClr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624" y="577200"/>
            <a:ext cx="4724717" cy="191569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854624" y="1595635"/>
            <a:ext cx="4759057" cy="61555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Villeneuve d’Ascq lauréate </a:t>
            </a:r>
            <a:r>
              <a:rPr lang="fr-FR" b="1" dirty="0" smtClean="0"/>
              <a:t>du Prix territorial</a:t>
            </a:r>
          </a:p>
          <a:p>
            <a:pPr algn="ctr"/>
            <a:r>
              <a:rPr lang="fr-FR" b="1" dirty="0" smtClean="0"/>
              <a:t>Remise du prix par la GMF </a:t>
            </a:r>
          </a:p>
        </p:txBody>
      </p:sp>
    </p:spTree>
    <p:extLst>
      <p:ext uri="{BB962C8B-B14F-4D97-AF65-F5344CB8AC3E}">
        <p14:creationId xmlns:p14="http://schemas.microsoft.com/office/powerpoint/2010/main" val="428313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/>
          <p:cNvSpPr txBox="1">
            <a:spLocks/>
          </p:cNvSpPr>
          <p:nvPr/>
        </p:nvSpPr>
        <p:spPr>
          <a:xfrm>
            <a:off x="5548449" y="214226"/>
            <a:ext cx="3594126" cy="312292"/>
          </a:xfrm>
          <a:prstGeom prst="rect">
            <a:avLst/>
          </a:prstGeom>
          <a:noFill/>
          <a:effectLst/>
        </p:spPr>
        <p:txBody>
          <a:bodyPr vert="horz" lIns="91387" tIns="45693" rIns="91387" bIns="45693" rtlCol="0" anchor="b">
            <a:noAutofit/>
          </a:bodyPr>
          <a:lstStyle>
            <a:defPPr>
              <a:defRPr lang="fr-FR"/>
            </a:defPPr>
            <a:lvl1pPr algn="r">
              <a:spcBef>
                <a:spcPct val="0"/>
              </a:spcBef>
              <a:buNone/>
              <a:defRPr sz="2000" b="1">
                <a:solidFill>
                  <a:schemeClr val="accent3">
                    <a:lumMod val="75000"/>
                  </a:schemeClr>
                </a:solidFill>
                <a:latin typeface="+mj-lt"/>
                <a:ea typeface="Calibri"/>
                <a:cs typeface="Times New Roman"/>
              </a:defRPr>
            </a:lvl1pPr>
          </a:lstStyle>
          <a:p>
            <a:r>
              <a:rPr lang="fr-FR" dirty="0" smtClean="0"/>
              <a:t>EXERCICE DE LA CITOYENNETÉ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089" y="6093296"/>
            <a:ext cx="1800200" cy="66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6" r="21406"/>
          <a:stretch/>
        </p:blipFill>
        <p:spPr>
          <a:xfrm rot="5400000">
            <a:off x="-958394" y="1343263"/>
            <a:ext cx="6002828" cy="3497241"/>
          </a:xfrm>
          <a:prstGeom prst="rect">
            <a:avLst/>
          </a:prstGeom>
        </p:spPr>
      </p:pic>
      <p:sp>
        <p:nvSpPr>
          <p:cNvPr id="10" name="Espace réservé du contenu 4"/>
          <p:cNvSpPr txBox="1">
            <a:spLocks/>
          </p:cNvSpPr>
          <p:nvPr/>
        </p:nvSpPr>
        <p:spPr>
          <a:xfrm>
            <a:off x="3510068" y="3855802"/>
            <a:ext cx="5392649" cy="200864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lIns="91387" tIns="45693" rIns="91387" bIns="45693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6782" indent="0">
              <a:buNone/>
            </a:pPr>
            <a:r>
              <a:rPr lang="fr-FR" sz="1800" b="1" dirty="0" smtClean="0">
                <a:solidFill>
                  <a:schemeClr val="accent3">
                    <a:lumMod val="75000"/>
                  </a:schemeClr>
                </a:solidFill>
              </a:rPr>
              <a:t>En  </a:t>
            </a:r>
            <a:r>
              <a:rPr lang="fr-FR" sz="1800" b="1" dirty="0">
                <a:solidFill>
                  <a:schemeClr val="accent3">
                    <a:lumMod val="75000"/>
                  </a:schemeClr>
                </a:solidFill>
              </a:rPr>
              <a:t>2024 </a:t>
            </a:r>
            <a:r>
              <a:rPr lang="fr-FR" sz="1800" b="1" dirty="0" smtClean="0">
                <a:solidFill>
                  <a:schemeClr val="accent3">
                    <a:lumMod val="75000"/>
                  </a:schemeClr>
                </a:solidFill>
              </a:rPr>
              <a:t>:</a:t>
            </a:r>
            <a:endParaRPr lang="fr-FR" sz="18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96782" indent="0">
              <a:buNone/>
            </a:pPr>
            <a:r>
              <a:rPr lang="fr-FR" sz="1600" b="1" dirty="0" smtClean="0"/>
              <a:t>En présentiel :</a:t>
            </a:r>
          </a:p>
          <a:p>
            <a:pPr marL="96782" indent="0">
              <a:buNone/>
            </a:pPr>
            <a:r>
              <a:rPr lang="fr-FR" sz="1800" b="1" dirty="0" smtClean="0">
                <a:solidFill>
                  <a:schemeClr val="accent3">
                    <a:lumMod val="75000"/>
                  </a:schemeClr>
                </a:solidFill>
              </a:rPr>
              <a:t>Mairie </a:t>
            </a:r>
            <a:r>
              <a:rPr lang="fr-FR" sz="1600" b="1" dirty="0" smtClean="0"/>
              <a:t>16 fois, </a:t>
            </a:r>
            <a:r>
              <a:rPr lang="fr-FR" sz="1600" dirty="0" smtClean="0"/>
              <a:t>un total </a:t>
            </a:r>
            <a:r>
              <a:rPr lang="fr-FR" sz="1600" dirty="0"/>
              <a:t>de </a:t>
            </a:r>
            <a:r>
              <a:rPr lang="fr-FR" sz="1600" b="1" dirty="0"/>
              <a:t>2h26 d’échange</a:t>
            </a:r>
          </a:p>
          <a:p>
            <a:pPr marL="96782" indent="0">
              <a:buNone/>
            </a:pPr>
            <a:r>
              <a:rPr lang="fr-FR" sz="1800" b="1" dirty="0" smtClean="0">
                <a:solidFill>
                  <a:schemeClr val="accent3">
                    <a:lumMod val="75000"/>
                  </a:schemeClr>
                </a:solidFill>
              </a:rPr>
              <a:t>CCAS </a:t>
            </a:r>
            <a:r>
              <a:rPr lang="fr-FR" sz="16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sz="1600" b="1" dirty="0" smtClean="0"/>
              <a:t>1 fois </a:t>
            </a:r>
            <a:r>
              <a:rPr lang="fr-FR" sz="1600" dirty="0" smtClean="0"/>
              <a:t>en LSF pour </a:t>
            </a:r>
            <a:r>
              <a:rPr lang="fr-FR" sz="1600" b="1" dirty="0" smtClean="0"/>
              <a:t>3 </a:t>
            </a:r>
            <a:r>
              <a:rPr lang="fr-FR" sz="1600" b="1" dirty="0"/>
              <a:t>min </a:t>
            </a:r>
            <a:r>
              <a:rPr lang="fr-FR" sz="1600" dirty="0"/>
              <a:t>d’échange</a:t>
            </a:r>
          </a:p>
          <a:p>
            <a:pPr marL="96782" indent="0">
              <a:buNone/>
            </a:pPr>
            <a:r>
              <a:rPr lang="fr-FR" sz="1600" b="1" dirty="0" smtClean="0"/>
              <a:t>Appels </a:t>
            </a:r>
            <a:r>
              <a:rPr lang="fr-FR" sz="1600" b="1" dirty="0"/>
              <a:t>téléphoniques :</a:t>
            </a:r>
          </a:p>
          <a:p>
            <a:pPr marL="96782" indent="0">
              <a:buNone/>
            </a:pPr>
            <a:r>
              <a:rPr lang="fr-FR" sz="1600" b="1" dirty="0" smtClean="0"/>
              <a:t>17 </a:t>
            </a:r>
            <a:r>
              <a:rPr lang="fr-FR" sz="1600" b="1" dirty="0"/>
              <a:t>appels </a:t>
            </a:r>
            <a:r>
              <a:rPr lang="fr-FR" sz="1600" dirty="0" smtClean="0"/>
              <a:t>passés, tous en LSF, un total de </a:t>
            </a:r>
            <a:r>
              <a:rPr lang="fr-FR" sz="1600" b="1" dirty="0" smtClean="0"/>
              <a:t>1h26</a:t>
            </a:r>
          </a:p>
        </p:txBody>
      </p:sp>
      <p:sp>
        <p:nvSpPr>
          <p:cNvPr id="11" name="Rectangle 10"/>
          <p:cNvSpPr/>
          <p:nvPr/>
        </p:nvSpPr>
        <p:spPr>
          <a:xfrm rot="21251945">
            <a:off x="4198817" y="1098553"/>
            <a:ext cx="4625884" cy="218521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 smtClean="0"/>
              <a:t>Dispositif ACCEO financé par la MEL</a:t>
            </a:r>
          </a:p>
          <a:p>
            <a:r>
              <a:rPr lang="fr-FR" b="1" dirty="0" smtClean="0"/>
              <a:t>La Ville de Villeneuve d’Ascq est l’une des premières Villes de la MEL qui utilise le dispositif.</a:t>
            </a:r>
          </a:p>
          <a:p>
            <a:endParaRPr lang="fr-FR" b="1" dirty="0" smtClean="0"/>
          </a:p>
          <a:p>
            <a:r>
              <a:rPr lang="fr-FR" b="1" dirty="0" smtClean="0"/>
              <a:t>- 57 communes bénéficient du dispositif</a:t>
            </a:r>
          </a:p>
          <a:p>
            <a:r>
              <a:rPr lang="fr-FR" b="1" dirty="0" smtClean="0"/>
              <a:t>- Une moyenne de 57 minutes et 10 appels par commune</a:t>
            </a:r>
          </a:p>
          <a:p>
            <a:r>
              <a:rPr lang="fr-FR" b="1" dirty="0" smtClean="0"/>
              <a:t>  </a:t>
            </a:r>
            <a:endParaRPr lang="fr-FR" b="1" dirty="0"/>
          </a:p>
        </p:txBody>
      </p:sp>
      <p:sp>
        <p:nvSpPr>
          <p:cNvPr id="9" name="Rectangle 8"/>
          <p:cNvSpPr/>
          <p:nvPr/>
        </p:nvSpPr>
        <p:spPr>
          <a:xfrm>
            <a:off x="58133" y="5408111"/>
            <a:ext cx="2608190" cy="1015608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91387" tIns="45693" rIns="91387" bIns="45693">
            <a:spAutoFit/>
          </a:bodyPr>
          <a:lstStyle/>
          <a:p>
            <a:r>
              <a:rPr lang="fr-FR" sz="1200" u="sng" dirty="0">
                <a:ea typeface="Calibri"/>
                <a:cs typeface="Times New Roman"/>
              </a:rPr>
              <a:t>Suivi</a:t>
            </a:r>
            <a:r>
              <a:rPr lang="fr-FR" sz="1200" dirty="0">
                <a:ea typeface="Calibri"/>
                <a:cs typeface="Times New Roman"/>
              </a:rPr>
              <a:t> : </a:t>
            </a:r>
          </a:p>
          <a:p>
            <a:r>
              <a:rPr lang="fr-FR" sz="1200" dirty="0" smtClean="0">
                <a:ea typeface="Calibri"/>
                <a:cs typeface="Times New Roman"/>
              </a:rPr>
              <a:t>MEL</a:t>
            </a:r>
          </a:p>
          <a:p>
            <a:r>
              <a:rPr lang="fr-FR" sz="1200" dirty="0" smtClean="0">
                <a:ea typeface="Calibri"/>
                <a:cs typeface="Times New Roman"/>
              </a:rPr>
              <a:t>Service accueil et CCAS</a:t>
            </a:r>
          </a:p>
          <a:p>
            <a:r>
              <a:rPr lang="fr-FR" sz="1200" dirty="0" smtClean="0">
                <a:ea typeface="Calibri"/>
                <a:cs typeface="Times New Roman"/>
              </a:rPr>
              <a:t>Service accessibilité universelle d’usage et durable </a:t>
            </a:r>
          </a:p>
        </p:txBody>
      </p:sp>
    </p:spTree>
    <p:extLst>
      <p:ext uri="{BB962C8B-B14F-4D97-AF65-F5344CB8AC3E}">
        <p14:creationId xmlns:p14="http://schemas.microsoft.com/office/powerpoint/2010/main" val="87770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Amenagement Urbain\DAT - Partageons nos docs\ACCESSIBILITE &amp; HANDICAP\_DOSSIERS  accessibilité\2019_Salon_Autonomic\Photos\IMG_44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21" y="503132"/>
            <a:ext cx="7277099" cy="54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3"/>
          <p:cNvSpPr txBox="1">
            <a:spLocks/>
          </p:cNvSpPr>
          <p:nvPr/>
        </p:nvSpPr>
        <p:spPr>
          <a:xfrm>
            <a:off x="3566259" y="148104"/>
            <a:ext cx="8496476" cy="731510"/>
          </a:xfrm>
          <a:prstGeom prst="rect">
            <a:avLst/>
          </a:prstGeom>
        </p:spPr>
        <p:txBody>
          <a:bodyPr vert="horz" lIns="113468" tIns="56735" rIns="113468" bIns="56735" rtlCol="0" anchor="b">
            <a:noAutofit/>
          </a:bodyPr>
          <a:lstStyle>
            <a:lvl1pPr algn="r">
              <a:spcBef>
                <a:spcPct val="0"/>
              </a:spcBef>
              <a:buNone/>
              <a:defRPr sz="2000" b="1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Times New Roman"/>
              </a:defRPr>
            </a:lvl1pPr>
          </a:lstStyle>
          <a:p>
            <a:endParaRPr lang="fr-FR" dirty="0"/>
          </a:p>
        </p:txBody>
      </p:sp>
      <p:sp>
        <p:nvSpPr>
          <p:cNvPr id="12" name="Espace réservé du numéro de diapositive 6"/>
          <p:cNvSpPr txBox="1">
            <a:spLocks/>
          </p:cNvSpPr>
          <p:nvPr/>
        </p:nvSpPr>
        <p:spPr>
          <a:xfrm>
            <a:off x="6136407" y="8199019"/>
            <a:ext cx="477625" cy="463650"/>
          </a:xfrm>
          <a:prstGeom prst="rect">
            <a:avLst/>
          </a:prstGeom>
        </p:spPr>
        <p:txBody>
          <a:bodyPr lIns="113468" tIns="56735" rIns="113468" bIns="56735"/>
          <a:lstStyle>
            <a:defPPr>
              <a:defRPr lang="fr-FR"/>
            </a:defPPr>
            <a:lvl1pPr marL="0" algn="l" defTabSz="72832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4160" algn="l" defTabSz="72832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8320" algn="l" defTabSz="72832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2479" algn="l" defTabSz="72832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6639" algn="l" defTabSz="72832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0799" algn="l" defTabSz="72832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84959" algn="l" defTabSz="72832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49119" algn="l" defTabSz="72832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278" algn="l" defTabSz="72832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1DA7AB-5673-4742-B6AA-11916D66AEB4}" type="slidenum">
              <a:rPr lang="fr-FR"/>
              <a:pPr/>
              <a:t>6</a:t>
            </a:fld>
            <a:endParaRPr lang="fr-FR" dirty="0"/>
          </a:p>
        </p:txBody>
      </p:sp>
      <p:sp>
        <p:nvSpPr>
          <p:cNvPr id="13" name="Titre 3"/>
          <p:cNvSpPr txBox="1">
            <a:spLocks/>
          </p:cNvSpPr>
          <p:nvPr/>
        </p:nvSpPr>
        <p:spPr>
          <a:xfrm>
            <a:off x="3707905" y="43056"/>
            <a:ext cx="5365476" cy="454900"/>
          </a:xfrm>
          <a:prstGeom prst="rect">
            <a:avLst/>
          </a:prstGeom>
          <a:noFill/>
          <a:effectLst/>
        </p:spPr>
        <p:txBody>
          <a:bodyPr vert="horz" lIns="113468" tIns="56735" rIns="113468" bIns="56735" rtlCol="0" anchor="b">
            <a:noAutofit/>
          </a:bodyPr>
          <a:lstStyle>
            <a:lvl1pPr algn="r">
              <a:spcBef>
                <a:spcPct val="0"/>
              </a:spcBef>
              <a:buNone/>
              <a:defRPr sz="2000" b="1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Times New Roman"/>
              </a:defRPr>
            </a:lvl1pPr>
          </a:lstStyle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SENSIBILISATION AUX HANDICAPS</a:t>
            </a:r>
            <a:endParaRPr lang="fr-FR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951" y="5135371"/>
            <a:ext cx="4267024" cy="1268740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113468" tIns="56735" rIns="113468" bIns="56735">
            <a:spAutoFit/>
          </a:bodyPr>
          <a:lstStyle/>
          <a:p>
            <a:r>
              <a:rPr lang="fr-FR" sz="1500" u="sng" dirty="0">
                <a:ea typeface="Calibri"/>
                <a:cs typeface="Times New Roman"/>
              </a:rPr>
              <a:t>Gestion : </a:t>
            </a:r>
            <a:endParaRPr lang="fr-FR" sz="1500" dirty="0">
              <a:ea typeface="Calibri"/>
              <a:cs typeface="Times New Roman"/>
            </a:endParaRPr>
          </a:p>
          <a:p>
            <a:r>
              <a:rPr lang="fr-FR" sz="1500" dirty="0">
                <a:ea typeface="Calibri"/>
                <a:cs typeface="Times New Roman"/>
              </a:rPr>
              <a:t>Centre technique </a:t>
            </a:r>
            <a:r>
              <a:rPr lang="fr-FR" sz="1500" dirty="0" smtClean="0">
                <a:ea typeface="Calibri"/>
                <a:cs typeface="Times New Roman"/>
              </a:rPr>
              <a:t>municipal</a:t>
            </a:r>
          </a:p>
          <a:p>
            <a:r>
              <a:rPr lang="fr-FR" sz="1500" dirty="0" smtClean="0">
                <a:ea typeface="Calibri"/>
                <a:cs typeface="Times New Roman"/>
              </a:rPr>
              <a:t>Secrétariat Direction de l’aménagement du Territoire</a:t>
            </a:r>
            <a:endParaRPr lang="fr-FR" sz="1500" dirty="0">
              <a:ea typeface="Calibri"/>
              <a:cs typeface="Times New Roman"/>
            </a:endParaRPr>
          </a:p>
          <a:p>
            <a:r>
              <a:rPr lang="fr-FR" sz="1500" dirty="0" smtClean="0">
                <a:ea typeface="Calibri"/>
                <a:cs typeface="Times New Roman"/>
              </a:rPr>
              <a:t>Service accessibilité universelle d’usage et durable </a:t>
            </a:r>
            <a:endParaRPr lang="fr-FR" sz="1500" dirty="0">
              <a:ea typeface="Calibri"/>
              <a:cs typeface="Times New Roman"/>
            </a:endParaRPr>
          </a:p>
        </p:txBody>
      </p:sp>
      <p:sp>
        <p:nvSpPr>
          <p:cNvPr id="19" name="Espace réservé du contenu 4"/>
          <p:cNvSpPr txBox="1">
            <a:spLocks/>
          </p:cNvSpPr>
          <p:nvPr/>
        </p:nvSpPr>
        <p:spPr>
          <a:xfrm>
            <a:off x="6136407" y="1286762"/>
            <a:ext cx="2900907" cy="221424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13468" tIns="56735" rIns="113468" bIns="56735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700" b="1" dirty="0" smtClean="0">
                <a:solidFill>
                  <a:schemeClr val="accent3">
                    <a:lumMod val="75000"/>
                  </a:schemeClr>
                </a:solidFill>
                <a:ea typeface="Calibri"/>
                <a:cs typeface="Times New Roman"/>
              </a:rPr>
              <a:t>10 prêts en 2024</a:t>
            </a:r>
          </a:p>
          <a:p>
            <a:pPr marL="0" indent="0">
              <a:buNone/>
            </a:pPr>
            <a:r>
              <a:rPr lang="fr-FR" sz="1700" b="1" dirty="0" smtClean="0">
                <a:solidFill>
                  <a:schemeClr val="tx2"/>
                </a:solidFill>
                <a:ea typeface="Calibri"/>
                <a:cs typeface="Times New Roman"/>
              </a:rPr>
              <a:t>En 2023 (9 prêts)</a:t>
            </a:r>
          </a:p>
          <a:p>
            <a:pPr marL="0" indent="0">
              <a:buNone/>
            </a:pPr>
            <a:r>
              <a:rPr lang="fr-FR" sz="1700" b="1" dirty="0" smtClean="0">
                <a:solidFill>
                  <a:schemeClr val="tx2"/>
                </a:solidFill>
                <a:ea typeface="Calibri"/>
                <a:cs typeface="Times New Roman"/>
              </a:rPr>
              <a:t>En 2022 (7 prêts) </a:t>
            </a:r>
          </a:p>
          <a:p>
            <a:pPr marL="0" indent="0">
              <a:buNone/>
            </a:pPr>
            <a:r>
              <a:rPr lang="fr-FR" sz="1700" dirty="0" smtClean="0">
                <a:ea typeface="Calibri"/>
                <a:cs typeface="Times New Roman"/>
              </a:rPr>
              <a:t>à </a:t>
            </a:r>
            <a:r>
              <a:rPr lang="fr-FR" sz="1700" dirty="0">
                <a:ea typeface="Calibri"/>
                <a:cs typeface="Times New Roman"/>
              </a:rPr>
              <a:t>l’échelle régionale :</a:t>
            </a:r>
          </a:p>
          <a:p>
            <a:pPr marL="0" indent="0">
              <a:buNone/>
            </a:pPr>
            <a:r>
              <a:rPr lang="fr-FR" sz="1700" dirty="0">
                <a:ea typeface="Calibri"/>
                <a:cs typeface="Times New Roman"/>
              </a:rPr>
              <a:t>- </a:t>
            </a:r>
            <a:r>
              <a:rPr lang="fr-FR" sz="1700" dirty="0" smtClean="0">
                <a:ea typeface="Calibri"/>
                <a:cs typeface="Times New Roman"/>
              </a:rPr>
              <a:t>administrations, entreprises, associations</a:t>
            </a:r>
            <a:r>
              <a:rPr lang="fr-FR" sz="1700" dirty="0">
                <a:ea typeface="Calibri"/>
                <a:cs typeface="Times New Roman"/>
              </a:rPr>
              <a:t> </a:t>
            </a:r>
            <a:r>
              <a:rPr lang="fr-FR" sz="1700" dirty="0" smtClean="0">
                <a:ea typeface="Calibri"/>
                <a:cs typeface="Times New Roman"/>
              </a:rPr>
              <a:t>et </a:t>
            </a:r>
            <a:r>
              <a:rPr lang="fr-FR" sz="1700" dirty="0">
                <a:ea typeface="Calibri"/>
                <a:cs typeface="Times New Roman"/>
              </a:rPr>
              <a:t>établissements scolaires</a:t>
            </a:r>
          </a:p>
          <a:p>
            <a:pPr marL="0" indent="0">
              <a:buNone/>
            </a:pPr>
            <a:endParaRPr lang="fr-FR" sz="17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0" indent="0">
              <a:buNone/>
            </a:pPr>
            <a:endParaRPr lang="fr-FR" sz="1700" dirty="0">
              <a:ea typeface="Calibri"/>
              <a:cs typeface="Times New Roman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21774" t="47047" r="26203" b="38683"/>
          <a:stretch/>
        </p:blipFill>
        <p:spPr>
          <a:xfrm rot="21083273">
            <a:off x="386367" y="1110753"/>
            <a:ext cx="4897362" cy="880273"/>
          </a:xfrm>
          <a:prstGeom prst="rect">
            <a:avLst/>
          </a:prstGeom>
          <a:ln w="76200">
            <a:solidFill>
              <a:schemeClr val="accent3"/>
            </a:solidFill>
          </a:ln>
        </p:spPr>
      </p:pic>
      <p:sp>
        <p:nvSpPr>
          <p:cNvPr id="4" name="Rectangle 3"/>
          <p:cNvSpPr/>
          <p:nvPr/>
        </p:nvSpPr>
        <p:spPr>
          <a:xfrm rot="21115478">
            <a:off x="205497" y="464721"/>
            <a:ext cx="2923054" cy="7327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chemeClr val="tx1"/>
                </a:solidFill>
              </a:rPr>
              <a:t>Délibération rénovation convention de mécénat</a:t>
            </a:r>
            <a:endParaRPr lang="fr-FR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0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727384" y="2608168"/>
            <a:ext cx="2486919" cy="111449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63834" tIns="31918" rIns="63834" bIns="31918">
            <a:spAutoFit/>
          </a:bodyPr>
          <a:lstStyle/>
          <a:p>
            <a:pPr defTabSz="514076"/>
            <a:endParaRPr lang="fr-FR" sz="956" b="1" dirty="0">
              <a:solidFill>
                <a:srgbClr val="9BBB59">
                  <a:lumMod val="50000"/>
                </a:srgbClr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</a:endParaRPr>
          </a:p>
          <a:p>
            <a:pPr defTabSz="514076"/>
            <a:endParaRPr lang="fr-FR" sz="956" b="1" dirty="0">
              <a:solidFill>
                <a:srgbClr val="9BBB59">
                  <a:lumMod val="50000"/>
                </a:srgbClr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</a:endParaRPr>
          </a:p>
          <a:p>
            <a:pPr defTabSz="514076"/>
            <a:endParaRPr lang="fr-FR" sz="956" b="1" dirty="0">
              <a:solidFill>
                <a:srgbClr val="9BBB59">
                  <a:lumMod val="50000"/>
                </a:srgbClr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</a:endParaRPr>
          </a:p>
          <a:p>
            <a:pPr defTabSz="514076"/>
            <a:endParaRPr lang="fr-FR" sz="956" b="1" dirty="0">
              <a:solidFill>
                <a:srgbClr val="9BBB59">
                  <a:lumMod val="50000"/>
                </a:srgbClr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</a:endParaRPr>
          </a:p>
          <a:p>
            <a:pPr defTabSz="514076"/>
            <a:r>
              <a:rPr lang="fr-FR" sz="1500" b="1" dirty="0">
                <a:solidFill>
                  <a:srgbClr val="9BBB59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École Louise-de-Bettignies</a:t>
            </a:r>
          </a:p>
        </p:txBody>
      </p:sp>
      <p:sp>
        <p:nvSpPr>
          <p:cNvPr id="3" name="Titre 3"/>
          <p:cNvSpPr txBox="1">
            <a:spLocks/>
          </p:cNvSpPr>
          <p:nvPr/>
        </p:nvSpPr>
        <p:spPr>
          <a:xfrm>
            <a:off x="5580112" y="299004"/>
            <a:ext cx="3173093" cy="257248"/>
          </a:xfrm>
          <a:prstGeom prst="rect">
            <a:avLst/>
          </a:prstGeom>
          <a:noFill/>
          <a:effectLst/>
        </p:spPr>
        <p:txBody>
          <a:bodyPr vert="horz" lIns="63834" tIns="31918" rIns="63834" bIns="31918" rtlCol="0" anchor="b">
            <a:noAutofit/>
          </a:bodyPr>
          <a:lstStyle>
            <a:lvl1pPr algn="r">
              <a:spcBef>
                <a:spcPct val="0"/>
              </a:spcBef>
              <a:buNone/>
              <a:defRPr sz="2000" b="1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Times New Roman"/>
              </a:defRPr>
            </a:lvl1pPr>
          </a:lstStyle>
          <a:p>
            <a:pPr defTabSz="514076"/>
            <a:r>
              <a:rPr lang="fr-FR" dirty="0">
                <a:solidFill>
                  <a:srgbClr val="9BBB59">
                    <a:lumMod val="75000"/>
                  </a:srgbClr>
                </a:solidFill>
                <a:latin typeface="Calibri"/>
              </a:rPr>
              <a:t>SCOLARITÉ / ÉDUCATION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098318" y="627409"/>
            <a:ext cx="4671228" cy="3530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3834" tIns="31918" rIns="63834" bIns="31918">
            <a:spAutoFit/>
          </a:bodyPr>
          <a:lstStyle/>
          <a:p>
            <a:pPr algn="r" defTabSz="514076"/>
            <a:r>
              <a:rPr lang="fr-FR" sz="1875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Des établissements spécialisés dans les écoles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20" y="2687115"/>
            <a:ext cx="668796" cy="43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3025954" y="3911197"/>
            <a:ext cx="5480631" cy="10708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85124" tIns="42563" rIns="85124" bIns="42563">
            <a:spAutoFit/>
          </a:bodyPr>
          <a:lstStyle>
            <a:defPPr>
              <a:defRPr lang="fr-FR"/>
            </a:defPPr>
            <a:lvl1pPr algn="ctr">
              <a:defRPr sz="2000"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defTabSz="514076"/>
            <a:r>
              <a:rPr lang="fr-FR" sz="1600" b="0" dirty="0">
                <a:solidFill>
                  <a:prstClr val="black"/>
                </a:solidFill>
              </a:rPr>
              <a:t>Des conventions sont conclues entre la ville et les établissements spécialisés. </a:t>
            </a:r>
          </a:p>
          <a:p>
            <a:pPr defTabSz="514076"/>
            <a:r>
              <a:rPr lang="fr-FR" sz="1600" b="0" dirty="0">
                <a:solidFill>
                  <a:prstClr val="black"/>
                </a:solidFill>
              </a:rPr>
              <a:t>Seul l’entretien des locaux est facturé lorsque les établissements ne s’en chargent pas eux-mêmes (3 400 € en 2024).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4481929" y="2673346"/>
            <a:ext cx="1702030" cy="5100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47876" tIns="23939" rIns="47876" bIns="23939" rtlCol="0">
            <a:spAutoFit/>
          </a:bodyPr>
          <a:lstStyle/>
          <a:p>
            <a:pPr defTabSz="385557"/>
            <a:r>
              <a:rPr lang="fr-FR" sz="15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I.E.M. Christian </a:t>
            </a:r>
            <a:r>
              <a:rPr lang="fr-FR" sz="15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Dabbadie</a:t>
            </a:r>
            <a:endParaRPr lang="fr-FR" sz="15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697" y="5157192"/>
            <a:ext cx="2914716" cy="1218622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63834" tIns="31918" rIns="63834" bIns="31918">
            <a:spAutoFit/>
          </a:bodyPr>
          <a:lstStyle/>
          <a:p>
            <a:pPr defTabSz="514076"/>
            <a:r>
              <a:rPr lang="fr-FR" sz="1500" u="sng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Suivi</a:t>
            </a:r>
            <a:r>
              <a:rPr lang="fr-FR" sz="15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: </a:t>
            </a:r>
          </a:p>
          <a:p>
            <a:pPr defTabSz="514076"/>
            <a:r>
              <a:rPr lang="fr-FR" sz="1500" dirty="0">
                <a:latin typeface="Calibri"/>
                <a:ea typeface="Calibri"/>
                <a:cs typeface="Times New Roman"/>
              </a:rPr>
              <a:t>Affaires scolaires</a:t>
            </a:r>
          </a:p>
          <a:p>
            <a:pPr defTabSz="514076"/>
            <a:r>
              <a:rPr lang="fr-FR" sz="1500" u="sng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Partenaires </a:t>
            </a:r>
            <a:r>
              <a:rPr lang="fr-FR" sz="15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: </a:t>
            </a:r>
          </a:p>
          <a:p>
            <a:pPr defTabSz="514076"/>
            <a:r>
              <a:rPr lang="fr-FR" sz="15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Éducation Nationale</a:t>
            </a:r>
          </a:p>
          <a:p>
            <a:pPr defTabSz="514076"/>
            <a:r>
              <a:rPr lang="fr-FR" sz="15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Établissements spécialisés</a:t>
            </a:r>
          </a:p>
        </p:txBody>
      </p:sp>
      <p:sp>
        <p:nvSpPr>
          <p:cNvPr id="5" name="Rectangle 4"/>
          <p:cNvSpPr/>
          <p:nvPr/>
        </p:nvSpPr>
        <p:spPr>
          <a:xfrm>
            <a:off x="1452857" y="1132274"/>
            <a:ext cx="75116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>
                <a:ea typeface="Calibri"/>
                <a:cs typeface="Times New Roman"/>
              </a:rPr>
              <a:t>Vivre au rythme de l’école, grâce à la mise à disposition de locaux municipaux et au partenariat entre </a:t>
            </a:r>
            <a:r>
              <a:rPr lang="fr-FR" sz="1800" b="1" dirty="0">
                <a:ea typeface="Calibri"/>
                <a:cs typeface="Times New Roman"/>
              </a:rPr>
              <a:t>3 écoles </a:t>
            </a:r>
            <a:r>
              <a:rPr lang="fr-FR" sz="1800" dirty="0">
                <a:ea typeface="Calibri"/>
                <a:cs typeface="Times New Roman"/>
              </a:rPr>
              <a:t>municipales et </a:t>
            </a:r>
            <a:r>
              <a:rPr lang="fr-FR" sz="1800" b="1" dirty="0">
                <a:ea typeface="Calibri"/>
                <a:cs typeface="Times New Roman"/>
              </a:rPr>
              <a:t>3 établissements spécialisés </a:t>
            </a:r>
            <a:r>
              <a:rPr lang="fr-FR" sz="1800" dirty="0">
                <a:ea typeface="Calibri"/>
                <a:cs typeface="Times New Roman"/>
              </a:rPr>
              <a:t>villeneuvois au cours de l’année scolaire 2023/2024</a:t>
            </a:r>
            <a:r>
              <a:rPr lang="fr-FR" sz="1600" dirty="0">
                <a:solidFill>
                  <a:prstClr val="black"/>
                </a:solidFill>
                <a:ea typeface="Calibri"/>
                <a:cs typeface="Times New Roman"/>
              </a:rPr>
              <a:t>.</a:t>
            </a:r>
            <a:endParaRPr lang="fr-FR" sz="1600" dirty="0"/>
          </a:p>
        </p:txBody>
      </p:sp>
      <p:sp>
        <p:nvSpPr>
          <p:cNvPr id="18" name="Rectangle 17"/>
          <p:cNvSpPr/>
          <p:nvPr/>
        </p:nvSpPr>
        <p:spPr>
          <a:xfrm>
            <a:off x="6296308" y="2381546"/>
            <a:ext cx="2596172" cy="8836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63834" tIns="31918" rIns="63834" bIns="31918">
            <a:spAutoFit/>
          </a:bodyPr>
          <a:lstStyle/>
          <a:p>
            <a:pPr defTabSz="514076"/>
            <a:endParaRPr lang="fr-FR" sz="956" b="1" dirty="0">
              <a:solidFill>
                <a:srgbClr val="9BBB59">
                  <a:lumMod val="50000"/>
                </a:srgbClr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</a:endParaRPr>
          </a:p>
          <a:p>
            <a:pPr defTabSz="514076"/>
            <a:endParaRPr lang="fr-FR" sz="956" b="1" dirty="0">
              <a:solidFill>
                <a:srgbClr val="9BBB59">
                  <a:lumMod val="50000"/>
                </a:srgbClr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</a:endParaRPr>
          </a:p>
          <a:p>
            <a:pPr defTabSz="514076"/>
            <a:endParaRPr lang="fr-FR" sz="956" b="1" dirty="0">
              <a:solidFill>
                <a:srgbClr val="9BBB59">
                  <a:lumMod val="50000"/>
                </a:srgbClr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</a:endParaRPr>
          </a:p>
          <a:p>
            <a:pPr defTabSz="514076"/>
            <a:endParaRPr lang="fr-FR" sz="956" b="1" dirty="0">
              <a:solidFill>
                <a:srgbClr val="9BBB59">
                  <a:lumMod val="50000"/>
                </a:srgbClr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</a:endParaRPr>
          </a:p>
          <a:p>
            <a:pPr defTabSz="514076"/>
            <a:r>
              <a:rPr lang="fr-FR" sz="1500" b="1" dirty="0" smtClean="0">
                <a:solidFill>
                  <a:srgbClr val="9BBB59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École René-Clair</a:t>
            </a:r>
            <a:endParaRPr lang="fr-FR" sz="1500" b="1" dirty="0">
              <a:solidFill>
                <a:srgbClr val="9BBB59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456880" y="2459529"/>
            <a:ext cx="1312666" cy="5100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47876" tIns="23939" rIns="47876" bIns="23939" rtlCol="0">
            <a:spAutoFit/>
          </a:bodyPr>
          <a:lstStyle/>
          <a:p>
            <a:pPr defTabSz="385557"/>
            <a:r>
              <a:rPr lang="fr-FR" sz="15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D.A.M.E. du Recueil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10804" y="2863796"/>
            <a:ext cx="2885399" cy="8836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63834" tIns="31918" rIns="63834" bIns="31918">
            <a:spAutoFit/>
          </a:bodyPr>
          <a:lstStyle/>
          <a:p>
            <a:pPr defTabSz="514076"/>
            <a:endParaRPr lang="fr-FR" sz="956" b="1" dirty="0">
              <a:solidFill>
                <a:srgbClr val="9BBB59">
                  <a:lumMod val="50000"/>
                </a:srgbClr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</a:endParaRPr>
          </a:p>
          <a:p>
            <a:pPr defTabSz="514076"/>
            <a:endParaRPr lang="fr-FR" sz="956" b="1" dirty="0">
              <a:solidFill>
                <a:srgbClr val="9BBB59">
                  <a:lumMod val="50000"/>
                </a:srgbClr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</a:endParaRPr>
          </a:p>
          <a:p>
            <a:pPr defTabSz="514076"/>
            <a:endParaRPr lang="fr-FR" sz="956" b="1" dirty="0">
              <a:solidFill>
                <a:srgbClr val="9BBB59">
                  <a:lumMod val="50000"/>
                </a:srgbClr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</a:endParaRPr>
          </a:p>
          <a:p>
            <a:pPr defTabSz="514076"/>
            <a:endParaRPr lang="fr-FR" sz="956" b="1" dirty="0">
              <a:solidFill>
                <a:srgbClr val="9BBB59">
                  <a:lumMod val="50000"/>
                </a:srgbClr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</a:endParaRPr>
          </a:p>
          <a:p>
            <a:pPr defTabSz="514076"/>
            <a:r>
              <a:rPr lang="fr-FR" sz="1500" b="1" dirty="0">
                <a:solidFill>
                  <a:srgbClr val="9BBB59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École Albert-Camus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1602074" y="2675257"/>
            <a:ext cx="1423880" cy="5100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47876" tIns="23939" rIns="47876" bIns="23939" rtlCol="0">
            <a:spAutoFit/>
          </a:bodyPr>
          <a:lstStyle/>
          <a:p>
            <a:pPr defTabSz="385557"/>
            <a:r>
              <a:rPr lang="fr-FR" sz="15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SESSAD-SACS Camus</a:t>
            </a:r>
          </a:p>
        </p:txBody>
      </p:sp>
      <p:pic>
        <p:nvPicPr>
          <p:cNvPr id="28" name="Picture 2" descr="M:\Amenagement Urbain\BIGéo\00_BIBLIOTHEQUE\- LOGO\Etablissements Spécialisés\PAS à PAS\Logo_Pas_[1]..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37" y="2381547"/>
            <a:ext cx="962804" cy="982119"/>
          </a:xfrm>
          <a:prstGeom prst="rect">
            <a:avLst/>
          </a:prstGeom>
          <a:solidFill>
            <a:schemeClr val="bg2"/>
          </a:solidFill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t="5399" b="7477"/>
          <a:stretch/>
        </p:blipFill>
        <p:spPr>
          <a:xfrm>
            <a:off x="6296308" y="2427656"/>
            <a:ext cx="664302" cy="54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9"/>
    </mc:Choice>
    <mc:Fallback xmlns="">
      <p:transition spd="slow" advTm="625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523615" y="1751656"/>
            <a:ext cx="4954421" cy="1603342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  <a:effectLst/>
        </p:spPr>
        <p:txBody>
          <a:bodyPr wrap="square" lIns="63834" tIns="31918" rIns="63834" bIns="31918">
            <a:spAutoFit/>
          </a:bodyPr>
          <a:lstStyle/>
          <a:p>
            <a:pPr defTabSz="514076"/>
            <a:r>
              <a:rPr lang="fr-FR" sz="2000" b="1" dirty="0" smtClean="0">
                <a:solidFill>
                  <a:srgbClr val="9BBB59">
                    <a:lumMod val="50000"/>
                  </a:srgbClr>
                </a:solidFill>
              </a:rPr>
              <a:t>Encadrement pour </a:t>
            </a:r>
            <a:r>
              <a:rPr lang="fr-FR" sz="2000" b="1" dirty="0">
                <a:solidFill>
                  <a:srgbClr val="9BBB59">
                    <a:lumMod val="50000"/>
                  </a:srgbClr>
                </a:solidFill>
              </a:rPr>
              <a:t>la pause méridienne 	</a:t>
            </a:r>
          </a:p>
          <a:p>
            <a:pPr defTabSz="514076"/>
            <a:r>
              <a:rPr lang="fr-FR" sz="2000" dirty="0" smtClean="0">
                <a:solidFill>
                  <a:srgbClr val="9BBB59">
                    <a:lumMod val="50000"/>
                  </a:srgbClr>
                </a:solidFill>
              </a:rPr>
              <a:t>27 </a:t>
            </a:r>
            <a:r>
              <a:rPr lang="fr-FR" sz="2000" dirty="0">
                <a:solidFill>
                  <a:srgbClr val="9BBB59">
                    <a:lumMod val="50000"/>
                  </a:srgbClr>
                </a:solidFill>
              </a:rPr>
              <a:t>points de </a:t>
            </a:r>
            <a:r>
              <a:rPr lang="fr-FR" sz="2000" dirty="0" smtClean="0">
                <a:solidFill>
                  <a:srgbClr val="9BBB59">
                    <a:lumMod val="50000"/>
                  </a:srgbClr>
                </a:solidFill>
              </a:rPr>
              <a:t>restauration / 49 écoles</a:t>
            </a:r>
            <a:endParaRPr lang="fr-FR" sz="2000" dirty="0">
              <a:solidFill>
                <a:srgbClr val="9BBB59">
                  <a:lumMod val="50000"/>
                </a:srgbClr>
              </a:solidFill>
            </a:endParaRPr>
          </a:p>
          <a:p>
            <a:pPr defTabSz="514076"/>
            <a:r>
              <a:rPr lang="fr-FR" sz="2000" dirty="0">
                <a:solidFill>
                  <a:srgbClr val="9BBB59">
                    <a:lumMod val="50000"/>
                  </a:srgbClr>
                </a:solidFill>
              </a:rPr>
              <a:t>En 2024, 42 / 251 encadrants pour l’accompagnement des enfants en situation de handicap et à besoins particuliers</a:t>
            </a:r>
          </a:p>
        </p:txBody>
      </p:sp>
      <p:sp>
        <p:nvSpPr>
          <p:cNvPr id="13" name="Titre 3"/>
          <p:cNvSpPr txBox="1">
            <a:spLocks/>
          </p:cNvSpPr>
          <p:nvPr/>
        </p:nvSpPr>
        <p:spPr>
          <a:xfrm>
            <a:off x="5724128" y="254624"/>
            <a:ext cx="2880320" cy="480560"/>
          </a:xfrm>
          <a:prstGeom prst="rect">
            <a:avLst/>
          </a:prstGeom>
          <a:noFill/>
          <a:effectLst/>
        </p:spPr>
        <p:txBody>
          <a:bodyPr vert="horz" lIns="63834" tIns="31918" rIns="63834" bIns="31918" rtlCol="0" anchor="b">
            <a:noAutofit/>
          </a:bodyPr>
          <a:lstStyle>
            <a:lvl1pPr algn="r">
              <a:spcBef>
                <a:spcPct val="0"/>
              </a:spcBef>
              <a:buNone/>
              <a:defRPr sz="2000" b="1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Times New Roman"/>
              </a:defRPr>
            </a:lvl1pPr>
          </a:lstStyle>
          <a:p>
            <a:pPr defTabSz="514076"/>
            <a:r>
              <a:rPr lang="fr-FR" dirty="0">
                <a:solidFill>
                  <a:srgbClr val="9BBB59">
                    <a:lumMod val="75000"/>
                  </a:srgbClr>
                </a:solidFill>
                <a:latin typeface="Calibri"/>
              </a:rPr>
              <a:t>SCOLARITÉ / ÉDUCATION</a:t>
            </a:r>
          </a:p>
        </p:txBody>
      </p:sp>
      <p:pic>
        <p:nvPicPr>
          <p:cNvPr id="19" name="Picture 4" descr="M:\Amenagement Urbain\BIGéo\00_BIBLIOTHEQUE\Objets\POST-IT 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842" y="1440063"/>
            <a:ext cx="2958179" cy="188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 rot="20995719">
            <a:off x="7383864" y="1766571"/>
            <a:ext cx="1418134" cy="1134881"/>
          </a:xfrm>
          <a:prstGeom prst="rect">
            <a:avLst/>
          </a:prstGeom>
        </p:spPr>
        <p:txBody>
          <a:bodyPr wrap="square" lIns="63834" tIns="31918" rIns="63834" bIns="31918">
            <a:spAutoFit/>
          </a:bodyPr>
          <a:lstStyle/>
          <a:p>
            <a:pPr algn="ctr" defTabSz="514076"/>
            <a:endParaRPr lang="fr-FR" sz="956" dirty="0">
              <a:solidFill>
                <a:prstClr val="black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 defTabSz="514076"/>
            <a:r>
              <a:rPr lang="fr-FR" sz="1500" b="1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2024</a:t>
            </a:r>
          </a:p>
          <a:p>
            <a:pPr algn="ctr" defTabSz="514076"/>
            <a:r>
              <a:rPr lang="fr-FR" sz="1500" b="1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Coût annuel</a:t>
            </a:r>
          </a:p>
          <a:p>
            <a:pPr algn="ctr" defTabSz="514076"/>
            <a:r>
              <a:rPr lang="fr-FR" sz="1500" b="1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pour la Ville :</a:t>
            </a:r>
          </a:p>
          <a:p>
            <a:pPr algn="ctr" defTabSz="514076"/>
            <a:r>
              <a:rPr lang="fr-FR" sz="1500" b="1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239 000 €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4851" y="5441878"/>
            <a:ext cx="2369276" cy="756957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63834" tIns="31918" rIns="63834" bIns="31918">
            <a:spAutoFit/>
          </a:bodyPr>
          <a:lstStyle/>
          <a:p>
            <a:pPr defTabSz="514076"/>
            <a:r>
              <a:rPr lang="fr-FR" sz="1500" u="sng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Suivi</a:t>
            </a:r>
            <a:r>
              <a:rPr lang="fr-FR" sz="15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: </a:t>
            </a:r>
          </a:p>
          <a:p>
            <a:pPr defTabSz="514076"/>
            <a:r>
              <a:rPr lang="fr-FR" sz="1500" dirty="0">
                <a:ea typeface="Calibri"/>
                <a:cs typeface="Times New Roman"/>
              </a:rPr>
              <a:t>Direction Affaires scolaires et Restauration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8139" y="610567"/>
            <a:ext cx="1884618" cy="275022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3834" tIns="31918" rIns="63834" bIns="31918" rtlCol="0">
            <a:noAutofit/>
          </a:bodyPr>
          <a:lstStyle/>
          <a:p>
            <a:pPr defTabSz="514076">
              <a:spcBef>
                <a:spcPct val="20000"/>
              </a:spcBef>
            </a:pPr>
            <a:r>
              <a:rPr lang="fr-FR" sz="1300" b="1" dirty="0">
                <a:solidFill>
                  <a:prstClr val="black"/>
                </a:solidFill>
                <a:ea typeface="Calibri"/>
                <a:cs typeface="Times New Roman"/>
              </a:rPr>
              <a:t>INTERVENTION DES AESH EN PAUSE MERIDIENNE</a:t>
            </a:r>
          </a:p>
          <a:p>
            <a:pPr defTabSz="514076">
              <a:spcBef>
                <a:spcPct val="20000"/>
              </a:spcBef>
            </a:pPr>
            <a:r>
              <a:rPr lang="fr-FR" sz="1300" dirty="0">
                <a:solidFill>
                  <a:prstClr val="black"/>
                </a:solidFill>
                <a:ea typeface="Calibri"/>
                <a:cs typeface="Times New Roman"/>
              </a:rPr>
              <a:t>Travail en cours avec l’Education Nationale et la MDPH pour faire appliquer la loi du 27 mai 2024 relative à la prise en charge par l'Etat de la rémunération des AESH durant le temps de pause méridienne, aujourd’hui payée par la Ville.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490235" y="4221088"/>
            <a:ext cx="5602697" cy="680013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  <a:effectLst/>
        </p:spPr>
        <p:txBody>
          <a:bodyPr wrap="square" lIns="63834" tIns="31918" rIns="63834" bIns="31918">
            <a:spAutoFit/>
          </a:bodyPr>
          <a:lstStyle/>
          <a:p>
            <a:pPr defTabSz="514076"/>
            <a:r>
              <a:rPr lang="fr-FR" sz="2000" b="1" dirty="0" smtClean="0">
                <a:solidFill>
                  <a:srgbClr val="9BBB59">
                    <a:lumMod val="50000"/>
                  </a:srgbClr>
                </a:solidFill>
              </a:rPr>
              <a:t>Nombre d’enfants accueillis</a:t>
            </a:r>
          </a:p>
          <a:p>
            <a:pPr defTabSz="514076"/>
            <a:r>
              <a:rPr lang="fr-FR" sz="2000" dirty="0" smtClean="0">
                <a:solidFill>
                  <a:srgbClr val="9BBB59">
                    <a:lumMod val="50000"/>
                  </a:srgbClr>
                </a:solidFill>
              </a:rPr>
              <a:t>64 enfants en situation de handicap / 3 400 enfants </a:t>
            </a:r>
          </a:p>
        </p:txBody>
      </p:sp>
    </p:spTree>
    <p:extLst>
      <p:ext uri="{BB962C8B-B14F-4D97-AF65-F5344CB8AC3E}">
        <p14:creationId xmlns:p14="http://schemas.microsoft.com/office/powerpoint/2010/main" val="220972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3"/>
    </mc:Choice>
    <mc:Fallback xmlns="">
      <p:transition spd="slow" advTm="647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223407" y="609886"/>
            <a:ext cx="4491988" cy="499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13498" tIns="56750" rIns="113498" bIns="56750">
            <a:spAutoFit/>
          </a:bodyPr>
          <a:lstStyle/>
          <a:p>
            <a:pPr algn="r"/>
            <a:r>
              <a:rPr lang="fr-FR" sz="2500" b="1" dirty="0">
                <a:solidFill>
                  <a:schemeClr val="bg2">
                    <a:lumMod val="50000"/>
                  </a:schemeClr>
                </a:solidFill>
              </a:rPr>
              <a:t>Études universitaires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555776" y="1036053"/>
            <a:ext cx="6480720" cy="1653491"/>
          </a:xfrm>
          <a:prstGeom prst="rect">
            <a:avLst/>
          </a:prstGeom>
          <a:noFill/>
        </p:spPr>
        <p:txBody>
          <a:bodyPr wrap="square" lIns="113498" tIns="56750" rIns="113498" bIns="56750" rtlCol="0">
            <a:spAutoFit/>
          </a:bodyPr>
          <a:lstStyle/>
          <a:p>
            <a:r>
              <a:rPr lang="fr-FR" sz="3000" b="1" dirty="0" smtClean="0">
                <a:ea typeface="Calibri"/>
                <a:cs typeface="Times New Roman"/>
              </a:rPr>
              <a:t>    1 709 </a:t>
            </a:r>
            <a:r>
              <a:rPr lang="fr-FR" sz="3000" b="1" dirty="0">
                <a:ea typeface="Calibri"/>
                <a:cs typeface="Times New Roman"/>
              </a:rPr>
              <a:t>étudiants</a:t>
            </a:r>
            <a:r>
              <a:rPr lang="fr-FR" sz="3000" dirty="0">
                <a:ea typeface="Calibri"/>
                <a:cs typeface="Times New Roman"/>
              </a:rPr>
              <a:t> </a:t>
            </a:r>
            <a:r>
              <a:rPr lang="fr-FR" sz="3000" b="1" dirty="0" smtClean="0">
                <a:ea typeface="Calibri"/>
                <a:cs typeface="Times New Roman"/>
              </a:rPr>
              <a:t>déclarés</a:t>
            </a:r>
            <a:r>
              <a:rPr lang="fr-FR" sz="3000" dirty="0" smtClean="0">
                <a:ea typeface="Calibri"/>
                <a:cs typeface="Times New Roman"/>
              </a:rPr>
              <a:t> </a:t>
            </a:r>
            <a:r>
              <a:rPr lang="fr-FR" sz="3000" b="1" dirty="0" smtClean="0">
                <a:ea typeface="Calibri"/>
                <a:cs typeface="Times New Roman"/>
              </a:rPr>
              <a:t>en </a:t>
            </a:r>
            <a:r>
              <a:rPr lang="fr-FR" sz="3000" b="1" dirty="0">
                <a:ea typeface="Calibri"/>
                <a:cs typeface="Times New Roman"/>
              </a:rPr>
              <a:t>situation de handicap</a:t>
            </a:r>
            <a:r>
              <a:rPr lang="fr-FR" sz="3000" dirty="0">
                <a:ea typeface="Calibri"/>
                <a:cs typeface="Times New Roman"/>
              </a:rPr>
              <a:t> accueillis durant l'année universitaire </a:t>
            </a:r>
            <a:r>
              <a:rPr lang="fr-FR" sz="3000" dirty="0" smtClean="0">
                <a:ea typeface="Calibri"/>
                <a:cs typeface="Times New Roman"/>
              </a:rPr>
              <a:t>2024-2025 </a:t>
            </a:r>
            <a:r>
              <a:rPr lang="fr-FR" sz="2400" dirty="0" smtClean="0">
                <a:ea typeface="Calibri"/>
                <a:cs typeface="Times New Roman"/>
              </a:rPr>
              <a:t>à Villeneuve d’Ascq:</a:t>
            </a:r>
            <a:endParaRPr lang="fr-FR" sz="2400" dirty="0">
              <a:ea typeface="Calibri"/>
              <a:cs typeface="Times New Roman"/>
            </a:endParaRPr>
          </a:p>
          <a:p>
            <a:endParaRPr lang="fr-FR" sz="1000" dirty="0">
              <a:solidFill>
                <a:schemeClr val="accent3">
                  <a:lumMod val="50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10" name="Titre 3"/>
          <p:cNvSpPr txBox="1">
            <a:spLocks/>
          </p:cNvSpPr>
          <p:nvPr/>
        </p:nvSpPr>
        <p:spPr>
          <a:xfrm>
            <a:off x="3854877" y="300581"/>
            <a:ext cx="4850549" cy="454900"/>
          </a:xfrm>
          <a:prstGeom prst="rect">
            <a:avLst/>
          </a:prstGeom>
          <a:noFill/>
          <a:effectLst/>
        </p:spPr>
        <p:txBody>
          <a:bodyPr vert="horz" lIns="113498" tIns="56750" rIns="113498" bIns="56750" rtlCol="0" anchor="b">
            <a:noAutofit/>
          </a:bodyPr>
          <a:lstStyle>
            <a:lvl1pPr algn="r">
              <a:spcBef>
                <a:spcPct val="0"/>
              </a:spcBef>
              <a:buNone/>
              <a:defRPr sz="2000" b="1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Times New Roman"/>
              </a:defRPr>
            </a:lvl1pPr>
          </a:lstStyle>
          <a:p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SCOLARITÉ / ÉDUCATION</a:t>
            </a:r>
            <a:endParaRPr lang="fr-FR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Espace réservé du texte 5"/>
          <p:cNvSpPr txBox="1">
            <a:spLocks/>
          </p:cNvSpPr>
          <p:nvPr/>
        </p:nvSpPr>
        <p:spPr>
          <a:xfrm>
            <a:off x="259806" y="300295"/>
            <a:ext cx="2184340" cy="2336617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13498" tIns="56750" rIns="113498" bIns="5675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500" dirty="0"/>
              <a:t>Le territoire villeneuvois </a:t>
            </a:r>
            <a:r>
              <a:rPr lang="fr-FR" sz="1500" dirty="0" smtClean="0"/>
              <a:t>compte </a:t>
            </a:r>
            <a:r>
              <a:rPr lang="fr-FR" sz="1500" b="1" dirty="0"/>
              <a:t>deux campus universitaires </a:t>
            </a:r>
            <a:r>
              <a:rPr lang="fr-FR" sz="1500" dirty="0"/>
              <a:t>: </a:t>
            </a:r>
          </a:p>
          <a:p>
            <a:r>
              <a:rPr lang="fr-FR" sz="1500" dirty="0">
                <a:ea typeface="Calibri"/>
                <a:cs typeface="Times New Roman"/>
              </a:rPr>
              <a:t>-</a:t>
            </a:r>
            <a:r>
              <a:rPr lang="fr-FR" sz="1500" dirty="0" smtClean="0">
                <a:ea typeface="Calibri"/>
                <a:cs typeface="Times New Roman"/>
              </a:rPr>
              <a:t>Campus  Sciences </a:t>
            </a:r>
            <a:r>
              <a:rPr lang="fr-FR" sz="1500" dirty="0">
                <a:ea typeface="Calibri"/>
                <a:cs typeface="Times New Roman"/>
              </a:rPr>
              <a:t>et </a:t>
            </a:r>
            <a:r>
              <a:rPr lang="fr-FR" sz="1500" dirty="0" smtClean="0">
                <a:ea typeface="Calibri"/>
                <a:cs typeface="Times New Roman"/>
              </a:rPr>
              <a:t>Technologies, ST</a:t>
            </a:r>
            <a:r>
              <a:rPr lang="fr-FR" sz="1500" dirty="0">
                <a:ea typeface="Calibri"/>
                <a:cs typeface="Times New Roman"/>
              </a:rPr>
              <a:t> </a:t>
            </a:r>
            <a:r>
              <a:rPr lang="fr-FR" sz="1500" dirty="0" smtClean="0">
                <a:ea typeface="Calibri"/>
                <a:cs typeface="Times New Roman"/>
              </a:rPr>
              <a:t>,</a:t>
            </a:r>
            <a:r>
              <a:rPr lang="fr-FR" sz="1500" dirty="0" smtClean="0"/>
              <a:t> Cité scientifique </a:t>
            </a:r>
            <a:endParaRPr lang="fr-FR" sz="1500" dirty="0"/>
          </a:p>
          <a:p>
            <a:r>
              <a:rPr lang="fr-FR" sz="1500" dirty="0"/>
              <a:t>- </a:t>
            </a:r>
            <a:r>
              <a:rPr lang="fr-FR" sz="1500" dirty="0" smtClean="0">
                <a:ea typeface="Calibri"/>
                <a:cs typeface="Times New Roman"/>
              </a:rPr>
              <a:t>Campus Sciences Humaines </a:t>
            </a:r>
            <a:r>
              <a:rPr lang="fr-FR" sz="1500" dirty="0">
                <a:ea typeface="Calibri"/>
                <a:cs typeface="Times New Roman"/>
              </a:rPr>
              <a:t>et </a:t>
            </a:r>
            <a:r>
              <a:rPr lang="fr-FR" sz="1500" dirty="0" smtClean="0">
                <a:ea typeface="Calibri"/>
                <a:cs typeface="Times New Roman"/>
              </a:rPr>
              <a:t>Sociales, SHS , Pont de Bois </a:t>
            </a:r>
            <a:endParaRPr lang="fr-FR" sz="1500" dirty="0">
              <a:ea typeface="Calibri"/>
              <a:cs typeface="Times New Roman"/>
            </a:endParaRPr>
          </a:p>
          <a:p>
            <a:endParaRPr lang="fr-FR" sz="1500" dirty="0">
              <a:ea typeface="Calibri"/>
              <a:cs typeface="Times New Roman"/>
            </a:endParaRPr>
          </a:p>
        </p:txBody>
      </p:sp>
      <p:pic>
        <p:nvPicPr>
          <p:cNvPr id="15" name="Picture 2" descr="https://upload.wikimedia.org/wikipedia/commons/3/39/Lilliad_Learning_Center_Innova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" t="391" r="84" b="18559"/>
          <a:stretch/>
        </p:blipFill>
        <p:spPr bwMode="auto">
          <a:xfrm>
            <a:off x="1351976" y="4293096"/>
            <a:ext cx="6701318" cy="149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41243" y="5605929"/>
            <a:ext cx="3590055" cy="807106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113498" tIns="56750" rIns="113498" bIns="56750">
            <a:spAutoFit/>
          </a:bodyPr>
          <a:lstStyle/>
          <a:p>
            <a:r>
              <a:rPr lang="fr-FR" sz="1500" u="sng" dirty="0">
                <a:ea typeface="Calibri"/>
                <a:cs typeface="Times New Roman"/>
              </a:rPr>
              <a:t>Suivi</a:t>
            </a:r>
            <a:r>
              <a:rPr lang="fr-FR" sz="1500" dirty="0">
                <a:ea typeface="Calibri"/>
                <a:cs typeface="Times New Roman"/>
              </a:rPr>
              <a:t> : </a:t>
            </a:r>
          </a:p>
          <a:p>
            <a:r>
              <a:rPr lang="fr-FR" sz="1500" dirty="0">
                <a:ea typeface="Calibri"/>
                <a:cs typeface="Times New Roman"/>
              </a:rPr>
              <a:t>Relais </a:t>
            </a:r>
            <a:r>
              <a:rPr lang="fr-FR" sz="1500" dirty="0" smtClean="0">
                <a:ea typeface="Calibri"/>
                <a:cs typeface="Times New Roman"/>
              </a:rPr>
              <a:t>Handicap</a:t>
            </a:r>
          </a:p>
          <a:p>
            <a:r>
              <a:rPr lang="fr-FR" sz="1500" dirty="0" smtClean="0">
                <a:ea typeface="Calibri"/>
                <a:cs typeface="Times New Roman"/>
              </a:rPr>
              <a:t>Bureau de la vie étudiante handicap, BVEH</a:t>
            </a:r>
            <a:endParaRPr lang="fr-FR" sz="1500" dirty="0">
              <a:ea typeface="Calibri"/>
              <a:cs typeface="Times New Roman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443907"/>
              </p:ext>
            </p:extLst>
          </p:nvPr>
        </p:nvGraphicFramePr>
        <p:xfrm>
          <a:off x="106562" y="2917485"/>
          <a:ext cx="7777805" cy="1954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9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55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10622">
                  <a:extLst>
                    <a:ext uri="{9D8B030D-6E8A-4147-A177-3AD203B41FA5}">
                      <a16:colId xmlns:a16="http://schemas.microsoft.com/office/drawing/2014/main" val="3258433864"/>
                    </a:ext>
                  </a:extLst>
                </a:gridCol>
                <a:gridCol w="1498298">
                  <a:extLst>
                    <a:ext uri="{9D8B030D-6E8A-4147-A177-3AD203B41FA5}">
                      <a16:colId xmlns:a16="http://schemas.microsoft.com/office/drawing/2014/main" val="1979219186"/>
                    </a:ext>
                  </a:extLst>
                </a:gridCol>
              </a:tblGrid>
              <a:tr h="594504">
                <a:tc>
                  <a:txBody>
                    <a:bodyPr/>
                    <a:lstStyle/>
                    <a:p>
                      <a:pPr algn="ctr"/>
                      <a:endParaRPr lang="fr-FR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rgbClr val="00B050"/>
                          </a:solidFill>
                        </a:rPr>
                        <a:t>2020 -</a:t>
                      </a:r>
                      <a:r>
                        <a:rPr lang="fr-FR" sz="1400" b="1" baseline="0" dirty="0" smtClean="0">
                          <a:solidFill>
                            <a:srgbClr val="00B050"/>
                          </a:solidFill>
                        </a:rPr>
                        <a:t> 2021</a:t>
                      </a:r>
                      <a:endParaRPr lang="fr-FR" sz="1400" b="1" dirty="0" smtClean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endParaRPr lang="fr-FR" sz="1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rgbClr val="00B050"/>
                          </a:solidFill>
                        </a:rPr>
                        <a:t>2021-2022</a:t>
                      </a:r>
                    </a:p>
                    <a:p>
                      <a:pPr algn="ctr"/>
                      <a:endParaRPr lang="fr-FR" sz="1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rgbClr val="00B050"/>
                          </a:solidFill>
                        </a:rPr>
                        <a:t>2022 -2023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2023 - 2024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2024-2025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083">
                <a:tc>
                  <a:txBody>
                    <a:bodyPr/>
                    <a:lstStyle/>
                    <a:p>
                      <a:pPr algn="ctr"/>
                      <a:r>
                        <a:rPr lang="fr-FR" sz="1800" b="1" baseline="0" dirty="0" smtClean="0"/>
                        <a:t>Cité </a:t>
                      </a:r>
                    </a:p>
                    <a:p>
                      <a:pPr algn="ctr"/>
                      <a:r>
                        <a:rPr lang="fr-FR" sz="1800" b="1" baseline="0" dirty="0" smtClean="0"/>
                        <a:t>scientifique </a:t>
                      </a:r>
                      <a:endParaRPr lang="fr-FR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3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rgbClr val="00B050"/>
                          </a:solidFill>
                        </a:rPr>
                        <a:t>354</a:t>
                      </a:r>
                    </a:p>
                    <a:p>
                      <a:pPr algn="ctr"/>
                      <a:endParaRPr lang="fr-FR" sz="1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3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390</a:t>
                      </a:r>
                    </a:p>
                    <a:p>
                      <a:pPr algn="ctr"/>
                      <a:endParaRPr lang="fr-FR" sz="1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3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rgbClr val="00B050"/>
                          </a:solidFill>
                        </a:rPr>
                        <a:t>420</a:t>
                      </a:r>
                    </a:p>
                    <a:p>
                      <a:pPr algn="ctr"/>
                      <a:endParaRPr lang="fr-FR" sz="14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503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638</a:t>
                      </a:r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663">
                <a:tc>
                  <a:txBody>
                    <a:bodyPr/>
                    <a:lstStyle/>
                    <a:p>
                      <a:pPr algn="ctr"/>
                      <a:r>
                        <a:rPr lang="fr-FR" sz="1800" b="1" baseline="0" dirty="0" smtClean="0"/>
                        <a:t>Pont de Bois </a:t>
                      </a:r>
                      <a:endParaRPr lang="fr-FR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3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rgbClr val="00B050"/>
                          </a:solidFill>
                        </a:rPr>
                        <a:t>564</a:t>
                      </a:r>
                    </a:p>
                    <a:p>
                      <a:pPr algn="ctr"/>
                      <a:endParaRPr lang="fr-FR" sz="1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3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731</a:t>
                      </a:r>
                    </a:p>
                    <a:p>
                      <a:pPr algn="ctr"/>
                      <a:endParaRPr lang="fr-FR" sz="1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39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rgbClr val="00B050"/>
                          </a:solidFill>
                        </a:rPr>
                        <a:t>751</a:t>
                      </a:r>
                    </a:p>
                    <a:p>
                      <a:pPr algn="ctr"/>
                      <a:endParaRPr lang="fr-FR" sz="14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835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1 071</a:t>
                      </a:r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355976" y="5479546"/>
            <a:ext cx="4680520" cy="61555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80 000 étudiants inscrits à l’université de Lille dont  2 735 </a:t>
            </a:r>
            <a:r>
              <a:rPr lang="fr-FR" dirty="0"/>
              <a:t>étudiants en situation de </a:t>
            </a:r>
            <a:r>
              <a:rPr lang="fr-FR" dirty="0" smtClean="0"/>
              <a:t>handicap. (3,41 %)</a:t>
            </a:r>
            <a:endParaRPr lang="fr-FR" dirty="0"/>
          </a:p>
        </p:txBody>
      </p:sp>
      <p:sp>
        <p:nvSpPr>
          <p:cNvPr id="4" name="Flèche droite 3"/>
          <p:cNvSpPr/>
          <p:nvPr/>
        </p:nvSpPr>
        <p:spPr>
          <a:xfrm>
            <a:off x="5667277" y="4572713"/>
            <a:ext cx="1918412" cy="93499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évolution 27,8 %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089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19767</TotalTime>
  <Words>2827</Words>
  <Application>Microsoft Office PowerPoint</Application>
  <PresentationFormat>Affichage à l'écran (4:3)</PresentationFormat>
  <Paragraphs>574</Paragraphs>
  <Slides>33</Slides>
  <Notes>8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33</vt:i4>
      </vt:variant>
      <vt:variant>
        <vt:lpstr>Diaporamas personnalisés</vt:lpstr>
      </vt:variant>
      <vt:variant>
        <vt:i4>1</vt:i4>
      </vt:variant>
    </vt:vector>
  </HeadingPairs>
  <TitlesOfParts>
    <vt:vector size="46" baseType="lpstr">
      <vt:lpstr>Aharoni</vt:lpstr>
      <vt:lpstr>Aptos</vt:lpstr>
      <vt:lpstr>Arial</vt:lpstr>
      <vt:lpstr>Calibri</vt:lpstr>
      <vt:lpstr>Hobo Std</vt:lpstr>
      <vt:lpstr>Lucida Sans Unicode</vt:lpstr>
      <vt:lpstr>MV Boli</vt:lpstr>
      <vt:lpstr>Tahoma</vt:lpstr>
      <vt:lpstr>Times New Roman</vt:lpstr>
      <vt:lpstr>Conception personnalisée</vt:lpstr>
      <vt:lpstr>Thème Office</vt:lpstr>
      <vt:lpstr>1_Conception personnalisée</vt:lpstr>
      <vt:lpstr>Accessibilité universelle Bilan 2024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Diaporama personnalisé 1</vt:lpstr>
    </vt:vector>
  </TitlesOfParts>
  <Company>Mairie de Villeneuve d Ascq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Benoit Dacquin</dc:creator>
  <cp:lastModifiedBy>Benoit Dacquin</cp:lastModifiedBy>
  <cp:revision>1056</cp:revision>
  <cp:lastPrinted>2025-05-07T14:52:03Z</cp:lastPrinted>
  <dcterms:created xsi:type="dcterms:W3CDTF">2018-04-30T14:14:30Z</dcterms:created>
  <dcterms:modified xsi:type="dcterms:W3CDTF">2025-09-12T10:00:05Z</dcterms:modified>
</cp:coreProperties>
</file>